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AI work for your business.
Find the right AI. Build a sound business case. Put it to work responsibly. A keynote by Sten Franke on the Good AI Prism Market Study 2026/27.
US$2.67tn worldwide AI spending forecast for 2026 (Gartner, Sep 2026)
961 AI offerings on one map (Good AI Prism, Oct 2026)
1 in 5 EU firms with 10+ staff use AI (Eurostat, Dec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in ten surveyed organisations use AI; 37% see an effect on profit.
Three separate answers from one global survey: respondents report regular use, scaling and some effect on profit. Your decisions turn use into results.
≈90% use AI regularly in at least one function (McKinsey, The state of AI, Aug 2026)
44% report scaling AI (McKinsey, The state of AI, Aug 2026)
37% attribute some effect on profit (EBIT) to AI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where AI helps before you choose a tool.
Start with a task, such as answering customer requests or closing the books. The Good AI Prism shows 961 AI offerings by task and industry, so you see your options before you decide.
Source: Good AI Prism v3.12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Worldwide AI spending is forecast to rise by half in 2026.
US$2.67tn
forecast for 2026, up 49.5%. US$1.48tn of it goes into infrastructure.
Source: Gartner, Sep 2026 · Good AI Prism Market Study 2026/27, chapter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statistics count one firm in five in the EU, and two in five in Denmark.
Global executive surveys report nearly nine in ten; statistics offices count all firms with ten or more staff.
The range runs from 5.2% in Romania to 42% in Denmark.
Plan with the official figure for your market, not with the survey headline.
Denmark: 42%
Finland: 37.8%
UK (Jun 2026): 35%
Sweden: 35%
Netherlands: 33.2%
Germany: 26%
Spain: 21.1%
EU-27: 20%
France: 18%
Italy: 16.4%
Australia (all firms): 12%
Poland: 8.4%
Romania: 5.2%
Source: Eurostat, Dec 2025 · ONS · INE · INSEE · Istat · ABS · Exhibit 1.3,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your task. Compare what matters.
The Good AI Prism places 998 market entries on one wheel, including 961 AI offerings. Open your business function or industry, compare the offerings with their sources and take the next step.
Source: Good AI Prism v3.12 · Good AI Prism,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lead you to the AI that fits your decision.
Where does AI help in my work? Choose a business function, such as customer service or finance. → Uses and matching offers
What does AI change in my industry? Choose an industry, such as health, logistics or manufacturing. → Industry study, cases, relevant providers
Which AI fits our decision? Search a task or a provider. → Profile → Compare → economics →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AI on facts, with clear owners and a cost you can defend.
Four qualities, five governance questions and an honest count of costs separate a sound choice from an expensive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Buyers can rarely compare AI offerings on facts.
43 of 107
customer-service AI offerings publish a price; 38 document an EU hosting option.
Source: Good AI Prism, October 2026 survey of provider information (reviewed 19–20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AI is effective, efficient, economic and responsible.
Compliance is part of responsible implementation. Responsibility goes further: a legally permitted application can still be badly designed or harm the people affected.
Effective: AI supports a concrete goal with results you can check.
Efficient: Effort, cost and human rework are counted.
Economic: A technical gain is tested for its real business value.
Responsible: People, rights, safety and ethical consequences are part of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 agent answers customers and triggers refunds: five questions help make it safe and worth it.
Responsibility: Who decides and carries the consequences?
Authority: What may the agent do alone, and up to which amount?
Evidence: Which answers need proof?
Control: When does a person step in?
Benefit: Does the result really improve?
Scenario detail for the speaker:
Responsibility: One named owner in customer service; finance owns the refund budget, IT the connections. → AI Governance Setup
Authority: It sees orders and delivery status and refunds up to a limit finance sets. → Profiles &amp; Compare
Evidence: Prices and return rules name their source; every refund is recorded with reason and approval. → AI Trust Record
Control: A person reviews refunds above the limit, complaints and unclear cases; a stop rule pauses the agent. → AI Trust Pilot
Benefit: Measure accepted answers, complaints and rework time before and during the pilot. → AI calculators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Transparency duties already apply; duties for listed high-risk uses follow on 2 Dec 2027.
Since 2 Aug 2026, people must be told when they are dealing with an AI (Article 50).
High-risk duties cover uses listed in Annex III, such as certain AI in hiring, credit, insurance, education and public services.
Start with one list of all AI in use; it serves every jurisdiction you operate in.
2 Aug 2026: Transparency: people must be told when they deal with an AI (Article 50).
2 Dec 2026: Machine-readable marking for generative AI already on the market (Article 50(2)).
2 Dec 2027: High-risk duties for uses listed in Annex III, such as certain AI in hiring, credit, insurance, education and public services.
2 Aug 2028: High-risk duties for AI in regulated products such as machines and medical devices, where Annex I applies.
Source: Regulation (EU) 2026/1744, EUR-Lex · Exhibit 2.1, Good AI Prism Market Study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Freed hours are capacity, not savings: they become money only when costs fall or revenue grows.
Source: Scenario values chosen to explain the method · ETHORITY AI calculators, https://ethority.ai/solutions/calculators,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becoming a running cost: about one surveyed organisation in five says it already limits use.
1 in 5
organisations say operating costs limit their use of AI.
1 in 5 organisations say operating costs limit their use of AI.
26% of large US firms see their AI costs in real time (KPMG AI Pulse Q2 2026 · revenue US$1bn+)
35% of large US firms name AI cost management as a barrier (KPMG AI Pulse Q2 2026 · revenue US$1bn+)
46% of firms in Mexico find AI cost structures hard to understand (KPMG Mexico, Q2 2026 · revenue above US$50m)
Source: McKinsey, The state of AI, Aug 2026 · KPMG AI Pulse Q2 2026 · KPMG Mexico, Global AI Pulse Q2 2026 · Good AI Prism Market Study 2026/27, finding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decision to work in steps you can measure.
Discover – Find where AI can help your business and what the market offers for it.
Create – Choose the option and build the solution, including its costs, data and responsibilities.
Run – Operate the system day to day, with named owners and agreed checks.
Improve – Measure the result against the starting point and adjust what does not work.
Grow – Extend what works to more teams, sites or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services take you in four steps from a first check to AI that runs.
Check: AI Readiness &amp; Maturity Check €3,500; AI Act Readiness Sprint from €6,900 Enterprise €19,500
Decide: AI Governance Setup from €19,500; AI Estate Audit &amp; Mapping Focus €25,000 Group €45,000 · Group+ €75,000; AI Opportunity Case Priced after scoping
Enable: AI Literacy &amp; Adoption from €2,400
Run: AI Governance Retainer from €2,500 / month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entry offers answer your question before you commit a larger budget.
Compare up to three AI offerings on dated facts before you buy. AI Decision Brief: €195 net · one-time
Turn one business goal into an AI plan for the next 90 days. AI Business Blueprint: €495 net · one-time · Delivery date agreed before the work starts
Get a clear answer on one AI system: pilot, redesign, expand or stop. AI Trust Record: €4,500 net · one-time · 10 working days from receipt of the agreed inputs
Run one AI use case under real conditions, with stop rules agreed upfront. AI Trust Pilot: €25,000 net · one-time · Six weeks
Know what would make an AI investment of about €200,000 or more pay. AI Opportunity Case: Priced after scoping · Standard 4 weeks · Extended 6 weeks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AI offerings on one map: decide now what you will use in 2027.
How companies worldwide adopt AI, what 961 offerings promise and document, and how to run AI once you have chosen it. Every figure has a source.
961 AI offerings mapped (Good AI Prism, Oct 2026)
30+ economies compared (Market Study 2026/27)
90 pages, English edition (Global edition v2.6)
Read the study (PDF, 90 pages) · https://ethority.ai/research/publications/market-global-en
https://ethority.ai/research
QR · Read the study: https://ethority.ai/research/publications/market-global-en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leads every project.
“I help you make sense of the AI market, take sound decisions and shape the implementation — combining market intelligence, systems architecture and economic evaluation.”
Source: ETHORITY company history · Good AI Prism, Oct 2026 · ethority.ai offer pages,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your case with Sten Franke.
Check: AI Readiness &amp; Maturity Check: one workshop day, then the written assessment · €3,500 · https://ethority.ai/products/enterprise-services/readiness-maturity-check
Calculate: Test your own case with the AI calculators · https://ethority.ai/solutions/calculators
Read: The Global Market Study 2026/27 (90 pages) · https://ethority.ai/research
E-mail: sten@ethority.ai · Sten Franke
QR · This presentation online: https://ethority.ai/research/publications/keynote-full-en
QR · Connect with Sten Franke: https://www.linkedin.com/in/stenfranke
Source: ethority.ai offer page · net price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page, offer and study in this deck is one click away.
Pages: Home https://ethority.ai/; Good AI Prism https://ethority.ai/ai-prism; Registry of AI offerings https://ethority.ai/explore/registry; Compare offerings https://ethority.ai/explore/compare; Company https://ethority.ai/company; Founder &amp; network https://ethority.ai/company/team; Contact https://ethority.ai/contact
Five entry offers: AI Decision Brief https://ethority.ai/offers/ai-decision-brief; AI Business Blueprint https://ethority.ai/offers/ai-business-blueprint; AI Trust Record https://ethority.ai/offers/ai-trust-record; AI Trust Pilot https://ethority.ai/offers/ai-trust-pilot; AI Opportunity Case https://ethority.ai/products/enterprise-services/opportunity-case
Seven services: AI Readiness &amp; Maturity Check https://ethority.ai/products/enterprise-services/readiness-maturity-check; AI Act Readiness Sprint https://ethority.ai/products/enterprise-services/ai-act-readiness-sprint; AI Literacy &amp; Adoption https://ethority.ai/products/enterprise-services/literacy-adoption; AI Governance Setup https://ethority.ai/products/enterprise-services/governance-setup; AI Estate Audit &amp; Mapping https://ethority.ai/products/enterprise-services/estate-audit; AI Governance Retainer https://ethority.ai/products/enterprise-services/governance-retainer
Studies, articles, tools: Global Market Study 2026/27 https://ethority.ai/research/publications/market-global-en; All studies https://ethority.ai/research/publications; Articles https://ethority.ai/articles; AI calculators https://ethority.ai/solutions/calculators; Glossary https://ethority.ai/learn/glossary; Method https://ethority.ai/methodology
Source: Pages as published on ethority.ai,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research/publications/market-global-en?utm_source=pdf&amp;utm_medium=deck&amp;utm_campaign=keynote-en-v3.4" TargetMode="External"/><Relationship Id="rId4" Type="http://schemas.openxmlformats.org/officeDocument/2006/relationships/hyperlink" Target="https://ethority.ai/research?utm_source=pdf&amp;utm_medium=deck&amp;utm_campaign=keynote-en-v3.4" TargetMode="External"/><Relationship Id="rId5" Type="http://schemas.openxmlformats.org/officeDocument/2006/relationships/hyperlink" Target="https://ethority.ai/research?utm_source=pdf&amp;utm_medium=deck&amp;utm_campaign=keynote-en-v3.4" TargetMode="External"/><Relationship Id="rId6" Type="http://schemas.openxmlformats.org/officeDocument/2006/relationships/image" Target="../media/image-18-3.png"/><Relationship Id="rId7" Type="http://schemas.openxmlformats.org/officeDocument/2006/relationships/slideLayout" Target="../slideLayouts/slideLayout2.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hyperlink" Target="https://ethority.ai/products/enterprise-services/readiness-maturity-check?utm_source=pdf&amp;utm_medium=deck&amp;utm_campaign=keynote-en-v3.4" TargetMode="External"/><Relationship Id="rId3" Type="http://schemas.openxmlformats.org/officeDocument/2006/relationships/hyperlink" Target="https://ethority.ai/products/enterprise-services/readiness-maturity-check?utm_source=pdf&amp;utm_medium=deck&amp;utm_campaign=keynote-en-v3.4" TargetMode="External"/><Relationship Id="rId4" Type="http://schemas.openxmlformats.org/officeDocument/2006/relationships/hyperlink" Target="https://ethority.ai/products/enterprise-services/readiness-maturity-check?utm_source=pdf&amp;utm_medium=deck&amp;utm_campaign=keynote-en-v3.4" TargetMode="External"/><Relationship Id="rId5" Type="http://schemas.openxmlformats.org/officeDocument/2006/relationships/hyperlink" Target="https://ethority.ai/products/enterprise-services/readiness-maturity-check?utm_source=pdf&amp;utm_medium=deck&amp;utm_campaign=keynote-en-v3.4" TargetMode="External"/><Relationship Id="rId6" Type="http://schemas.openxmlformats.org/officeDocument/2006/relationships/hyperlink" Target="https://ethority.ai/products/enterprise-services/readiness-maturity-check?utm_source=pdf&amp;utm_medium=deck&amp;utm_campaign=keynote-en-v3.4" TargetMode="External"/><Relationship Id="rId7" Type="http://schemas.openxmlformats.org/officeDocument/2006/relationships/hyperlink" Target="https://ethority.ai/solutions/calculators?utm_source=pdf&amp;utm_medium=deck&amp;utm_campaign=keynote-en-v3.4" TargetMode="External"/><Relationship Id="rId8" Type="http://schemas.openxmlformats.org/officeDocument/2006/relationships/hyperlink" Target="https://ethority.ai/solutions/calculators?utm_source=pdf&amp;utm_medium=deck&amp;utm_campaign=keynote-en-v3.4" TargetMode="External"/><Relationship Id="rId9" Type="http://schemas.openxmlformats.org/officeDocument/2006/relationships/hyperlink" Target="https://ethority.ai/solutions/calculators?utm_source=pdf&amp;utm_medium=deck&amp;utm_campaign=keynote-en-v3.4" TargetMode="External"/><Relationship Id="rId10" Type="http://schemas.openxmlformats.org/officeDocument/2006/relationships/hyperlink" Target="https://ethority.ai/solutions/calculators?utm_source=pdf&amp;utm_medium=deck&amp;utm_campaign=keynote-en-v3.4" TargetMode="External"/><Relationship Id="rId11" Type="http://schemas.openxmlformats.org/officeDocument/2006/relationships/hyperlink" Target="https://ethority.ai/research?utm_source=pdf&amp;utm_medium=deck&amp;utm_campaign=keynote-en-v3.4" TargetMode="External"/><Relationship Id="rId12" Type="http://schemas.openxmlformats.org/officeDocument/2006/relationships/hyperlink" Target="https://ethority.ai/research?utm_source=pdf&amp;utm_medium=deck&amp;utm_campaign=keynote-en-v3.4" TargetMode="External"/><Relationship Id="rId13" Type="http://schemas.openxmlformats.org/officeDocument/2006/relationships/hyperlink" Target="https://ethority.ai/research?utm_source=pdf&amp;utm_medium=deck&amp;utm_campaign=keynote-en-v3.4" TargetMode="External"/><Relationship Id="rId14" Type="http://schemas.openxmlformats.org/officeDocument/2006/relationships/hyperlink" Target="mailto:sten@ethority.ai" TargetMode="External"/><Relationship Id="rId15" Type="http://schemas.openxmlformats.org/officeDocument/2006/relationships/hyperlink" Target="mailto:sten@ethority.ai" TargetMode="External"/><Relationship Id="rId16" Type="http://schemas.openxmlformats.org/officeDocument/2006/relationships/image" Target="../media/image-20-2.png"/><Relationship Id="rId17" Type="http://schemas.openxmlformats.org/officeDocument/2006/relationships/hyperlink" Target="mailto:sten@ethority.ai" TargetMode="External"/><Relationship Id="rId18" Type="http://schemas.openxmlformats.org/officeDocument/2006/relationships/hyperlink" Target="https://ethority.ai/?utm_source=pdf&amp;utm_medium=deck&amp;utm_campaign=keynote-en-v3.4" TargetMode="External"/><Relationship Id="rId19" Type="http://schemas.openxmlformats.org/officeDocument/2006/relationships/image" Target="../media/image-20-3.png"/><Relationship Id="rId20" Type="http://schemas.openxmlformats.org/officeDocument/2006/relationships/image" Target="../media/image-20-4.png"/><Relationship Id="rId21" Type="http://schemas.openxmlformats.org/officeDocument/2006/relationships/slideLayout" Target="../slideLayouts/slideLayout2.xml"/><Relationship Id="rId2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utm_source=pdf&amp;utm_medium=deck&amp;utm_campaign=keynote-en-v3.4" TargetMode="External"/><Relationship Id="rId3" Type="http://schemas.openxmlformats.org/officeDocument/2006/relationships/hyperlink" Target="https://ethority.ai/ai-prism?utm_source=pdf&amp;utm_medium=deck&amp;utm_campaign=keynote-en-v3.4" TargetMode="External"/><Relationship Id="rId4" Type="http://schemas.openxmlformats.org/officeDocument/2006/relationships/hyperlink" Target="https://ethority.ai/explore/registry?utm_source=pdf&amp;utm_medium=deck&amp;utm_campaign=keynote-en-v3.4" TargetMode="External"/><Relationship Id="rId5" Type="http://schemas.openxmlformats.org/officeDocument/2006/relationships/hyperlink" Target="https://ethority.ai/explore/compare?utm_source=pdf&amp;utm_medium=deck&amp;utm_campaign=keynote-en-v3.4" TargetMode="External"/><Relationship Id="rId6" Type="http://schemas.openxmlformats.org/officeDocument/2006/relationships/hyperlink" Target="https://ethority.ai/company?utm_source=pdf&amp;utm_medium=deck&amp;utm_campaign=keynote-en-v3.4" TargetMode="External"/><Relationship Id="rId7" Type="http://schemas.openxmlformats.org/officeDocument/2006/relationships/hyperlink" Target="https://ethority.ai/company/team?utm_source=pdf&amp;utm_medium=deck&amp;utm_campaign=keynote-en-v3.4" TargetMode="External"/><Relationship Id="rId8" Type="http://schemas.openxmlformats.org/officeDocument/2006/relationships/hyperlink" Target="https://ethority.ai/contact?utm_source=pdf&amp;utm_medium=deck&amp;utm_campaign=keynote-en-v3.4" TargetMode="External"/><Relationship Id="rId9" Type="http://schemas.openxmlformats.org/officeDocument/2006/relationships/hyperlink" Target="https://ethority.ai/products/entry-offers?utm_source=pdf&amp;utm_medium=deck&amp;utm_campaign=keynote-en-v3.4" TargetMode="External"/><Relationship Id="rId10" Type="http://schemas.openxmlformats.org/officeDocument/2006/relationships/hyperlink" Target="https://ethority.ai/offers/ai-decision-brief?utm_source=pdf&amp;utm_medium=deck&amp;utm_campaign=keynote-en-v3.4" TargetMode="External"/><Relationship Id="rId11" Type="http://schemas.openxmlformats.org/officeDocument/2006/relationships/hyperlink" Target="https://ethority.ai/offers/ai-business-blueprint?utm_source=pdf&amp;utm_medium=deck&amp;utm_campaign=keynote-en-v3.4" TargetMode="External"/><Relationship Id="rId12" Type="http://schemas.openxmlformats.org/officeDocument/2006/relationships/hyperlink" Target="https://ethority.ai/offers/ai-trust-record?utm_source=pdf&amp;utm_medium=deck&amp;utm_campaign=keynote-en-v3.4" TargetMode="External"/><Relationship Id="rId13" Type="http://schemas.openxmlformats.org/officeDocument/2006/relationships/hyperlink" Target="https://ethority.ai/offers/ai-trust-pilot?utm_source=pdf&amp;utm_medium=deck&amp;utm_campaign=keynote-en-v3.4" TargetMode="External"/><Relationship Id="rId14" Type="http://schemas.openxmlformats.org/officeDocument/2006/relationships/hyperlink" Target="https://ethority.ai/products/enterprise-services/opportunity-case?utm_source=pdf&amp;utm_medium=deck&amp;utm_campaign=keynote-en-v3.4" TargetMode="External"/><Relationship Id="rId15" Type="http://schemas.openxmlformats.org/officeDocument/2006/relationships/hyperlink" Target="https://ethority.ai/products/enterprise-services?utm_source=pdf&amp;utm_medium=deck&amp;utm_campaign=keynote-en-v3.4" TargetMode="External"/><Relationship Id="rId16" Type="http://schemas.openxmlformats.org/officeDocument/2006/relationships/hyperlink" Target="https://ethority.ai/products/enterprise-services/readiness-maturity-check?utm_source=pdf&amp;utm_medium=deck&amp;utm_campaign=keynote-en-v3.4" TargetMode="External"/><Relationship Id="rId17" Type="http://schemas.openxmlformats.org/officeDocument/2006/relationships/hyperlink" Target="https://ethority.ai/products/enterprise-services/ai-act-readiness-sprint?utm_source=pdf&amp;utm_medium=deck&amp;utm_campaign=keynote-en-v3.4" TargetMode="External"/><Relationship Id="rId18" Type="http://schemas.openxmlformats.org/officeDocument/2006/relationships/hyperlink" Target="https://ethority.ai/products/enterprise-services/literacy-adoption?utm_source=pdf&amp;utm_medium=deck&amp;utm_campaign=keynote-en-v3.4" TargetMode="External"/><Relationship Id="rId19" Type="http://schemas.openxmlformats.org/officeDocument/2006/relationships/hyperlink" Target="https://ethority.ai/products/enterprise-services/governance-setup?utm_source=pdf&amp;utm_medium=deck&amp;utm_campaign=keynote-en-v3.4" TargetMode="External"/><Relationship Id="rId20" Type="http://schemas.openxmlformats.org/officeDocument/2006/relationships/hyperlink" Target="https://ethority.ai/products/enterprise-services/estate-audit?utm_source=pdf&amp;utm_medium=deck&amp;utm_campaign=keynote-en-v3.4" TargetMode="External"/><Relationship Id="rId21" Type="http://schemas.openxmlformats.org/officeDocument/2006/relationships/hyperlink" Target="https://ethority.ai/products/enterprise-services/governance-retainer?utm_source=pdf&amp;utm_medium=deck&amp;utm_campaign=keynote-en-v3.4" TargetMode="External"/><Relationship Id="rId22" Type="http://schemas.openxmlformats.org/officeDocument/2006/relationships/hyperlink" Target="https://ethority.ai/research/publications/market-global-en?utm_source=pdf&amp;utm_medium=deck&amp;utm_campaign=keynote-en-v3.4" TargetMode="External"/><Relationship Id="rId23" Type="http://schemas.openxmlformats.org/officeDocument/2006/relationships/hyperlink" Target="https://ethority.ai/research/publications?utm_source=pdf&amp;utm_medium=deck&amp;utm_campaign=keynote-en-v3.4" TargetMode="External"/><Relationship Id="rId24" Type="http://schemas.openxmlformats.org/officeDocument/2006/relationships/hyperlink" Target="https://ethority.ai/articles?utm_source=pdf&amp;utm_medium=deck&amp;utm_campaign=keynote-en-v3.4" TargetMode="External"/><Relationship Id="rId25" Type="http://schemas.openxmlformats.org/officeDocument/2006/relationships/hyperlink" Target="https://ethority.ai/solutions/calculators?utm_source=pdf&amp;utm_medium=deck&amp;utm_campaign=keynote-en-v3.4" TargetMode="External"/><Relationship Id="rId26" Type="http://schemas.openxmlformats.org/officeDocument/2006/relationships/hyperlink" Target="https://ethority.ai/learn/glossary?utm_source=pdf&amp;utm_medium=deck&amp;utm_campaign=keynote-en-v3.4" TargetMode="External"/><Relationship Id="rId27" Type="http://schemas.openxmlformats.org/officeDocument/2006/relationships/hyperlink" Target="https://ethority.ai/methodology?utm_source=pdf&amp;utm_medium=deck&amp;utm_campaign=keynote-en-v3.4" TargetMode="External"/><Relationship Id="rId28" Type="http://schemas.openxmlformats.org/officeDocument/2006/relationships/slideLayout" Target="../slideLayouts/slideLayout2.xml"/><Relationship Id="rId29"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A_Keynote_Make-AI-work-for-your-business_EN_v3.4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_5" descr="/tmp/claude-0/-home-claude/5dcc285b-52c5-57b1-88a8-9616b3351304/scratchpad/f39/W2/decks_v3/_work/A_Keynote_Make-AI-work-for-your-business_EN_v3.4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KEYNOTE · GOOD AI PRISM MARKET STUDY 2026/27</a:t>
            </a:r>
            <a:endParaRPr lang="en-US" sz="1050" dirty="0"/>
          </a:p>
        </p:txBody>
      </p:sp>
      <p:sp>
        <p:nvSpPr>
          <p:cNvPr id="9" name="Title"/>
          <p:cNvSpPr txBox="1"/>
          <p:nvPr/>
        </p:nvSpPr>
        <p:spPr>
          <a:xfrm>
            <a:off x="761970" y="1544970"/>
            <a:ext cx="7730520" cy="1495410"/>
          </a:xfrm>
          <a:prstGeom prst="rect">
            <a:avLst/>
          </a:prstGeom>
          <a:noFill/>
          <a:ln/>
        </p:spPr>
        <p:txBody>
          <a:bodyPr wrap="square" lIns="0" tIns="0" rIns="0" bIns="0" rtlCol="0" anchor="t"/>
          <a:lstStyle/>
          <a:p>
            <a:pPr algn="l" indent="0" marL="0">
              <a:lnSpc>
                <a:spcPts val="5890"/>
              </a:lnSpc>
              <a:buNone/>
            </a:pPr>
            <a:r>
              <a:rPr lang="en-US" sz="6400" spc="-288" kern="0" dirty="0">
                <a:solidFill>
                  <a:srgbClr val="EEF3F8"/>
                </a:solidFill>
                <a:latin typeface="Archivo Black" pitchFamily="34" charset="0"/>
                <a:ea typeface="Archivo Black" pitchFamily="34" charset="-122"/>
                <a:cs typeface="Archivo Black" pitchFamily="34" charset="-120"/>
              </a:rPr>
              <a:t>Make AI work </a:t>
            </a:r>
            <a:pPr algn="l" indent="0" marL="0">
              <a:lnSpc>
                <a:spcPts val="5890"/>
              </a:lnSpc>
              <a:buNone/>
            </a:pPr>
            <a:r>
              <a:rPr lang="en-US" sz="6400" spc="-288" kern="0" dirty="0">
                <a:solidFill>
                  <a:srgbClr val="35C8FF"/>
                </a:solidFill>
                <a:latin typeface="Archivo Black" pitchFamily="34" charset="0"/>
                <a:ea typeface="Archivo Black" pitchFamily="34" charset="-122"/>
                <a:cs typeface="Archivo Black" pitchFamily="34" charset="-120"/>
              </a:rPr>
              <a:t>for your business.</a:t>
            </a:r>
            <a:endParaRPr lang="en-US" sz="6400" dirty="0"/>
          </a:p>
        </p:txBody>
      </p:sp>
      <p:sp>
        <p:nvSpPr>
          <p:cNvPr id="10" name="text_1_8"/>
          <p:cNvSpPr txBox="1"/>
          <p:nvPr/>
        </p:nvSpPr>
        <p:spPr>
          <a:xfrm>
            <a:off x="761970" y="3230850"/>
            <a:ext cx="707645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Find the right AI. Build a sound business case. Put it to work responsibly. A keynote by Sten Franke on the Good AI Prism Market Study 2026/27.</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US$2.67tn</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worldwide AI spending forecast for 2026</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28928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on one map</a:t>
            </a:r>
            <a:endParaRPr lang="en-US" sz="1100" dirty="0"/>
          </a:p>
        </p:txBody>
      </p:sp>
      <p:sp>
        <p:nvSpPr>
          <p:cNvPr id="18" name="text_1_16"/>
          <p:cNvSpPr txBox="1"/>
          <p:nvPr/>
        </p:nvSpPr>
        <p:spPr>
          <a:xfrm>
            <a:off x="328928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 in 5</a:t>
            </a:r>
            <a:endParaRPr lang="en-US" sz="3200" dirty="0"/>
          </a:p>
        </p:txBody>
      </p:sp>
      <p:sp>
        <p:nvSpPr>
          <p:cNvPr id="21" name="text_1_19"/>
          <p:cNvSpPr txBox="1"/>
          <p:nvPr/>
        </p:nvSpPr>
        <p:spPr>
          <a:xfrm>
            <a:off x="581659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EU firms with 10+ staff use AI</a:t>
            </a:r>
            <a:endParaRPr lang="en-US" sz="1100" dirty="0"/>
          </a:p>
        </p:txBody>
      </p:sp>
      <p:sp>
        <p:nvSpPr>
          <p:cNvPr id="22" name="text_1_20"/>
          <p:cNvSpPr txBox="1"/>
          <p:nvPr/>
        </p:nvSpPr>
        <p:spPr>
          <a:xfrm>
            <a:off x="581659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EUROSTAT, DEC 2025</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A_Keynote_Make-AI-work-for-your-business_EN_v3.4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IN ONE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Nine in ten surveyed organisations use AI;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see an effect on profit.</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Three separate answers from one global survey: respondents report regular use, scaling and some effect on profit. Your decisions turn use into results.</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a:t>
            </a:r>
            <a:endParaRPr lang="en-US" sz="7500" dirty="0"/>
          </a:p>
        </p:txBody>
      </p:sp>
      <p:sp>
        <p:nvSpPr>
          <p:cNvPr id="12" name="text_2_10"/>
          <p:cNvSpPr txBox="1"/>
          <p:nvPr/>
        </p:nvSpPr>
        <p:spPr>
          <a:xfrm>
            <a:off x="76197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use AI regularly in at least one function</a:t>
            </a:r>
            <a:endParaRPr lang="en-US" sz="1350" dirty="0"/>
          </a:p>
        </p:txBody>
      </p:sp>
      <p:sp>
        <p:nvSpPr>
          <p:cNvPr id="13" name="text_2_11"/>
          <p:cNvSpPr txBox="1"/>
          <p:nvPr/>
        </p:nvSpPr>
        <p:spPr>
          <a:xfrm>
            <a:off x="76197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report scaling AI</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a:t>
            </a:r>
            <a:endParaRPr lang="en-US" sz="7500" dirty="0"/>
          </a:p>
        </p:txBody>
      </p:sp>
      <p:sp>
        <p:nvSpPr>
          <p:cNvPr id="20" name="text_2_18"/>
          <p:cNvSpPr txBox="1"/>
          <p:nvPr/>
        </p:nvSpPr>
        <p:spPr>
          <a:xfrm>
            <a:off x="812801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attribute some effect on profit (EBIT) to AI</a:t>
            </a:r>
            <a:endParaRPr lang="en-US" sz="1350" dirty="0"/>
          </a:p>
        </p:txBody>
      </p:sp>
      <p:sp>
        <p:nvSpPr>
          <p:cNvPr id="21" name="text_2_19"/>
          <p:cNvSpPr txBox="1"/>
          <p:nvPr/>
        </p:nvSpPr>
        <p:spPr>
          <a:xfrm>
            <a:off x="812801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A_Keynote_Make-AI-work-for-your-business_EN_v3.4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3_5" descr="/tmp/claude-0/-home-claude/5dcc285b-52c5-57b1-88a8-9616b3351304/scratchpad/f39/W2/decks_v3/_work/A_Keynote_Make-AI-work-for-your-business_EN_v3.4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MOVE 01 · WHERE AI CAN HELP</a:t>
            </a:r>
            <a:endParaRPr lang="en-US" sz="1050" dirty="0"/>
          </a:p>
        </p:txBody>
      </p:sp>
      <p:sp>
        <p:nvSpPr>
          <p:cNvPr id="10" name="Title"/>
          <p:cNvSpPr txBox="1"/>
          <p:nvPr/>
        </p:nvSpPr>
        <p:spPr>
          <a:xfrm>
            <a:off x="761970" y="3297509"/>
            <a:ext cx="7207209" cy="1002731"/>
          </a:xfrm>
          <a:prstGeom prst="rect">
            <a:avLst/>
          </a:prstGeom>
          <a:noFill/>
          <a:ln/>
        </p:spPr>
        <p:txBody>
          <a:bodyPr wrap="square" lIns="0" tIns="0" rIns="0" bIns="0" rtlCol="0" anchor="t"/>
          <a:lstStyle/>
          <a:p>
            <a:pPr algn="l" indent="0" marL="0">
              <a:lnSpc>
                <a:spcPts val="3950"/>
              </a:lnSpc>
              <a:buNone/>
            </a:pPr>
            <a:r>
              <a:rPr lang="en-US" sz="4200" spc="-189" kern="0" dirty="0">
                <a:solidFill>
                  <a:srgbClr val="EEF3F8"/>
                </a:solidFill>
                <a:latin typeface="Archivo Black" pitchFamily="34" charset="0"/>
                <a:ea typeface="Archivo Black" pitchFamily="34" charset="-122"/>
                <a:cs typeface="Archivo Black" pitchFamily="34" charset="-120"/>
              </a:rPr>
              <a:t>Find where AI helps </a:t>
            </a:r>
            <a:pPr algn="l" indent="0" marL="0">
              <a:lnSpc>
                <a:spcPts val="3950"/>
              </a:lnSpc>
              <a:buNone/>
            </a:pPr>
            <a:r>
              <a:rPr lang="en-US" sz="4200" spc="-189" kern="0" dirty="0">
                <a:solidFill>
                  <a:srgbClr val="35C8FF"/>
                </a:solidFill>
                <a:latin typeface="Archivo Black" pitchFamily="34" charset="0"/>
                <a:ea typeface="Archivo Black" pitchFamily="34" charset="-122"/>
                <a:cs typeface="Archivo Black" pitchFamily="34" charset="-120"/>
              </a:rPr>
              <a:t>before you choose a tool.</a:t>
            </a:r>
            <a:endParaRPr lang="en-US" sz="4200" dirty="0"/>
          </a:p>
        </p:txBody>
      </p:sp>
      <p:sp>
        <p:nvSpPr>
          <p:cNvPr id="11" name="text_3_9"/>
          <p:cNvSpPr txBox="1"/>
          <p:nvPr/>
        </p:nvSpPr>
        <p:spPr>
          <a:xfrm>
            <a:off x="761970" y="4478000"/>
            <a:ext cx="655323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Start with a task, such as answering customer requests or closing the books. The Good AI Prism shows 961 AI offerings by task and industry, so you see your options before you decide.</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v3.12</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3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A_Keynote_Make-AI-work-for-your-business_EN_v3.4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4_5" descr="/tmp/claude-0/-home-claude/5dcc285b-52c5-57b1-88a8-9616b3351304/scratchpad/f39/W2/decks_v3/_work/A_Keynote_Make-AI-work-for-your-business_EN_v3.4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SPENDING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Worldwide AI spending is forecast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rise by half in 2026.</a:t>
            </a:r>
            <a:endParaRPr lang="en-US" sz="3000" dirty="0"/>
          </a:p>
        </p:txBody>
      </p:sp>
      <p:sp>
        <p:nvSpPr>
          <p:cNvPr id="10" name="text_4_8"/>
          <p:cNvSpPr txBox="1"/>
          <p:nvPr/>
        </p:nvSpPr>
        <p:spPr>
          <a:xfrm>
            <a:off x="698510" y="2730490"/>
            <a:ext cx="6035772"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US$2.67tn</a:t>
            </a:r>
            <a:endParaRPr lang="en-US" sz="90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forecast for 2026, up 49.5%. US$1.48tn of it goes into infrastructure.</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 2026 · Good AI Prism Market Study 2026/27, chapter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4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A_Keynote_Make-AI-work-for-your-business_EN_v3.4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EXHIBIT 1.3 · ADOPTION BY OFFICIAL COUNT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Official statistics count one firm in five in the EU, and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two in five in Denmark.</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Denmark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3430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5262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UK (Jun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Netherlands</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Germany</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Spain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69910"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France</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Italy</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7000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Australia (all firms)</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34213"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Poland</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380116"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Romania</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380025"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Global executive surveys report nearly nine in ten; statistics offices count all firms with ten or more staff.</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The range runs from 5.2% in Romania to 42% in Denmark.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 with the official figure for your market, not with the survey headline.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Dec 2025 · ONS · INE · INSEE · Istat · ABS · Exhibit 1.3, Good AI Prism Market Study 2026/27</a:t>
            </a:r>
            <a:endParaRPr lang="en-US" sz="900" dirty="0"/>
          </a:p>
        </p:txBody>
      </p:sp>
      <p:sp>
        <p:nvSpPr>
          <p:cNvPr id="58" name="text_5_56"/>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A_Keynote_Make-AI-work-for-your-business_EN_v3.4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6_5" descr="/tmp/claude-0/-home-claude/5dcc285b-52c5-57b1-88a8-9616b3351304/scratchpad/f39/W2/decks_v3/_work/A_Keynote_Make-AI-work-for-your-business_EN_v3.4_20261027/img_009.png">    </p:cNvPr>
          <p:cNvPicPr>
            <a:picLocks noChangeAspect="1"/>
          </p:cNvPicPr>
          <p:nvPr/>
        </p:nvPicPr>
        <p:blipFill>
          <a:blip r:embed="rId2"/>
          <a:stretch>
            <a:fillRect/>
          </a:stretch>
        </p:blipFill>
        <p:spPr>
          <a:xfrm>
            <a:off x="571500" y="888980"/>
            <a:ext cx="6223041" cy="5016490"/>
          </a:xfrm>
          <a:prstGeom prst="rect">
            <a:avLst/>
          </a:prstGeom>
        </p:spPr>
      </p:pic>
      <p:sp>
        <p:nvSpPr>
          <p:cNvPr id="8" name="text_6_6"/>
          <p:cNvSpPr txBox="1"/>
          <p:nvPr/>
        </p:nvSpPr>
        <p:spPr>
          <a:xfrm>
            <a:off x="7429500" y="1079541"/>
            <a:ext cx="41986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GOOD AI PRISM · V3.12</a:t>
            </a:r>
            <a:endParaRPr lang="en-US" sz="1050" dirty="0"/>
          </a:p>
        </p:txBody>
      </p:sp>
      <p:sp>
        <p:nvSpPr>
          <p:cNvPr id="9" name="Title"/>
          <p:cNvSpPr txBox="1"/>
          <p:nvPr/>
        </p:nvSpPr>
        <p:spPr>
          <a:xfrm>
            <a:off x="7429500" y="1379830"/>
            <a:ext cx="419865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Start with your task. </a:t>
            </a:r>
            <a:pPr algn="l" indent="0" marL="0">
              <a:lnSpc>
                <a:spcPts val="2750"/>
              </a:lnSpc>
              <a:buNone/>
            </a:pPr>
            <a:r>
              <a:rPr lang="en-US" sz="2700" b="1" spc="-81" kern="0" dirty="0">
                <a:solidFill>
                  <a:srgbClr val="35C8FF"/>
                </a:solidFill>
                <a:latin typeface="Archivo" pitchFamily="34" charset="0"/>
                <a:ea typeface="Archivo" pitchFamily="34" charset="-122"/>
                <a:cs typeface="Archivo" pitchFamily="34" charset="-120"/>
              </a:rPr>
              <a:t>Compare what matters.</a:t>
            </a:r>
            <a:endParaRPr lang="en-US" sz="2700" dirty="0"/>
          </a:p>
        </p:txBody>
      </p:sp>
      <p:sp>
        <p:nvSpPr>
          <p:cNvPr id="10" name="text_6_8"/>
          <p:cNvSpPr txBox="1"/>
          <p:nvPr/>
        </p:nvSpPr>
        <p:spPr>
          <a:xfrm>
            <a:off x="7429500" y="2244395"/>
            <a:ext cx="4198650" cy="883859"/>
          </a:xfrm>
          <a:prstGeom prst="rect">
            <a:avLst/>
          </a:prstGeom>
          <a:noFill/>
          <a:ln/>
        </p:spPr>
        <p:txBody>
          <a:bodyPr wrap="square" lIns="0" tIns="0" rIns="0" bIns="0" rtlCol="0" anchor="t"/>
          <a:lstStyle/>
          <a:p>
            <a:pPr algn="l" indent="0" marL="0">
              <a:lnSpc>
                <a:spcPts val="1740"/>
              </a:lnSpc>
              <a:buNone/>
            </a:pPr>
            <a:r>
              <a:rPr lang="en-US" sz="1200" dirty="0">
                <a:solidFill>
                  <a:srgbClr val="A3B4C5"/>
                </a:solidFill>
                <a:latin typeface="IBM Plex Sans" pitchFamily="34" charset="0"/>
                <a:ea typeface="IBM Plex Sans" pitchFamily="34" charset="-122"/>
                <a:cs typeface="IBM Plex Sans" pitchFamily="34" charset="-120"/>
              </a:rPr>
              <a:t>The Good AI Prism places 998 market entries on one wheel, including 961 AI offerings. Open your business function or industry, compare the offerings with their sources and take the next step.</a:t>
            </a:r>
            <a:endParaRPr lang="en-US" sz="1200" dirty="0"/>
          </a:p>
        </p:txBody>
      </p:sp>
      <p:sp>
        <p:nvSpPr>
          <p:cNvPr id="11" name="shape_6_9"/>
          <p:cNvSpPr/>
          <p:nvPr/>
        </p:nvSpPr>
        <p:spPr>
          <a:xfrm>
            <a:off x="7429500" y="4444990"/>
            <a:ext cx="1270010" cy="31730"/>
          </a:xfrm>
          <a:prstGeom prst="rect">
            <a:avLst/>
          </a:prstGeom>
          <a:solidFill>
            <a:srgbClr val="35C8FF"/>
          </a:solidFill>
          <a:ln/>
        </p:spPr>
      </p:sp>
      <p:sp>
        <p:nvSpPr>
          <p:cNvPr id="12" name="text_6_10"/>
          <p:cNvSpPr txBox="1"/>
          <p:nvPr/>
        </p:nvSpPr>
        <p:spPr>
          <a:xfrm>
            <a:off x="742950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24</a:t>
            </a:r>
            <a:endParaRPr lang="en-US" sz="2700" dirty="0"/>
          </a:p>
        </p:txBody>
      </p:sp>
      <p:sp>
        <p:nvSpPr>
          <p:cNvPr id="13" name="text_6_11"/>
          <p:cNvSpPr txBox="1"/>
          <p:nvPr/>
        </p:nvSpPr>
        <p:spPr>
          <a:xfrm>
            <a:off x="742950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topic areas by task and industry</a:t>
            </a:r>
            <a:endParaRPr lang="en-US" sz="1000" dirty="0"/>
          </a:p>
        </p:txBody>
      </p:sp>
      <p:sp>
        <p:nvSpPr>
          <p:cNvPr id="14" name="shape_6_12"/>
          <p:cNvSpPr/>
          <p:nvPr/>
        </p:nvSpPr>
        <p:spPr>
          <a:xfrm>
            <a:off x="8826520" y="4444990"/>
            <a:ext cx="1270010" cy="31730"/>
          </a:xfrm>
          <a:prstGeom prst="rect">
            <a:avLst/>
          </a:prstGeom>
          <a:solidFill>
            <a:srgbClr val="35C8FF"/>
          </a:solidFill>
          <a:ln/>
        </p:spPr>
      </p:sp>
      <p:sp>
        <p:nvSpPr>
          <p:cNvPr id="15" name="text_6_13"/>
          <p:cNvSpPr txBox="1"/>
          <p:nvPr/>
        </p:nvSpPr>
        <p:spPr>
          <a:xfrm>
            <a:off x="882652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8</a:t>
            </a:r>
            <a:endParaRPr lang="en-US" sz="2700" dirty="0"/>
          </a:p>
        </p:txBody>
      </p:sp>
      <p:sp>
        <p:nvSpPr>
          <p:cNvPr id="16" name="text_6_14"/>
          <p:cNvSpPr txBox="1"/>
          <p:nvPr/>
        </p:nvSpPr>
        <p:spPr>
          <a:xfrm>
            <a:off x="882652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data types AI reads and writes</a:t>
            </a:r>
            <a:endParaRPr lang="en-US" sz="1000" dirty="0"/>
          </a:p>
        </p:txBody>
      </p:sp>
      <p:sp>
        <p:nvSpPr>
          <p:cNvPr id="17" name="shape_6_15"/>
          <p:cNvSpPr/>
          <p:nvPr/>
        </p:nvSpPr>
        <p:spPr>
          <a:xfrm>
            <a:off x="10223541" y="4444990"/>
            <a:ext cx="1270010" cy="31730"/>
          </a:xfrm>
          <a:prstGeom prst="rect">
            <a:avLst/>
          </a:prstGeom>
          <a:solidFill>
            <a:srgbClr val="35C8FF"/>
          </a:solidFill>
          <a:ln/>
        </p:spPr>
      </p:sp>
      <p:sp>
        <p:nvSpPr>
          <p:cNvPr id="18" name="text_6_16"/>
          <p:cNvSpPr txBox="1"/>
          <p:nvPr/>
        </p:nvSpPr>
        <p:spPr>
          <a:xfrm>
            <a:off x="10223541"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6</a:t>
            </a:r>
            <a:endParaRPr lang="en-US" sz="2700" dirty="0"/>
          </a:p>
        </p:txBody>
      </p:sp>
      <p:sp>
        <p:nvSpPr>
          <p:cNvPr id="19" name="text_6_17"/>
          <p:cNvSpPr txBox="1"/>
          <p:nvPr/>
        </p:nvSpPr>
        <p:spPr>
          <a:xfrm>
            <a:off x="10223541"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technology layers that feed everything</a:t>
            </a:r>
            <a:endParaRPr lang="en-US" sz="1000" dirty="0"/>
          </a:p>
        </p:txBody>
      </p:sp>
      <p:sp>
        <p:nvSpPr>
          <p:cNvPr id="20" name="text_6_18"/>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v3.12 · Good AI Prism, Oct 2026</a:t>
            </a:r>
            <a:endParaRPr lang="en-US" sz="900" dirty="0"/>
          </a:p>
        </p:txBody>
      </p:sp>
      <p:sp>
        <p:nvSpPr>
          <p:cNvPr id="21" name="text_6_1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2" name="text_6_2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3" name="text_6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A_Keynote_Make-AI-work-for-your-business_EN_v3.4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THREE WAYS IN</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Three questions lead you to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the AI that fits your decision.</a:t>
            </a:r>
            <a:endParaRPr lang="en-US" sz="3000" dirty="0"/>
          </a:p>
        </p:txBody>
      </p:sp>
      <p:sp>
        <p:nvSpPr>
          <p:cNvPr id="9" name="shape_7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7_8" descr="/tmp/claude-0/-home-claude/5dcc285b-52c5-57b1-88a8-9616b3351304/scratchpad/f39/W2/decks_v3/_work/A_Keynote_Make-AI-work-for-your-business_EN_v3.4_20261027/img_011.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7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7_10"/>
          <p:cNvSpPr txBox="1"/>
          <p:nvPr/>
        </p:nvSpPr>
        <p:spPr>
          <a:xfrm>
            <a:off x="946130" y="4203680"/>
            <a:ext cx="3182569"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Where does AI help in my work?</a:t>
            </a:r>
            <a:endParaRPr lang="en-US" sz="1650" dirty="0"/>
          </a:p>
        </p:txBody>
      </p:sp>
      <p:sp>
        <p:nvSpPr>
          <p:cNvPr id="13" name="text_7_11"/>
          <p:cNvSpPr txBox="1"/>
          <p:nvPr/>
        </p:nvSpPr>
        <p:spPr>
          <a:xfrm>
            <a:off x="946130" y="4732294"/>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 business function, such as customer service or finance.</a:t>
            </a:r>
            <a:endParaRPr lang="en-US" sz="1050" dirty="0"/>
          </a:p>
        </p:txBody>
      </p:sp>
      <p:sp>
        <p:nvSpPr>
          <p:cNvPr id="14" name="shape_7_12"/>
          <p:cNvSpPr/>
          <p:nvPr/>
        </p:nvSpPr>
        <p:spPr>
          <a:xfrm>
            <a:off x="946130" y="5387370"/>
            <a:ext cx="3077596" cy="6309"/>
          </a:xfrm>
          <a:prstGeom prst="rect">
            <a:avLst/>
          </a:prstGeom>
          <a:solidFill>
            <a:srgbClr val="D6E6F5">
              <a:alpha val="13000"/>
            </a:srgbClr>
          </a:solidFill>
          <a:ln/>
        </p:spPr>
      </p:sp>
      <p:sp>
        <p:nvSpPr>
          <p:cNvPr id="15" name="text_7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Uses and matching offers</a:t>
            </a:r>
            <a:endParaRPr lang="en-US" sz="800" dirty="0"/>
          </a:p>
        </p:txBody>
      </p:sp>
      <p:sp>
        <p:nvSpPr>
          <p:cNvPr id="16" name="shape_7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7_15" descr="/tmp/claude-0/-home-claude/5dcc285b-52c5-57b1-88a8-9616b3351304/scratchpad/f39/W2/decks_v3/_work/A_Keynote_Make-AI-work-for-your-business_EN_v3.4_20261027/img_012.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7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7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What does AI change in my industry?</a:t>
            </a:r>
            <a:endParaRPr lang="en-US" sz="1650" dirty="0"/>
          </a:p>
        </p:txBody>
      </p:sp>
      <p:sp>
        <p:nvSpPr>
          <p:cNvPr id="20" name="text_7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Choose an industry, such as health, logistics or manufacturing.</a:t>
            </a:r>
            <a:endParaRPr lang="en-US" sz="1050" dirty="0"/>
          </a:p>
        </p:txBody>
      </p:sp>
      <p:sp>
        <p:nvSpPr>
          <p:cNvPr id="21" name="shape_7_19"/>
          <p:cNvSpPr/>
          <p:nvPr/>
        </p:nvSpPr>
        <p:spPr>
          <a:xfrm>
            <a:off x="4557095" y="5387370"/>
            <a:ext cx="3077688" cy="6309"/>
          </a:xfrm>
          <a:prstGeom prst="rect">
            <a:avLst/>
          </a:prstGeom>
          <a:solidFill>
            <a:srgbClr val="D6E6F5">
              <a:alpha val="13000"/>
            </a:srgbClr>
          </a:solidFill>
          <a:ln/>
        </p:spPr>
      </p:sp>
      <p:sp>
        <p:nvSpPr>
          <p:cNvPr id="22" name="text_7_20"/>
          <p:cNvSpPr txBox="1"/>
          <p:nvPr/>
        </p:nvSpPr>
        <p:spPr>
          <a:xfrm>
            <a:off x="4557095"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Industry study, cases, relevant providers</a:t>
            </a:r>
            <a:endParaRPr lang="en-US" sz="800" dirty="0"/>
          </a:p>
        </p:txBody>
      </p:sp>
      <p:sp>
        <p:nvSpPr>
          <p:cNvPr id="23" name="shape_7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7_22" descr="/tmp/claude-0/-home-claude/5dcc285b-52c5-57b1-88a8-9616b3351304/scratchpad/f39/W2/decks_v3/_work/A_Keynote_Make-AI-work-for-your-business_EN_v3.4_20261027/img_013.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7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7_24"/>
          <p:cNvSpPr txBox="1"/>
          <p:nvPr/>
        </p:nvSpPr>
        <p:spPr>
          <a:xfrm>
            <a:off x="8168152" y="4203680"/>
            <a:ext cx="3182661"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Which AI fits our decision?</a:t>
            </a:r>
            <a:endParaRPr lang="en-US" sz="1650" dirty="0"/>
          </a:p>
        </p:txBody>
      </p:sp>
      <p:sp>
        <p:nvSpPr>
          <p:cNvPr id="27" name="text_7_25"/>
          <p:cNvSpPr txBox="1"/>
          <p:nvPr/>
        </p:nvSpPr>
        <p:spPr>
          <a:xfrm>
            <a:off x="8168152" y="4506163"/>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Search a task or a provider.</a:t>
            </a:r>
            <a:endParaRPr lang="en-US" sz="1050" dirty="0"/>
          </a:p>
        </p:txBody>
      </p:sp>
      <p:sp>
        <p:nvSpPr>
          <p:cNvPr id="28" name="shape_7_26"/>
          <p:cNvSpPr/>
          <p:nvPr/>
        </p:nvSpPr>
        <p:spPr>
          <a:xfrm>
            <a:off x="8168152" y="5387370"/>
            <a:ext cx="3077688" cy="6309"/>
          </a:xfrm>
          <a:prstGeom prst="rect">
            <a:avLst/>
          </a:prstGeom>
          <a:solidFill>
            <a:srgbClr val="D6E6F5">
              <a:alpha val="13000"/>
            </a:srgbClr>
          </a:solidFill>
          <a:ln/>
        </p:spPr>
      </p:sp>
      <p:sp>
        <p:nvSpPr>
          <p:cNvPr id="29" name="text_7_27"/>
          <p:cNvSpPr txBox="1"/>
          <p:nvPr/>
        </p:nvSpPr>
        <p:spPr>
          <a:xfrm>
            <a:off x="8168152" y="5482651"/>
            <a:ext cx="3182661"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Profile → Compare → economics → next step</a:t>
            </a:r>
            <a:endParaRPr lang="en-US" sz="800" dirty="0"/>
          </a:p>
        </p:txBody>
      </p:sp>
      <p:sp>
        <p:nvSpPr>
          <p:cNvPr id="30" name="text_7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1" name="text_7_29"/>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32" name="text_7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22CE61"/>
          </a:solidFill>
          <a:ln/>
        </p:spPr>
      </p:sp>
      <p:pic>
        <p:nvPicPr>
          <p:cNvPr id="3" name="picture_8_1" descr="/tmp/claude-0/-home-claude/5dcc285b-52c5-57b1-88a8-9616b3351304/scratchpad/f39/W2/decks_v3/_work/A_Keynote_Make-AI-work-for-your-business_EN_v3.4_20261027/img_014.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8_5" descr="/tmp/claude-0/-home-claude/5dcc285b-52c5-57b1-88a8-9616b3351304/scratchpad/f39/W2/decks_v3/_work/A_Keynote_Make-AI-work-for-your-business_EN_v3.4_20261027/img_015.png">    </p:cNvPr>
          <p:cNvPicPr>
            <a:picLocks noChangeAspect="1"/>
          </p:cNvPicPr>
          <p:nvPr/>
        </p:nvPicPr>
        <p:blipFill>
          <a:blip r:embed="rId2"/>
          <a:stretch>
            <a:fillRect/>
          </a:stretch>
        </p:blipFill>
        <p:spPr>
          <a:xfrm>
            <a:off x="6476970" y="0"/>
            <a:ext cx="5715000" cy="6858000"/>
          </a:xfrm>
          <a:prstGeom prst="rect">
            <a:avLst/>
          </a:prstGeom>
        </p:spPr>
      </p:pic>
      <p:sp>
        <p:nvSpPr>
          <p:cNvPr id="8" name="text_8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8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MOVE 02 · CHOOSE RESPONSIBLY</a:t>
            </a:r>
            <a:endParaRPr lang="en-US" sz="1050" dirty="0"/>
          </a:p>
        </p:txBody>
      </p:sp>
      <p:sp>
        <p:nvSpPr>
          <p:cNvPr id="10" name="Title"/>
          <p:cNvSpPr txBox="1"/>
          <p:nvPr/>
        </p:nvSpPr>
        <p:spPr>
          <a:xfrm>
            <a:off x="761970" y="3297509"/>
            <a:ext cx="7207209" cy="1253460"/>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Choose AI on facts, with clear owners and </a:t>
            </a:r>
            <a:pPr algn="l" indent="0" marL="0">
              <a:lnSpc>
                <a:spcPts val="3290"/>
              </a:lnSpc>
              <a:buNone/>
            </a:pPr>
            <a:r>
              <a:rPr lang="en-US" sz="3500" spc="-157" kern="0" dirty="0">
                <a:solidFill>
                  <a:srgbClr val="22CE61"/>
                </a:solidFill>
                <a:latin typeface="Archivo Black" pitchFamily="34" charset="0"/>
                <a:ea typeface="Archivo Black" pitchFamily="34" charset="-122"/>
                <a:cs typeface="Archivo Black" pitchFamily="34" charset="-120"/>
              </a:rPr>
              <a:t>a cost you can defend.</a:t>
            </a:r>
            <a:endParaRPr lang="en-US" sz="3500" dirty="0"/>
          </a:p>
        </p:txBody>
      </p:sp>
      <p:sp>
        <p:nvSpPr>
          <p:cNvPr id="11" name="text_8_9"/>
          <p:cNvSpPr txBox="1"/>
          <p:nvPr/>
        </p:nvSpPr>
        <p:spPr>
          <a:xfrm>
            <a:off x="761970" y="4728728"/>
            <a:ext cx="655323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Four qualities, five governance questions and an honest count of costs separate a sound choice from an expensive trial.</a:t>
            </a:r>
            <a:endParaRPr lang="en-US" sz="1450" dirty="0"/>
          </a:p>
        </p:txBody>
      </p:sp>
      <p:sp>
        <p:nvSpPr>
          <p:cNvPr id="12" name="text_8_10"/>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3" name="text_8_1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14" name="shape_8_12"/>
          <p:cNvSpPr/>
          <p:nvPr/>
        </p:nvSpPr>
        <p:spPr>
          <a:xfrm>
            <a:off x="10885841" y="6496080"/>
            <a:ext cx="544159" cy="114300"/>
          </a:xfrm>
          <a:prstGeom prst="rect">
            <a:avLst/>
          </a:prstGeom>
          <a:solidFill>
            <a:srgbClr val="06111D"/>
          </a:solidFill>
          <a:ln/>
        </p:spPr>
      </p:sp>
      <p:sp>
        <p:nvSpPr>
          <p:cNvPr id="15" name="text_8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35C8FF"/>
          </a:solidFill>
          <a:ln/>
        </p:spPr>
      </p:sp>
      <p:pic>
        <p:nvPicPr>
          <p:cNvPr id="3" name="picture_9_1" descr="/tmp/claude-0/-home-claude/5dcc285b-52c5-57b1-88a8-9616b3351304/scratchpad/f39/W2/decks_v3/_work/A_Keynote_Make-AI-work-for-your-business_EN_v3.4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9_5" descr="/tmp/claude-0/-home-claude/5dcc285b-52c5-57b1-88a8-9616b3351304/scratchpad/f39/W2/decks_v3/_work/A_Keynote_Make-AI-work-for-your-business_EN_v3.4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9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BUYING AI · WHAT PROVIDERS PUBLISH</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Buyers can rarely compare AI offerings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on facts.</a:t>
            </a:r>
            <a:endParaRPr lang="en-US" sz="3000" dirty="0"/>
          </a:p>
        </p:txBody>
      </p:sp>
      <p:sp>
        <p:nvSpPr>
          <p:cNvPr id="10" name="text_9_8"/>
          <p:cNvSpPr txBox="1"/>
          <p:nvPr/>
        </p:nvSpPr>
        <p:spPr>
          <a:xfrm>
            <a:off x="698510" y="2730490"/>
            <a:ext cx="5023348"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of 107</a:t>
            </a:r>
            <a:endParaRPr lang="en-US" sz="9000" dirty="0"/>
          </a:p>
        </p:txBody>
      </p:sp>
      <p:sp>
        <p:nvSpPr>
          <p:cNvPr id="11" name="text_9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customer-service AI offerings publish a price; 38 document an EU hosting option.</a:t>
            </a:r>
            <a:endParaRPr lang="en-US" sz="180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October 2026 survey of provider information (reviewed 19–20 Oct 2026)</a:t>
            </a:r>
            <a:endParaRPr lang="en-US" sz="900" dirty="0"/>
          </a:p>
        </p:txBody>
      </p:sp>
      <p:sp>
        <p:nvSpPr>
          <p:cNvPr id="13" name="text_9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14" name="text_9_12"/>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15" name="text_9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35C8FF"/>
          </a:solidFill>
          <a:ln/>
        </p:spPr>
      </p:sp>
      <p:pic>
        <p:nvPicPr>
          <p:cNvPr id="3" name="picture_10_1" descr="/tmp/claude-0/-home-claude/5dcc285b-52c5-57b1-88a8-9616b3351304/scratchpad/f39/W2/decks_v3/_work/A_Keynote_Make-AI-work-for-your-business_EN_v3.4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FOUR QUALITIES</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Good AI is effective, efficient,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economic and responsible.</a:t>
            </a:r>
            <a:endParaRPr lang="en-US" sz="3000" dirty="0"/>
          </a:p>
        </p:txBody>
      </p:sp>
      <p:sp>
        <p:nvSpPr>
          <p:cNvPr id="9" name="text_10_7"/>
          <p:cNvSpPr txBox="1"/>
          <p:nvPr/>
        </p:nvSpPr>
        <p:spPr>
          <a:xfrm>
            <a:off x="761970" y="1755648"/>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Compliance is part of responsible implementation. Responsibility goes further: a legally permitted application can still be badly designed or harm the people affected.</a:t>
            </a:r>
            <a:endParaRPr lang="en-US" sz="1200" dirty="0"/>
          </a:p>
        </p:txBody>
      </p:sp>
      <p:sp>
        <p:nvSpPr>
          <p:cNvPr id="10" name="shape_10_8"/>
          <p:cNvSpPr/>
          <p:nvPr/>
        </p:nvSpPr>
        <p:spPr>
          <a:xfrm>
            <a:off x="761970" y="2984510"/>
            <a:ext cx="2552730" cy="2667030"/>
          </a:xfrm>
          <a:prstGeom prst="rect">
            <a:avLst/>
          </a:prstGeom>
          <a:solidFill>
            <a:srgbClr val="0B1A2A"/>
          </a:solidFill>
          <a:ln/>
        </p:spPr>
      </p:sp>
      <p:sp>
        <p:nvSpPr>
          <p:cNvPr id="11" name="shape_10_9"/>
          <p:cNvSpPr/>
          <p:nvPr/>
        </p:nvSpPr>
        <p:spPr>
          <a:xfrm>
            <a:off x="761970" y="2984510"/>
            <a:ext cx="2552730" cy="50841"/>
          </a:xfrm>
          <a:prstGeom prst="rect">
            <a:avLst/>
          </a:prstGeom>
          <a:solidFill>
            <a:srgbClr val="35C8FF"/>
          </a:solidFill>
          <a:ln/>
        </p:spPr>
      </p:sp>
      <p:sp>
        <p:nvSpPr>
          <p:cNvPr id="12" name="shape_10_10"/>
          <p:cNvSpPr/>
          <p:nvPr/>
        </p:nvSpPr>
        <p:spPr>
          <a:xfrm>
            <a:off x="3308391" y="2984510"/>
            <a:ext cx="6309" cy="2667030"/>
          </a:xfrm>
          <a:prstGeom prst="rect">
            <a:avLst/>
          </a:prstGeom>
          <a:solidFill>
            <a:srgbClr val="D6E6F5">
              <a:alpha val="13000"/>
            </a:srgbClr>
          </a:solidFill>
          <a:ln/>
        </p:spPr>
      </p:sp>
      <p:sp>
        <p:nvSpPr>
          <p:cNvPr id="13" name="shape_10_11"/>
          <p:cNvSpPr/>
          <p:nvPr/>
        </p:nvSpPr>
        <p:spPr>
          <a:xfrm>
            <a:off x="761970" y="5645140"/>
            <a:ext cx="2552730" cy="6309"/>
          </a:xfrm>
          <a:prstGeom prst="rect">
            <a:avLst/>
          </a:prstGeom>
          <a:solidFill>
            <a:srgbClr val="D6E6F5">
              <a:alpha val="13000"/>
            </a:srgbClr>
          </a:solidFill>
          <a:ln/>
        </p:spPr>
      </p:sp>
      <p:sp>
        <p:nvSpPr>
          <p:cNvPr id="14" name="shape_10_12"/>
          <p:cNvSpPr/>
          <p:nvPr/>
        </p:nvSpPr>
        <p:spPr>
          <a:xfrm>
            <a:off x="761970" y="2984510"/>
            <a:ext cx="6309" cy="2667030"/>
          </a:xfrm>
          <a:prstGeom prst="rect">
            <a:avLst/>
          </a:prstGeom>
          <a:solidFill>
            <a:srgbClr val="D6E6F5">
              <a:alpha val="13000"/>
            </a:srgbClr>
          </a:solidFill>
          <a:ln/>
        </p:spPr>
      </p:sp>
      <p:pic>
        <p:nvPicPr>
          <p:cNvPr id="15" name="picture_10_13" descr="/tmp/claude-0/-home-claude/5dcc285b-52c5-57b1-88a8-9616b3351304/scratchpad/f39/W2/decks_v3/_work/A_Keynote_Make-AI-work-for-your-business_EN_v3.4_20261027/img_019.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0_14"/>
          <p:cNvSpPr txBox="1"/>
          <p:nvPr/>
        </p:nvSpPr>
        <p:spPr>
          <a:xfrm>
            <a:off x="9588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0_15"/>
          <p:cNvSpPr txBox="1"/>
          <p:nvPr/>
        </p:nvSpPr>
        <p:spPr>
          <a:xfrm>
            <a:off x="9588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Effective</a:t>
            </a:r>
            <a:endParaRPr lang="en-US" sz="2600" dirty="0"/>
          </a:p>
        </p:txBody>
      </p:sp>
      <p:sp>
        <p:nvSpPr>
          <p:cNvPr id="18" name="text_10_16"/>
          <p:cNvSpPr txBox="1"/>
          <p:nvPr/>
        </p:nvSpPr>
        <p:spPr>
          <a:xfrm>
            <a:off x="95884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supports a concrete goal with results you can check.</a:t>
            </a:r>
            <a:endParaRPr lang="en-US" sz="1150" dirty="0"/>
          </a:p>
        </p:txBody>
      </p:sp>
      <p:sp>
        <p:nvSpPr>
          <p:cNvPr id="19" name="shape_10_17"/>
          <p:cNvSpPr/>
          <p:nvPr/>
        </p:nvSpPr>
        <p:spPr>
          <a:xfrm>
            <a:off x="3467130" y="2984510"/>
            <a:ext cx="2552730" cy="2667030"/>
          </a:xfrm>
          <a:prstGeom prst="rect">
            <a:avLst/>
          </a:prstGeom>
          <a:solidFill>
            <a:srgbClr val="0B1A2A"/>
          </a:solidFill>
          <a:ln/>
        </p:spPr>
      </p:sp>
      <p:sp>
        <p:nvSpPr>
          <p:cNvPr id="20" name="shape_10_18"/>
          <p:cNvSpPr/>
          <p:nvPr/>
        </p:nvSpPr>
        <p:spPr>
          <a:xfrm>
            <a:off x="3467130" y="2984510"/>
            <a:ext cx="2552730" cy="50841"/>
          </a:xfrm>
          <a:prstGeom prst="rect">
            <a:avLst/>
          </a:prstGeom>
          <a:solidFill>
            <a:srgbClr val="F7A23B"/>
          </a:solidFill>
          <a:ln/>
        </p:spPr>
      </p:sp>
      <p:sp>
        <p:nvSpPr>
          <p:cNvPr id="21" name="shape_10_19"/>
          <p:cNvSpPr/>
          <p:nvPr/>
        </p:nvSpPr>
        <p:spPr>
          <a:xfrm>
            <a:off x="6013460" y="2984510"/>
            <a:ext cx="6309" cy="2667030"/>
          </a:xfrm>
          <a:prstGeom prst="rect">
            <a:avLst/>
          </a:prstGeom>
          <a:solidFill>
            <a:srgbClr val="D6E6F5">
              <a:alpha val="13000"/>
            </a:srgbClr>
          </a:solidFill>
          <a:ln/>
        </p:spPr>
      </p:sp>
      <p:sp>
        <p:nvSpPr>
          <p:cNvPr id="22" name="shape_10_20"/>
          <p:cNvSpPr/>
          <p:nvPr/>
        </p:nvSpPr>
        <p:spPr>
          <a:xfrm>
            <a:off x="3467130" y="5645140"/>
            <a:ext cx="2552730" cy="6309"/>
          </a:xfrm>
          <a:prstGeom prst="rect">
            <a:avLst/>
          </a:prstGeom>
          <a:solidFill>
            <a:srgbClr val="D6E6F5">
              <a:alpha val="13000"/>
            </a:srgbClr>
          </a:solidFill>
          <a:ln/>
        </p:spPr>
      </p:sp>
      <p:sp>
        <p:nvSpPr>
          <p:cNvPr id="23" name="shape_10_21"/>
          <p:cNvSpPr/>
          <p:nvPr/>
        </p:nvSpPr>
        <p:spPr>
          <a:xfrm>
            <a:off x="3467130" y="2984510"/>
            <a:ext cx="6309" cy="2667030"/>
          </a:xfrm>
          <a:prstGeom prst="rect">
            <a:avLst/>
          </a:prstGeom>
          <a:solidFill>
            <a:srgbClr val="D6E6F5">
              <a:alpha val="13000"/>
            </a:srgbClr>
          </a:solidFill>
          <a:ln/>
        </p:spPr>
      </p:sp>
      <p:pic>
        <p:nvPicPr>
          <p:cNvPr id="24" name="picture_10_22" descr="/tmp/claude-0/-home-claude/5dcc285b-52c5-57b1-88a8-9616b3351304/scratchpad/f39/W2/decks_v3/_work/A_Keynote_Make-AI-work-for-your-business_EN_v3.4_20261027/img_020.png">    </p:cNvPr>
          <p:cNvPicPr>
            <a:picLocks noChangeAspect="1"/>
          </p:cNvPicPr>
          <p:nvPr/>
        </p:nvPicPr>
        <p:blipFill>
          <a:blip r:embed="rId3"/>
          <a:stretch>
            <a:fillRect/>
          </a:stretch>
        </p:blipFill>
        <p:spPr>
          <a:xfrm>
            <a:off x="3663909" y="3225820"/>
            <a:ext cx="393741" cy="393741"/>
          </a:xfrm>
          <a:prstGeom prst="rect">
            <a:avLst/>
          </a:prstGeom>
        </p:spPr>
      </p:pic>
      <p:sp>
        <p:nvSpPr>
          <p:cNvPr id="25" name="text_10_23"/>
          <p:cNvSpPr txBox="1"/>
          <p:nvPr/>
        </p:nvSpPr>
        <p:spPr>
          <a:xfrm>
            <a:off x="3663909"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0_24"/>
          <p:cNvSpPr txBox="1"/>
          <p:nvPr/>
        </p:nvSpPr>
        <p:spPr>
          <a:xfrm>
            <a:off x="3663909"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Efficient</a:t>
            </a:r>
            <a:endParaRPr lang="en-US" sz="2600" dirty="0"/>
          </a:p>
        </p:txBody>
      </p:sp>
      <p:sp>
        <p:nvSpPr>
          <p:cNvPr id="27" name="text_10_25"/>
          <p:cNvSpPr txBox="1"/>
          <p:nvPr/>
        </p:nvSpPr>
        <p:spPr>
          <a:xfrm>
            <a:off x="3663909"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Effort, cost and human rework are counted.</a:t>
            </a:r>
            <a:endParaRPr lang="en-US" sz="1150" dirty="0"/>
          </a:p>
        </p:txBody>
      </p:sp>
      <p:sp>
        <p:nvSpPr>
          <p:cNvPr id="28" name="shape_10_26"/>
          <p:cNvSpPr/>
          <p:nvPr/>
        </p:nvSpPr>
        <p:spPr>
          <a:xfrm>
            <a:off x="6172200" y="2984510"/>
            <a:ext cx="2552730" cy="2667030"/>
          </a:xfrm>
          <a:prstGeom prst="rect">
            <a:avLst/>
          </a:prstGeom>
          <a:solidFill>
            <a:srgbClr val="0B1A2A"/>
          </a:solidFill>
          <a:ln/>
        </p:spPr>
      </p:sp>
      <p:sp>
        <p:nvSpPr>
          <p:cNvPr id="29" name="shape_10_27"/>
          <p:cNvSpPr/>
          <p:nvPr/>
        </p:nvSpPr>
        <p:spPr>
          <a:xfrm>
            <a:off x="6172200" y="2984510"/>
            <a:ext cx="2552730" cy="50841"/>
          </a:xfrm>
          <a:prstGeom prst="rect">
            <a:avLst/>
          </a:prstGeom>
          <a:solidFill>
            <a:srgbClr val="22CE61"/>
          </a:solidFill>
          <a:ln/>
        </p:spPr>
      </p:sp>
      <p:sp>
        <p:nvSpPr>
          <p:cNvPr id="30" name="shape_10_28"/>
          <p:cNvSpPr/>
          <p:nvPr/>
        </p:nvSpPr>
        <p:spPr>
          <a:xfrm>
            <a:off x="8718530" y="2984510"/>
            <a:ext cx="6309" cy="2667030"/>
          </a:xfrm>
          <a:prstGeom prst="rect">
            <a:avLst/>
          </a:prstGeom>
          <a:solidFill>
            <a:srgbClr val="D6E6F5">
              <a:alpha val="13000"/>
            </a:srgbClr>
          </a:solidFill>
          <a:ln/>
        </p:spPr>
      </p:sp>
      <p:sp>
        <p:nvSpPr>
          <p:cNvPr id="31" name="shape_10_29"/>
          <p:cNvSpPr/>
          <p:nvPr/>
        </p:nvSpPr>
        <p:spPr>
          <a:xfrm>
            <a:off x="6172200" y="5645140"/>
            <a:ext cx="2552730" cy="6309"/>
          </a:xfrm>
          <a:prstGeom prst="rect">
            <a:avLst/>
          </a:prstGeom>
          <a:solidFill>
            <a:srgbClr val="D6E6F5">
              <a:alpha val="13000"/>
            </a:srgbClr>
          </a:solidFill>
          <a:ln/>
        </p:spPr>
      </p:sp>
      <p:sp>
        <p:nvSpPr>
          <p:cNvPr id="32" name="shape_10_30"/>
          <p:cNvSpPr/>
          <p:nvPr/>
        </p:nvSpPr>
        <p:spPr>
          <a:xfrm>
            <a:off x="6172200" y="2984510"/>
            <a:ext cx="6309" cy="2667030"/>
          </a:xfrm>
          <a:prstGeom prst="rect">
            <a:avLst/>
          </a:prstGeom>
          <a:solidFill>
            <a:srgbClr val="D6E6F5">
              <a:alpha val="13000"/>
            </a:srgbClr>
          </a:solidFill>
          <a:ln/>
        </p:spPr>
      </p:sp>
      <p:pic>
        <p:nvPicPr>
          <p:cNvPr id="33" name="picture_10_31" descr="/tmp/claude-0/-home-claude/5dcc285b-52c5-57b1-88a8-9616b3351304/scratchpad/f39/W2/decks_v3/_work/A_Keynote_Make-AI-work-for-your-business_EN_v3.4_20261027/img_021.png">    </p:cNvPr>
          <p:cNvPicPr>
            <a:picLocks noChangeAspect="1"/>
          </p:cNvPicPr>
          <p:nvPr/>
        </p:nvPicPr>
        <p:blipFill>
          <a:blip r:embed="rId4"/>
          <a:stretch>
            <a:fillRect/>
          </a:stretch>
        </p:blipFill>
        <p:spPr>
          <a:xfrm>
            <a:off x="6369070" y="3225820"/>
            <a:ext cx="393741" cy="393741"/>
          </a:xfrm>
          <a:prstGeom prst="rect">
            <a:avLst/>
          </a:prstGeom>
        </p:spPr>
      </p:pic>
      <p:sp>
        <p:nvSpPr>
          <p:cNvPr id="34" name="text_10_32"/>
          <p:cNvSpPr txBox="1"/>
          <p:nvPr/>
        </p:nvSpPr>
        <p:spPr>
          <a:xfrm>
            <a:off x="636907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0_33"/>
          <p:cNvSpPr txBox="1"/>
          <p:nvPr/>
        </p:nvSpPr>
        <p:spPr>
          <a:xfrm>
            <a:off x="636907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Economic</a:t>
            </a:r>
            <a:endParaRPr lang="en-US" sz="2600" dirty="0"/>
          </a:p>
        </p:txBody>
      </p:sp>
      <p:sp>
        <p:nvSpPr>
          <p:cNvPr id="36" name="text_10_34"/>
          <p:cNvSpPr txBox="1"/>
          <p:nvPr/>
        </p:nvSpPr>
        <p:spPr>
          <a:xfrm>
            <a:off x="6369070" y="4452579"/>
            <a:ext cx="223644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 technical gain is tested for its real business value.</a:t>
            </a:r>
            <a:endParaRPr lang="en-US" sz="1150" dirty="0"/>
          </a:p>
        </p:txBody>
      </p:sp>
      <p:sp>
        <p:nvSpPr>
          <p:cNvPr id="37" name="shape_10_35"/>
          <p:cNvSpPr/>
          <p:nvPr/>
        </p:nvSpPr>
        <p:spPr>
          <a:xfrm>
            <a:off x="8877270" y="2984510"/>
            <a:ext cx="2552730" cy="2667030"/>
          </a:xfrm>
          <a:prstGeom prst="rect">
            <a:avLst/>
          </a:prstGeom>
          <a:solidFill>
            <a:srgbClr val="0B1A2A"/>
          </a:solidFill>
          <a:ln/>
        </p:spPr>
      </p:sp>
      <p:sp>
        <p:nvSpPr>
          <p:cNvPr id="38" name="shape_10_36"/>
          <p:cNvSpPr/>
          <p:nvPr/>
        </p:nvSpPr>
        <p:spPr>
          <a:xfrm>
            <a:off x="8877270" y="2984510"/>
            <a:ext cx="2552730" cy="50841"/>
          </a:xfrm>
          <a:prstGeom prst="rect">
            <a:avLst/>
          </a:prstGeom>
          <a:solidFill>
            <a:srgbClr val="F0507A"/>
          </a:solidFill>
          <a:ln/>
        </p:spPr>
      </p:sp>
      <p:sp>
        <p:nvSpPr>
          <p:cNvPr id="39" name="shape_10_37"/>
          <p:cNvSpPr/>
          <p:nvPr/>
        </p:nvSpPr>
        <p:spPr>
          <a:xfrm>
            <a:off x="11423691" y="2984510"/>
            <a:ext cx="6309" cy="2667030"/>
          </a:xfrm>
          <a:prstGeom prst="rect">
            <a:avLst/>
          </a:prstGeom>
          <a:solidFill>
            <a:srgbClr val="D6E6F5">
              <a:alpha val="13000"/>
            </a:srgbClr>
          </a:solidFill>
          <a:ln/>
        </p:spPr>
      </p:sp>
      <p:sp>
        <p:nvSpPr>
          <p:cNvPr id="40" name="shape_10_38"/>
          <p:cNvSpPr/>
          <p:nvPr/>
        </p:nvSpPr>
        <p:spPr>
          <a:xfrm>
            <a:off x="8877270" y="5645140"/>
            <a:ext cx="2552730" cy="6309"/>
          </a:xfrm>
          <a:prstGeom prst="rect">
            <a:avLst/>
          </a:prstGeom>
          <a:solidFill>
            <a:srgbClr val="D6E6F5">
              <a:alpha val="13000"/>
            </a:srgbClr>
          </a:solidFill>
          <a:ln/>
        </p:spPr>
      </p:sp>
      <p:sp>
        <p:nvSpPr>
          <p:cNvPr id="41" name="shape_10_39"/>
          <p:cNvSpPr/>
          <p:nvPr/>
        </p:nvSpPr>
        <p:spPr>
          <a:xfrm>
            <a:off x="8877270" y="2984510"/>
            <a:ext cx="6309" cy="2667030"/>
          </a:xfrm>
          <a:prstGeom prst="rect">
            <a:avLst/>
          </a:prstGeom>
          <a:solidFill>
            <a:srgbClr val="D6E6F5">
              <a:alpha val="13000"/>
            </a:srgbClr>
          </a:solidFill>
          <a:ln/>
        </p:spPr>
      </p:sp>
      <p:pic>
        <p:nvPicPr>
          <p:cNvPr id="42" name="picture_10_40" descr="/tmp/claude-0/-home-claude/5dcc285b-52c5-57b1-88a8-9616b3351304/scratchpad/f39/W2/decks_v3/_work/A_Keynote_Make-AI-work-for-your-business_EN_v3.4_20261027/img_022.png">    </p:cNvPr>
          <p:cNvPicPr>
            <a:picLocks noChangeAspect="1"/>
          </p:cNvPicPr>
          <p:nvPr/>
        </p:nvPicPr>
        <p:blipFill>
          <a:blip r:embed="rId5"/>
          <a:stretch>
            <a:fillRect/>
          </a:stretch>
        </p:blipFill>
        <p:spPr>
          <a:xfrm>
            <a:off x="9074140" y="3225820"/>
            <a:ext cx="393741" cy="393741"/>
          </a:xfrm>
          <a:prstGeom prst="rect">
            <a:avLst/>
          </a:prstGeom>
        </p:spPr>
      </p:pic>
      <p:sp>
        <p:nvSpPr>
          <p:cNvPr id="43" name="text_10_41"/>
          <p:cNvSpPr txBox="1"/>
          <p:nvPr/>
        </p:nvSpPr>
        <p:spPr>
          <a:xfrm>
            <a:off x="9074140" y="3830239"/>
            <a:ext cx="2236440"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0_42"/>
          <p:cNvSpPr txBox="1"/>
          <p:nvPr/>
        </p:nvSpPr>
        <p:spPr>
          <a:xfrm>
            <a:off x="9074140" y="3995379"/>
            <a:ext cx="2236440"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Responsible</a:t>
            </a:r>
            <a:endParaRPr lang="en-US" sz="2600" dirty="0"/>
          </a:p>
        </p:txBody>
      </p:sp>
      <p:sp>
        <p:nvSpPr>
          <p:cNvPr id="45" name="text_10_43"/>
          <p:cNvSpPr txBox="1"/>
          <p:nvPr/>
        </p:nvSpPr>
        <p:spPr>
          <a:xfrm>
            <a:off x="9074140" y="4452579"/>
            <a:ext cx="223644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People, rights, safety and ethical consequences are part of the decision.</a:t>
            </a:r>
            <a:endParaRPr lang="en-US" sz="1150" dirty="0"/>
          </a:p>
        </p:txBody>
      </p:sp>
      <p:sp>
        <p:nvSpPr>
          <p:cNvPr id="46" name="text_10_44"/>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47" name="text_10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A_Keynote_Make-AI-work-for-your-business_EN_v3.4_20261027/img_02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GOVERNANCE IN ONE CASE · SCENARIO</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An AI agent answers customers and triggers refunds: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five questions help make it safe and worth it.</a:t>
            </a:r>
            <a:endParaRPr lang="en-US" sz="3000" dirty="0"/>
          </a:p>
        </p:txBody>
      </p:sp>
      <p:sp>
        <p:nvSpPr>
          <p:cNvPr id="9" name="shape_11_7"/>
          <p:cNvSpPr/>
          <p:nvPr/>
        </p:nvSpPr>
        <p:spPr>
          <a:xfrm>
            <a:off x="761970" y="2667030"/>
            <a:ext cx="2201327" cy="3174980"/>
          </a:xfrm>
          <a:prstGeom prst="rect">
            <a:avLst/>
          </a:prstGeom>
          <a:solidFill>
            <a:srgbClr val="0B1A2A"/>
          </a:solidFill>
          <a:ln/>
        </p:spPr>
      </p:sp>
      <p:sp>
        <p:nvSpPr>
          <p:cNvPr id="10" name="shape_11_8"/>
          <p:cNvSpPr/>
          <p:nvPr/>
        </p:nvSpPr>
        <p:spPr>
          <a:xfrm>
            <a:off x="761970" y="2667030"/>
            <a:ext cx="2201327" cy="50841"/>
          </a:xfrm>
          <a:prstGeom prst="rect">
            <a:avLst/>
          </a:prstGeom>
          <a:solidFill>
            <a:srgbClr val="35C8FF"/>
          </a:solidFill>
          <a:ln/>
        </p:spPr>
      </p:sp>
      <p:sp>
        <p:nvSpPr>
          <p:cNvPr id="11" name="shape_11_9"/>
          <p:cNvSpPr/>
          <p:nvPr/>
        </p:nvSpPr>
        <p:spPr>
          <a:xfrm>
            <a:off x="2956987" y="2667030"/>
            <a:ext cx="6309" cy="3174980"/>
          </a:xfrm>
          <a:prstGeom prst="rect">
            <a:avLst/>
          </a:prstGeom>
          <a:solidFill>
            <a:srgbClr val="D6E6F5">
              <a:alpha val="13000"/>
            </a:srgbClr>
          </a:solidFill>
          <a:ln/>
        </p:spPr>
      </p:sp>
      <p:sp>
        <p:nvSpPr>
          <p:cNvPr id="12" name="shape_11_10"/>
          <p:cNvSpPr/>
          <p:nvPr/>
        </p:nvSpPr>
        <p:spPr>
          <a:xfrm>
            <a:off x="761970" y="5835609"/>
            <a:ext cx="2201327" cy="6309"/>
          </a:xfrm>
          <a:prstGeom prst="rect">
            <a:avLst/>
          </a:prstGeom>
          <a:solidFill>
            <a:srgbClr val="D6E6F5">
              <a:alpha val="13000"/>
            </a:srgbClr>
          </a:solidFill>
          <a:ln/>
        </p:spPr>
      </p:sp>
      <p:sp>
        <p:nvSpPr>
          <p:cNvPr id="13" name="shape_11_11"/>
          <p:cNvSpPr/>
          <p:nvPr/>
        </p:nvSpPr>
        <p:spPr>
          <a:xfrm>
            <a:off x="761970" y="2667030"/>
            <a:ext cx="6309" cy="3174980"/>
          </a:xfrm>
          <a:prstGeom prst="rect">
            <a:avLst/>
          </a:prstGeom>
          <a:solidFill>
            <a:srgbClr val="D6E6F5">
              <a:alpha val="13000"/>
            </a:srgbClr>
          </a:solidFill>
          <a:ln/>
        </p:spPr>
      </p:sp>
      <p:sp>
        <p:nvSpPr>
          <p:cNvPr id="14" name="text_11_12"/>
          <p:cNvSpPr txBox="1"/>
          <p:nvPr/>
        </p:nvSpPr>
        <p:spPr>
          <a:xfrm>
            <a:off x="946130" y="2895630"/>
            <a:ext cx="190076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35C8FF"/>
                </a:solidFill>
                <a:latin typeface="Archivo Black" pitchFamily="34" charset="0"/>
                <a:ea typeface="Archivo Black" pitchFamily="34" charset="-122"/>
                <a:cs typeface="Archivo Black" pitchFamily="34" charset="-120"/>
              </a:rPr>
              <a:t>1</a:t>
            </a:r>
            <a:endParaRPr lang="en-US" sz="7500" dirty="0"/>
          </a:p>
        </p:txBody>
      </p:sp>
      <p:sp>
        <p:nvSpPr>
          <p:cNvPr id="15" name="text_11_13"/>
          <p:cNvSpPr txBox="1"/>
          <p:nvPr/>
        </p:nvSpPr>
        <p:spPr>
          <a:xfrm>
            <a:off x="946130" y="4336451"/>
            <a:ext cx="190076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Responsibility</a:t>
            </a:r>
            <a:endParaRPr lang="en-US" sz="2100" dirty="0"/>
          </a:p>
        </p:txBody>
      </p:sp>
      <p:sp>
        <p:nvSpPr>
          <p:cNvPr id="16" name="text_11_14"/>
          <p:cNvSpPr txBox="1"/>
          <p:nvPr/>
        </p:nvSpPr>
        <p:spPr>
          <a:xfrm>
            <a:off x="946130" y="4718030"/>
            <a:ext cx="190076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Who decides and carries the consequences?</a:t>
            </a:r>
            <a:endParaRPr lang="en-US" sz="1400" dirty="0"/>
          </a:p>
        </p:txBody>
      </p:sp>
      <p:sp>
        <p:nvSpPr>
          <p:cNvPr id="17" name="shape_11_15"/>
          <p:cNvSpPr/>
          <p:nvPr/>
        </p:nvSpPr>
        <p:spPr>
          <a:xfrm>
            <a:off x="3103108" y="2667030"/>
            <a:ext cx="1976933" cy="3174980"/>
          </a:xfrm>
          <a:prstGeom prst="rect">
            <a:avLst/>
          </a:prstGeom>
          <a:solidFill>
            <a:srgbClr val="0B1A2A"/>
          </a:solidFill>
          <a:ln/>
        </p:spPr>
      </p:sp>
      <p:sp>
        <p:nvSpPr>
          <p:cNvPr id="18" name="shape_11_16"/>
          <p:cNvSpPr/>
          <p:nvPr/>
        </p:nvSpPr>
        <p:spPr>
          <a:xfrm>
            <a:off x="3103108" y="2667030"/>
            <a:ext cx="1976933" cy="50841"/>
          </a:xfrm>
          <a:prstGeom prst="rect">
            <a:avLst/>
          </a:prstGeom>
          <a:solidFill>
            <a:srgbClr val="8A63F0"/>
          </a:solidFill>
          <a:ln/>
        </p:spPr>
      </p:sp>
      <p:sp>
        <p:nvSpPr>
          <p:cNvPr id="19" name="shape_11_17"/>
          <p:cNvSpPr/>
          <p:nvPr/>
        </p:nvSpPr>
        <p:spPr>
          <a:xfrm>
            <a:off x="5073640" y="2667030"/>
            <a:ext cx="6309" cy="3174980"/>
          </a:xfrm>
          <a:prstGeom prst="rect">
            <a:avLst/>
          </a:prstGeom>
          <a:solidFill>
            <a:srgbClr val="D6E6F5">
              <a:alpha val="13000"/>
            </a:srgbClr>
          </a:solidFill>
          <a:ln/>
        </p:spPr>
      </p:sp>
      <p:sp>
        <p:nvSpPr>
          <p:cNvPr id="20" name="shape_11_18"/>
          <p:cNvSpPr/>
          <p:nvPr/>
        </p:nvSpPr>
        <p:spPr>
          <a:xfrm>
            <a:off x="3103108" y="5835609"/>
            <a:ext cx="1976933" cy="6309"/>
          </a:xfrm>
          <a:prstGeom prst="rect">
            <a:avLst/>
          </a:prstGeom>
          <a:solidFill>
            <a:srgbClr val="D6E6F5">
              <a:alpha val="13000"/>
            </a:srgbClr>
          </a:solidFill>
          <a:ln/>
        </p:spPr>
      </p:sp>
      <p:sp>
        <p:nvSpPr>
          <p:cNvPr id="21" name="shape_11_19"/>
          <p:cNvSpPr/>
          <p:nvPr/>
        </p:nvSpPr>
        <p:spPr>
          <a:xfrm>
            <a:off x="3103108" y="2667030"/>
            <a:ext cx="6309" cy="3174980"/>
          </a:xfrm>
          <a:prstGeom prst="rect">
            <a:avLst/>
          </a:prstGeom>
          <a:solidFill>
            <a:srgbClr val="D6E6F5">
              <a:alpha val="13000"/>
            </a:srgbClr>
          </a:solidFill>
          <a:ln/>
        </p:spPr>
      </p:sp>
      <p:sp>
        <p:nvSpPr>
          <p:cNvPr id="22" name="text_11_20"/>
          <p:cNvSpPr txBox="1"/>
          <p:nvPr/>
        </p:nvSpPr>
        <p:spPr>
          <a:xfrm>
            <a:off x="3287177"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8A63F0"/>
                </a:solidFill>
                <a:latin typeface="Archivo Black" pitchFamily="34" charset="0"/>
                <a:ea typeface="Archivo Black" pitchFamily="34" charset="-122"/>
                <a:cs typeface="Archivo Black" pitchFamily="34" charset="-120"/>
              </a:rPr>
              <a:t>2</a:t>
            </a:r>
            <a:endParaRPr lang="en-US" sz="7500" dirty="0"/>
          </a:p>
        </p:txBody>
      </p:sp>
      <p:sp>
        <p:nvSpPr>
          <p:cNvPr id="23" name="text_11_21"/>
          <p:cNvSpPr txBox="1"/>
          <p:nvPr/>
        </p:nvSpPr>
        <p:spPr>
          <a:xfrm>
            <a:off x="3287177"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Authority</a:t>
            </a:r>
            <a:endParaRPr lang="en-US" sz="2100" dirty="0"/>
          </a:p>
        </p:txBody>
      </p:sp>
      <p:sp>
        <p:nvSpPr>
          <p:cNvPr id="24" name="text_11_22"/>
          <p:cNvSpPr txBox="1"/>
          <p:nvPr/>
        </p:nvSpPr>
        <p:spPr>
          <a:xfrm>
            <a:off x="3287177"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What may the agent do alone, and up to which amount?</a:t>
            </a:r>
            <a:endParaRPr lang="en-US" sz="1400" dirty="0"/>
          </a:p>
        </p:txBody>
      </p:sp>
      <p:sp>
        <p:nvSpPr>
          <p:cNvPr id="25" name="shape_11_23"/>
          <p:cNvSpPr/>
          <p:nvPr/>
        </p:nvSpPr>
        <p:spPr>
          <a:xfrm>
            <a:off x="5219670" y="2667030"/>
            <a:ext cx="1976933" cy="3174980"/>
          </a:xfrm>
          <a:prstGeom prst="rect">
            <a:avLst/>
          </a:prstGeom>
          <a:solidFill>
            <a:srgbClr val="0B1A2A"/>
          </a:solidFill>
          <a:ln/>
        </p:spPr>
      </p:sp>
      <p:sp>
        <p:nvSpPr>
          <p:cNvPr id="26" name="shape_11_24"/>
          <p:cNvSpPr/>
          <p:nvPr/>
        </p:nvSpPr>
        <p:spPr>
          <a:xfrm>
            <a:off x="5219670" y="2667030"/>
            <a:ext cx="1976933" cy="50841"/>
          </a:xfrm>
          <a:prstGeom prst="rect">
            <a:avLst/>
          </a:prstGeom>
          <a:solidFill>
            <a:srgbClr val="22CE61"/>
          </a:solidFill>
          <a:ln/>
        </p:spPr>
      </p:sp>
      <p:sp>
        <p:nvSpPr>
          <p:cNvPr id="27" name="shape_11_25"/>
          <p:cNvSpPr/>
          <p:nvPr/>
        </p:nvSpPr>
        <p:spPr>
          <a:xfrm>
            <a:off x="7190293" y="2667030"/>
            <a:ext cx="6309" cy="3174980"/>
          </a:xfrm>
          <a:prstGeom prst="rect">
            <a:avLst/>
          </a:prstGeom>
          <a:solidFill>
            <a:srgbClr val="D6E6F5">
              <a:alpha val="13000"/>
            </a:srgbClr>
          </a:solidFill>
          <a:ln/>
        </p:spPr>
      </p:sp>
      <p:sp>
        <p:nvSpPr>
          <p:cNvPr id="28" name="shape_11_26"/>
          <p:cNvSpPr/>
          <p:nvPr/>
        </p:nvSpPr>
        <p:spPr>
          <a:xfrm>
            <a:off x="5219670" y="5835609"/>
            <a:ext cx="1976933" cy="6309"/>
          </a:xfrm>
          <a:prstGeom prst="rect">
            <a:avLst/>
          </a:prstGeom>
          <a:solidFill>
            <a:srgbClr val="D6E6F5">
              <a:alpha val="13000"/>
            </a:srgbClr>
          </a:solidFill>
          <a:ln/>
        </p:spPr>
      </p:sp>
      <p:sp>
        <p:nvSpPr>
          <p:cNvPr id="29" name="shape_11_27"/>
          <p:cNvSpPr/>
          <p:nvPr/>
        </p:nvSpPr>
        <p:spPr>
          <a:xfrm>
            <a:off x="5219670" y="2667030"/>
            <a:ext cx="6309" cy="3174980"/>
          </a:xfrm>
          <a:prstGeom prst="rect">
            <a:avLst/>
          </a:prstGeom>
          <a:solidFill>
            <a:srgbClr val="D6E6F5">
              <a:alpha val="13000"/>
            </a:srgbClr>
          </a:solidFill>
          <a:ln/>
        </p:spPr>
      </p:sp>
      <p:sp>
        <p:nvSpPr>
          <p:cNvPr id="30" name="text_11_28"/>
          <p:cNvSpPr txBox="1"/>
          <p:nvPr/>
        </p:nvSpPr>
        <p:spPr>
          <a:xfrm>
            <a:off x="5403830"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22CE61"/>
                </a:solidFill>
                <a:latin typeface="Archivo Black" pitchFamily="34" charset="0"/>
                <a:ea typeface="Archivo Black" pitchFamily="34" charset="-122"/>
                <a:cs typeface="Archivo Black" pitchFamily="34" charset="-120"/>
              </a:rPr>
              <a:t>3</a:t>
            </a:r>
            <a:endParaRPr lang="en-US" sz="7500" dirty="0"/>
          </a:p>
        </p:txBody>
      </p:sp>
      <p:sp>
        <p:nvSpPr>
          <p:cNvPr id="31" name="text_11_29"/>
          <p:cNvSpPr txBox="1"/>
          <p:nvPr/>
        </p:nvSpPr>
        <p:spPr>
          <a:xfrm>
            <a:off x="5403830"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Evidence</a:t>
            </a:r>
            <a:endParaRPr lang="en-US" sz="2100" dirty="0"/>
          </a:p>
        </p:txBody>
      </p:sp>
      <p:sp>
        <p:nvSpPr>
          <p:cNvPr id="32" name="text_11_30"/>
          <p:cNvSpPr txBox="1"/>
          <p:nvPr/>
        </p:nvSpPr>
        <p:spPr>
          <a:xfrm>
            <a:off x="5403830"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Which answers need proof?</a:t>
            </a:r>
            <a:endParaRPr lang="en-US" sz="1400" dirty="0"/>
          </a:p>
        </p:txBody>
      </p:sp>
      <p:sp>
        <p:nvSpPr>
          <p:cNvPr id="33" name="shape_11_31"/>
          <p:cNvSpPr/>
          <p:nvPr/>
        </p:nvSpPr>
        <p:spPr>
          <a:xfrm>
            <a:off x="7336323" y="2667030"/>
            <a:ext cx="1976933" cy="3174980"/>
          </a:xfrm>
          <a:prstGeom prst="rect">
            <a:avLst/>
          </a:prstGeom>
          <a:solidFill>
            <a:srgbClr val="0B1A2A"/>
          </a:solidFill>
          <a:ln/>
        </p:spPr>
      </p:sp>
      <p:sp>
        <p:nvSpPr>
          <p:cNvPr id="34" name="shape_11_32"/>
          <p:cNvSpPr/>
          <p:nvPr/>
        </p:nvSpPr>
        <p:spPr>
          <a:xfrm>
            <a:off x="7336323" y="2667030"/>
            <a:ext cx="1976933" cy="50841"/>
          </a:xfrm>
          <a:prstGeom prst="rect">
            <a:avLst/>
          </a:prstGeom>
          <a:solidFill>
            <a:srgbClr val="F7A23B"/>
          </a:solidFill>
          <a:ln/>
        </p:spPr>
      </p:sp>
      <p:sp>
        <p:nvSpPr>
          <p:cNvPr id="35" name="shape_11_33"/>
          <p:cNvSpPr/>
          <p:nvPr/>
        </p:nvSpPr>
        <p:spPr>
          <a:xfrm>
            <a:off x="9306946" y="2667030"/>
            <a:ext cx="6309" cy="3174980"/>
          </a:xfrm>
          <a:prstGeom prst="rect">
            <a:avLst/>
          </a:prstGeom>
          <a:solidFill>
            <a:srgbClr val="D6E6F5">
              <a:alpha val="13000"/>
            </a:srgbClr>
          </a:solidFill>
          <a:ln/>
        </p:spPr>
      </p:sp>
      <p:sp>
        <p:nvSpPr>
          <p:cNvPr id="36" name="shape_11_34"/>
          <p:cNvSpPr/>
          <p:nvPr/>
        </p:nvSpPr>
        <p:spPr>
          <a:xfrm>
            <a:off x="7336323" y="5835609"/>
            <a:ext cx="1976933" cy="6309"/>
          </a:xfrm>
          <a:prstGeom prst="rect">
            <a:avLst/>
          </a:prstGeom>
          <a:solidFill>
            <a:srgbClr val="D6E6F5">
              <a:alpha val="13000"/>
            </a:srgbClr>
          </a:solidFill>
          <a:ln/>
        </p:spPr>
      </p:sp>
      <p:sp>
        <p:nvSpPr>
          <p:cNvPr id="37" name="shape_11_35"/>
          <p:cNvSpPr/>
          <p:nvPr/>
        </p:nvSpPr>
        <p:spPr>
          <a:xfrm>
            <a:off x="7336323" y="2667030"/>
            <a:ext cx="6309" cy="3174980"/>
          </a:xfrm>
          <a:prstGeom prst="rect">
            <a:avLst/>
          </a:prstGeom>
          <a:solidFill>
            <a:srgbClr val="D6E6F5">
              <a:alpha val="13000"/>
            </a:srgbClr>
          </a:solidFill>
          <a:ln/>
        </p:spPr>
      </p:sp>
      <p:sp>
        <p:nvSpPr>
          <p:cNvPr id="38" name="text_11_36"/>
          <p:cNvSpPr txBox="1"/>
          <p:nvPr/>
        </p:nvSpPr>
        <p:spPr>
          <a:xfrm>
            <a:off x="7520483"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7A23B"/>
                </a:solidFill>
                <a:latin typeface="Archivo Black" pitchFamily="34" charset="0"/>
                <a:ea typeface="Archivo Black" pitchFamily="34" charset="-122"/>
                <a:cs typeface="Archivo Black" pitchFamily="34" charset="-120"/>
              </a:rPr>
              <a:t>4</a:t>
            </a:r>
            <a:endParaRPr lang="en-US" sz="7500" dirty="0"/>
          </a:p>
        </p:txBody>
      </p:sp>
      <p:sp>
        <p:nvSpPr>
          <p:cNvPr id="39" name="text_11_37"/>
          <p:cNvSpPr txBox="1"/>
          <p:nvPr/>
        </p:nvSpPr>
        <p:spPr>
          <a:xfrm>
            <a:off x="7520483"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Control</a:t>
            </a:r>
            <a:endParaRPr lang="en-US" sz="2100" dirty="0"/>
          </a:p>
        </p:txBody>
      </p:sp>
      <p:sp>
        <p:nvSpPr>
          <p:cNvPr id="40" name="text_11_38"/>
          <p:cNvSpPr txBox="1"/>
          <p:nvPr/>
        </p:nvSpPr>
        <p:spPr>
          <a:xfrm>
            <a:off x="7520483"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When does a person step in?</a:t>
            </a:r>
            <a:endParaRPr lang="en-US" sz="1400" dirty="0"/>
          </a:p>
        </p:txBody>
      </p:sp>
      <p:sp>
        <p:nvSpPr>
          <p:cNvPr id="41" name="shape_11_39"/>
          <p:cNvSpPr/>
          <p:nvPr/>
        </p:nvSpPr>
        <p:spPr>
          <a:xfrm>
            <a:off x="9452976" y="2667030"/>
            <a:ext cx="1977024" cy="3174980"/>
          </a:xfrm>
          <a:prstGeom prst="rect">
            <a:avLst/>
          </a:prstGeom>
          <a:solidFill>
            <a:srgbClr val="0B1A2A"/>
          </a:solidFill>
          <a:ln/>
        </p:spPr>
      </p:sp>
      <p:sp>
        <p:nvSpPr>
          <p:cNvPr id="42" name="shape_11_40"/>
          <p:cNvSpPr/>
          <p:nvPr/>
        </p:nvSpPr>
        <p:spPr>
          <a:xfrm>
            <a:off x="9452976" y="2667030"/>
            <a:ext cx="1977024" cy="50841"/>
          </a:xfrm>
          <a:prstGeom prst="rect">
            <a:avLst/>
          </a:prstGeom>
          <a:solidFill>
            <a:srgbClr val="F0507A"/>
          </a:solidFill>
          <a:ln/>
        </p:spPr>
      </p:sp>
      <p:sp>
        <p:nvSpPr>
          <p:cNvPr id="43" name="shape_11_41"/>
          <p:cNvSpPr/>
          <p:nvPr/>
        </p:nvSpPr>
        <p:spPr>
          <a:xfrm>
            <a:off x="11423691" y="2667030"/>
            <a:ext cx="6309" cy="3174980"/>
          </a:xfrm>
          <a:prstGeom prst="rect">
            <a:avLst/>
          </a:prstGeom>
          <a:solidFill>
            <a:srgbClr val="D6E6F5">
              <a:alpha val="13000"/>
            </a:srgbClr>
          </a:solidFill>
          <a:ln/>
        </p:spPr>
      </p:sp>
      <p:sp>
        <p:nvSpPr>
          <p:cNvPr id="44" name="shape_11_42"/>
          <p:cNvSpPr/>
          <p:nvPr/>
        </p:nvSpPr>
        <p:spPr>
          <a:xfrm>
            <a:off x="9452976" y="5835609"/>
            <a:ext cx="1977024" cy="6309"/>
          </a:xfrm>
          <a:prstGeom prst="rect">
            <a:avLst/>
          </a:prstGeom>
          <a:solidFill>
            <a:srgbClr val="D6E6F5">
              <a:alpha val="13000"/>
            </a:srgbClr>
          </a:solidFill>
          <a:ln/>
        </p:spPr>
      </p:sp>
      <p:sp>
        <p:nvSpPr>
          <p:cNvPr id="45" name="shape_11_43"/>
          <p:cNvSpPr/>
          <p:nvPr/>
        </p:nvSpPr>
        <p:spPr>
          <a:xfrm>
            <a:off x="9452976" y="2667030"/>
            <a:ext cx="6309" cy="3174980"/>
          </a:xfrm>
          <a:prstGeom prst="rect">
            <a:avLst/>
          </a:prstGeom>
          <a:solidFill>
            <a:srgbClr val="D6E6F5">
              <a:alpha val="13000"/>
            </a:srgbClr>
          </a:solidFill>
          <a:ln/>
        </p:spPr>
      </p:sp>
      <p:sp>
        <p:nvSpPr>
          <p:cNvPr id="46" name="text_11_44"/>
          <p:cNvSpPr txBox="1"/>
          <p:nvPr/>
        </p:nvSpPr>
        <p:spPr>
          <a:xfrm>
            <a:off x="9637136" y="2895630"/>
            <a:ext cx="1669694"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0507A"/>
                </a:solidFill>
                <a:latin typeface="Archivo Black" pitchFamily="34" charset="0"/>
                <a:ea typeface="Archivo Black" pitchFamily="34" charset="-122"/>
                <a:cs typeface="Archivo Black" pitchFamily="34" charset="-120"/>
              </a:rPr>
              <a:t>5</a:t>
            </a:r>
            <a:endParaRPr lang="en-US" sz="7500" dirty="0"/>
          </a:p>
        </p:txBody>
      </p:sp>
      <p:sp>
        <p:nvSpPr>
          <p:cNvPr id="47" name="text_11_45"/>
          <p:cNvSpPr txBox="1"/>
          <p:nvPr/>
        </p:nvSpPr>
        <p:spPr>
          <a:xfrm>
            <a:off x="9637136" y="4336451"/>
            <a:ext cx="1669694"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Benefit</a:t>
            </a:r>
            <a:endParaRPr lang="en-US" sz="2100" dirty="0"/>
          </a:p>
        </p:txBody>
      </p:sp>
      <p:sp>
        <p:nvSpPr>
          <p:cNvPr id="48" name="text_11_46"/>
          <p:cNvSpPr txBox="1"/>
          <p:nvPr/>
        </p:nvSpPr>
        <p:spPr>
          <a:xfrm>
            <a:off x="9637136" y="4718030"/>
            <a:ext cx="1669694"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Does the result really improve?</a:t>
            </a:r>
            <a:endParaRPr lang="en-US" sz="1400" dirty="0"/>
          </a:p>
        </p:txBody>
      </p:sp>
      <p:sp>
        <p:nvSpPr>
          <p:cNvPr id="49" name="text_11_47"/>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50" name="text_11_4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2C2CDD"/>
          </a:solidFill>
          <a:ln/>
        </p:spPr>
      </p:sp>
      <p:pic>
        <p:nvPicPr>
          <p:cNvPr id="3" name="picture_12_1" descr="/tmp/claude-0/-home-claude/5dcc285b-52c5-57b1-88a8-9616b3351304/scratchpad/f39/W2/decks_v3/_work/A_Keynote_Make-AI-work-for-your-business_EN_v3.4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EXHIBIT 2.1 · EU AI ACT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Transparency duties already apply;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duties for listed high-risk uses follow on 2 Dec 2027.</a:t>
            </a:r>
            <a:endParaRPr lang="en-US" sz="3000" dirty="0"/>
          </a:p>
        </p:txBody>
      </p:sp>
      <p:sp>
        <p:nvSpPr>
          <p:cNvPr id="9" name="shape_12_7"/>
          <p:cNvSpPr/>
          <p:nvPr/>
        </p:nvSpPr>
        <p:spPr>
          <a:xfrm>
            <a:off x="952530" y="3136941"/>
            <a:ext cx="10287000" cy="25420"/>
          </a:xfrm>
          <a:prstGeom prst="rect">
            <a:avLst/>
          </a:prstGeom>
          <a:solidFill>
            <a:srgbClr val="8080EB"/>
          </a:solidFill>
          <a:ln/>
        </p:spPr>
      </p:sp>
      <p:sp>
        <p:nvSpPr>
          <p:cNvPr id="10" name="shape_12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2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2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Transparency: people must be told when they deal with an AI (Article 50).</a:t>
            </a:r>
            <a:endParaRPr lang="en-US" sz="1150" dirty="0"/>
          </a:p>
        </p:txBody>
      </p:sp>
      <p:sp>
        <p:nvSpPr>
          <p:cNvPr id="13" name="text_12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APPLIES NOW</a:t>
            </a:r>
            <a:endParaRPr lang="en-US" sz="750" dirty="0"/>
          </a:p>
        </p:txBody>
      </p:sp>
      <p:sp>
        <p:nvSpPr>
          <p:cNvPr id="14" name="shape_12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2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2026</a:t>
            </a:r>
            <a:endParaRPr lang="en-US" sz="2300" dirty="0"/>
          </a:p>
        </p:txBody>
      </p:sp>
      <p:sp>
        <p:nvSpPr>
          <p:cNvPr id="16" name="text_12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Machine-readable marking for generative AI already on the market (Article 50(2)).</a:t>
            </a:r>
            <a:endParaRPr lang="en-US" sz="1150" dirty="0"/>
          </a:p>
        </p:txBody>
      </p:sp>
      <p:sp>
        <p:nvSpPr>
          <p:cNvPr id="17" name="shape_12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2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Dec 2027</a:t>
            </a:r>
            <a:endParaRPr lang="en-US" sz="2300" dirty="0"/>
          </a:p>
        </p:txBody>
      </p:sp>
      <p:sp>
        <p:nvSpPr>
          <p:cNvPr id="19" name="text_12_17"/>
          <p:cNvSpPr txBox="1"/>
          <p:nvPr/>
        </p:nvSpPr>
        <p:spPr>
          <a:xfrm>
            <a:off x="620393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uses listed in Annex III, such as certain AI in hiring, credit, insurance, education and public services.</a:t>
            </a:r>
            <a:endParaRPr lang="en-US" sz="1150" dirty="0"/>
          </a:p>
        </p:txBody>
      </p:sp>
      <p:sp>
        <p:nvSpPr>
          <p:cNvPr id="20" name="text_12_18"/>
          <p:cNvSpPr txBox="1"/>
          <p:nvPr/>
        </p:nvSpPr>
        <p:spPr>
          <a:xfrm>
            <a:off x="6203930" y="486890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PLAN NOW</a:t>
            </a:r>
            <a:endParaRPr lang="en-US" sz="750" dirty="0"/>
          </a:p>
        </p:txBody>
      </p:sp>
      <p:sp>
        <p:nvSpPr>
          <p:cNvPr id="21" name="shape_12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2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2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High-risk duties for AI in regulated products such as machines and medical devices, where Annex I applies.</a:t>
            </a:r>
            <a:endParaRPr lang="en-US" sz="1150" dirty="0"/>
          </a:p>
        </p:txBody>
      </p:sp>
      <p:sp>
        <p:nvSpPr>
          <p:cNvPr id="24" name="text_12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Regulation (EU) 2026/1744, EUR-Lex · Exhibit 2.1, Good AI Prism Market Study 2026/27</a:t>
            </a:r>
            <a:endParaRPr lang="en-US" sz="900" dirty="0"/>
          </a:p>
        </p:txBody>
      </p:sp>
      <p:sp>
        <p:nvSpPr>
          <p:cNvPr id="25" name="text_12_2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6" name="text_12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F7A23B"/>
          </a:solidFill>
          <a:ln/>
        </p:spPr>
      </p:sp>
      <p:pic>
        <p:nvPicPr>
          <p:cNvPr id="3" name="picture_13_1" descr="/tmp/claude-0/-home-claude/5dcc285b-52c5-57b1-88a8-9616b3351304/scratchpad/f39/W2/decks_v3/_work/A_Keynote_Make-AI-work-for-your-business_EN_v3.4_20261027/img_02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ECONOMICS · SCENARIO</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Freed hours are capacity, not savings: </a:t>
            </a:r>
            <a:pPr algn="l" indent="0" marL="0">
              <a:lnSpc>
                <a:spcPts val="3060"/>
              </a:lnSpc>
              <a:buNone/>
            </a:pPr>
            <a:r>
              <a:rPr lang="en-US" sz="3000" b="1" spc="-90" kern="0" dirty="0">
                <a:solidFill>
                  <a:srgbClr val="F7A23B"/>
                </a:solidFill>
                <a:latin typeface="Archivo" pitchFamily="34" charset="0"/>
                <a:ea typeface="Archivo" pitchFamily="34" charset="-122"/>
                <a:cs typeface="Archivo" pitchFamily="34" charset="-120"/>
              </a:rPr>
              <a:t>they become money only when costs fall or revenue grows.</a:t>
            </a:r>
            <a:endParaRPr lang="en-US" sz="3000" dirty="0"/>
          </a:p>
        </p:txBody>
      </p:sp>
      <p:sp>
        <p:nvSpPr>
          <p:cNvPr id="9" name="text_13_7"/>
          <p:cNvSpPr txBox="1"/>
          <p:nvPr/>
        </p:nvSpPr>
        <p:spPr>
          <a:xfrm>
            <a:off x="761970" y="262890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CAPACITY · HOURS PER MONTH</a:t>
            </a:r>
            <a:endParaRPr lang="en-US" sz="750" dirty="0"/>
          </a:p>
        </p:txBody>
      </p:sp>
      <p:sp>
        <p:nvSpPr>
          <p:cNvPr id="10" name="text_13_8"/>
          <p:cNvSpPr txBox="1"/>
          <p:nvPr/>
        </p:nvSpPr>
        <p:spPr>
          <a:xfrm>
            <a:off x="761970" y="2926537"/>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Hours freed by AI (potential)</a:t>
            </a:r>
            <a:endParaRPr lang="en-US" sz="1050" dirty="0"/>
          </a:p>
        </p:txBody>
      </p:sp>
      <p:sp>
        <p:nvSpPr>
          <p:cNvPr id="11" name="shape_13_9"/>
          <p:cNvSpPr/>
          <p:nvPr/>
        </p:nvSpPr>
        <p:spPr>
          <a:xfrm>
            <a:off x="2971800" y="2870210"/>
            <a:ext cx="3810030" cy="279441"/>
          </a:xfrm>
          <a:prstGeom prst="rect">
            <a:avLst/>
          </a:prstGeom>
          <a:solidFill>
            <a:srgbClr val="5A6F84"/>
          </a:solidFill>
          <a:ln/>
        </p:spPr>
      </p:sp>
      <p:sp>
        <p:nvSpPr>
          <p:cNvPr id="12" name="text_13_10"/>
          <p:cNvSpPr txBox="1"/>
          <p:nvPr/>
        </p:nvSpPr>
        <p:spPr>
          <a:xfrm>
            <a:off x="6883420" y="2908341"/>
            <a:ext cx="67857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1,000 h</a:t>
            </a:r>
            <a:endParaRPr lang="en-US" sz="1400" dirty="0"/>
          </a:p>
        </p:txBody>
      </p:sp>
      <p:sp>
        <p:nvSpPr>
          <p:cNvPr id="13" name="text_13_11"/>
          <p:cNvSpPr txBox="1"/>
          <p:nvPr/>
        </p:nvSpPr>
        <p:spPr>
          <a:xfrm>
            <a:off x="761970" y="326230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Hours your team uses productively</a:t>
            </a:r>
            <a:endParaRPr lang="en-US" sz="1050" dirty="0"/>
          </a:p>
        </p:txBody>
      </p:sp>
      <p:sp>
        <p:nvSpPr>
          <p:cNvPr id="14" name="shape_13_12"/>
          <p:cNvSpPr/>
          <p:nvPr/>
        </p:nvSpPr>
        <p:spPr>
          <a:xfrm>
            <a:off x="2971800" y="3289280"/>
            <a:ext cx="2286000" cy="279441"/>
          </a:xfrm>
          <a:prstGeom prst="rect">
            <a:avLst/>
          </a:prstGeom>
          <a:solidFill>
            <a:srgbClr val="35C8FF"/>
          </a:solidFill>
          <a:ln/>
        </p:spPr>
      </p:sp>
      <p:sp>
        <p:nvSpPr>
          <p:cNvPr id="15" name="text_13_13"/>
          <p:cNvSpPr txBox="1"/>
          <p:nvPr/>
        </p:nvSpPr>
        <p:spPr>
          <a:xfrm>
            <a:off x="5359390" y="3327410"/>
            <a:ext cx="505938"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600 h</a:t>
            </a:r>
            <a:endParaRPr lang="en-US" sz="1400" dirty="0"/>
          </a:p>
        </p:txBody>
      </p:sp>
      <p:sp>
        <p:nvSpPr>
          <p:cNvPr id="16" name="text_13_14"/>
          <p:cNvSpPr txBox="1"/>
          <p:nvPr/>
        </p:nvSpPr>
        <p:spPr>
          <a:xfrm>
            <a:off x="761970" y="372746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MODELLED VALUE · € PER MONTH</a:t>
            </a:r>
            <a:endParaRPr lang="en-US" sz="750" dirty="0"/>
          </a:p>
        </p:txBody>
      </p:sp>
      <p:sp>
        <p:nvSpPr>
          <p:cNvPr id="17" name="text_13_15"/>
          <p:cNvSpPr txBox="1"/>
          <p:nvPr/>
        </p:nvSpPr>
        <p:spPr>
          <a:xfrm>
            <a:off x="761970" y="3941796"/>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Modelled value of the hours used, at €50 per hour</a:t>
            </a:r>
            <a:endParaRPr lang="en-US" sz="1050" dirty="0"/>
          </a:p>
        </p:txBody>
      </p:sp>
      <p:sp>
        <p:nvSpPr>
          <p:cNvPr id="18" name="shape_13_16"/>
          <p:cNvSpPr/>
          <p:nvPr/>
        </p:nvSpPr>
        <p:spPr>
          <a:xfrm>
            <a:off x="2971800" y="3968770"/>
            <a:ext cx="3810030" cy="279441"/>
          </a:xfrm>
          <a:prstGeom prst="rect">
            <a:avLst/>
          </a:prstGeom>
          <a:solidFill>
            <a:srgbClr val="F7A23B"/>
          </a:solidFill>
          <a:ln/>
        </p:spPr>
      </p:sp>
      <p:sp>
        <p:nvSpPr>
          <p:cNvPr id="19" name="text_13_17"/>
          <p:cNvSpPr txBox="1"/>
          <p:nvPr/>
        </p:nvSpPr>
        <p:spPr>
          <a:xfrm>
            <a:off x="6883420" y="4006809"/>
            <a:ext cx="758129"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€30,000</a:t>
            </a:r>
            <a:endParaRPr lang="en-US" sz="1400" dirty="0"/>
          </a:p>
        </p:txBody>
      </p:sp>
      <p:sp>
        <p:nvSpPr>
          <p:cNvPr id="20" name="text_13_18"/>
          <p:cNvSpPr txBox="1"/>
          <p:nvPr/>
        </p:nvSpPr>
        <p:spPr>
          <a:xfrm>
            <a:off x="761970" y="4444167"/>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AI cost, human review and rework</a:t>
            </a:r>
            <a:endParaRPr lang="en-US" sz="1050" dirty="0"/>
          </a:p>
        </p:txBody>
      </p:sp>
      <p:sp>
        <p:nvSpPr>
          <p:cNvPr id="21" name="shape_13_19"/>
          <p:cNvSpPr/>
          <p:nvPr/>
        </p:nvSpPr>
        <p:spPr>
          <a:xfrm>
            <a:off x="2971800" y="4387840"/>
            <a:ext cx="1524030" cy="279441"/>
          </a:xfrm>
          <a:prstGeom prst="rect">
            <a:avLst/>
          </a:prstGeom>
          <a:solidFill>
            <a:srgbClr val="F0507A"/>
          </a:solidFill>
          <a:ln/>
        </p:spPr>
      </p:sp>
      <p:sp>
        <p:nvSpPr>
          <p:cNvPr id="22" name="text_13_20"/>
          <p:cNvSpPr txBox="1"/>
          <p:nvPr/>
        </p:nvSpPr>
        <p:spPr>
          <a:xfrm>
            <a:off x="4597420" y="4425970"/>
            <a:ext cx="88431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 €12,000</a:t>
            </a:r>
            <a:endParaRPr lang="en-US" sz="1400" dirty="0"/>
          </a:p>
        </p:txBody>
      </p:sp>
      <p:sp>
        <p:nvSpPr>
          <p:cNvPr id="23" name="text_13_21"/>
          <p:cNvSpPr txBox="1"/>
          <p:nvPr/>
        </p:nvSpPr>
        <p:spPr>
          <a:xfrm>
            <a:off x="761970" y="47799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Modelled capacity value after costs</a:t>
            </a:r>
            <a:endParaRPr lang="en-US" sz="1050" dirty="0"/>
          </a:p>
        </p:txBody>
      </p:sp>
      <p:sp>
        <p:nvSpPr>
          <p:cNvPr id="24" name="shape_13_22"/>
          <p:cNvSpPr/>
          <p:nvPr/>
        </p:nvSpPr>
        <p:spPr>
          <a:xfrm>
            <a:off x="2971800" y="4806909"/>
            <a:ext cx="2286000" cy="279441"/>
          </a:xfrm>
          <a:prstGeom prst="rect">
            <a:avLst/>
          </a:prstGeom>
          <a:solidFill>
            <a:srgbClr val="22CE61"/>
          </a:solidFill>
          <a:ln/>
        </p:spPr>
      </p:sp>
      <p:sp>
        <p:nvSpPr>
          <p:cNvPr id="25" name="text_13_23"/>
          <p:cNvSpPr txBox="1"/>
          <p:nvPr/>
        </p:nvSpPr>
        <p:spPr>
          <a:xfrm>
            <a:off x="5359390" y="4845040"/>
            <a:ext cx="758129"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€18,000</a:t>
            </a:r>
            <a:endParaRPr lang="en-US" sz="1400" dirty="0"/>
          </a:p>
        </p:txBody>
      </p:sp>
      <p:sp>
        <p:nvSpPr>
          <p:cNvPr id="26" name="shape_13_24"/>
          <p:cNvSpPr/>
          <p:nvPr/>
        </p:nvSpPr>
        <p:spPr>
          <a:xfrm>
            <a:off x="8001000" y="2540020"/>
            <a:ext cx="703631" cy="196870"/>
          </a:xfrm>
          <a:prstGeom prst="rect">
            <a:avLst/>
          </a:prstGeom>
          <a:solidFill>
            <a:srgbClr val="F7A23B"/>
          </a:solidFill>
          <a:ln/>
        </p:spPr>
      </p:sp>
      <p:sp>
        <p:nvSpPr>
          <p:cNvPr id="27" name="text_13_25"/>
          <p:cNvSpPr txBox="1"/>
          <p:nvPr/>
        </p:nvSpPr>
        <p:spPr>
          <a:xfrm>
            <a:off x="8070860" y="2590770"/>
            <a:ext cx="593537"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06111D"/>
                </a:solidFill>
                <a:latin typeface="IBM Plex Mono" pitchFamily="34" charset="0"/>
                <a:ea typeface="IBM Plex Mono" pitchFamily="34" charset="-122"/>
                <a:cs typeface="IBM Plex Mono" pitchFamily="34" charset="-120"/>
              </a:rPr>
              <a:t>SCENARIO</a:t>
            </a:r>
            <a:endParaRPr lang="en-US" sz="750" dirty="0"/>
          </a:p>
        </p:txBody>
      </p:sp>
      <p:sp>
        <p:nvSpPr>
          <p:cNvPr id="28" name="shape_13_26"/>
          <p:cNvSpPr/>
          <p:nvPr/>
        </p:nvSpPr>
        <p:spPr>
          <a:xfrm>
            <a:off x="8001000" y="2876520"/>
            <a:ext cx="3429000" cy="6309"/>
          </a:xfrm>
          <a:prstGeom prst="rect">
            <a:avLst/>
          </a:prstGeom>
          <a:solidFill>
            <a:srgbClr val="D6E6F5">
              <a:alpha val="13000"/>
            </a:srgbClr>
          </a:solidFill>
          <a:ln/>
        </p:spPr>
      </p:sp>
      <p:sp>
        <p:nvSpPr>
          <p:cNvPr id="29" name="text_13_27"/>
          <p:cNvSpPr txBox="1"/>
          <p:nvPr/>
        </p:nvSpPr>
        <p:spPr>
          <a:xfrm>
            <a:off x="8001000" y="2984510"/>
            <a:ext cx="354458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This is a modelled value. It becomes a financial result only when you can measure a lower cost or an extra contribution.</a:t>
            </a:r>
            <a:endParaRPr lang="en-US" sz="1150" dirty="0"/>
          </a:p>
        </p:txBody>
      </p:sp>
      <p:sp>
        <p:nvSpPr>
          <p:cNvPr id="30" name="shape_13_28"/>
          <p:cNvSpPr/>
          <p:nvPr/>
        </p:nvSpPr>
        <p:spPr>
          <a:xfrm>
            <a:off x="8001000" y="3699297"/>
            <a:ext cx="3429000" cy="6309"/>
          </a:xfrm>
          <a:prstGeom prst="rect">
            <a:avLst/>
          </a:prstGeom>
          <a:solidFill>
            <a:srgbClr val="D6E6F5">
              <a:alpha val="13000"/>
            </a:srgbClr>
          </a:solidFill>
          <a:ln/>
        </p:spPr>
      </p:sp>
      <p:sp>
        <p:nvSpPr>
          <p:cNvPr id="31" name="text_13_29"/>
          <p:cNvSpPr txBox="1"/>
          <p:nvPr/>
        </p:nvSpPr>
        <p:spPr>
          <a:xfrm>
            <a:off x="8001000" y="3807196"/>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AI cost starts in month one, while your team is still learning.</a:t>
            </a:r>
            <a:endParaRPr lang="en-US" sz="1150" dirty="0"/>
          </a:p>
        </p:txBody>
      </p:sp>
      <p:sp>
        <p:nvSpPr>
          <p:cNvPr id="32" name="shape_13_30"/>
          <p:cNvSpPr/>
          <p:nvPr/>
        </p:nvSpPr>
        <p:spPr>
          <a:xfrm>
            <a:off x="8001000" y="4317614"/>
            <a:ext cx="3429000" cy="6309"/>
          </a:xfrm>
          <a:prstGeom prst="rect">
            <a:avLst/>
          </a:prstGeom>
          <a:solidFill>
            <a:srgbClr val="D6E6F5">
              <a:alpha val="13000"/>
            </a:srgbClr>
          </a:solidFill>
          <a:ln/>
        </p:spPr>
      </p:sp>
      <p:sp>
        <p:nvSpPr>
          <p:cNvPr id="33" name="text_13_31"/>
          <p:cNvSpPr txBox="1"/>
          <p:nvPr/>
        </p:nvSpPr>
        <p:spPr>
          <a:xfrm>
            <a:off x="8001000" y="4425513"/>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Calculate your own case with the ETHORITY AI calculators.</a:t>
            </a:r>
            <a:endParaRPr lang="en-US" sz="1150" dirty="0"/>
          </a:p>
        </p:txBody>
      </p:sp>
      <p:sp>
        <p:nvSpPr>
          <p:cNvPr id="34" name="text_13_3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Scenario values chosen to explain the method · ETHORITY AI calculators, https://ethority.ai/solutions/calculators, Oct 2026</a:t>
            </a:r>
            <a:endParaRPr lang="en-US" sz="900" dirty="0"/>
          </a:p>
        </p:txBody>
      </p:sp>
      <p:sp>
        <p:nvSpPr>
          <p:cNvPr id="35" name="text_13_3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36" name="text_13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A_Keynote_Make-AI-work-for-your-business_EN_v3.4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AI AS A RUNNING COST</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AI is becoming a running cost: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about one surveyed organisation in five says it already limits use.</a:t>
            </a:r>
            <a:endParaRPr lang="en-US" sz="3000" dirty="0"/>
          </a:p>
        </p:txBody>
      </p:sp>
      <p:sp>
        <p:nvSpPr>
          <p:cNvPr id="9" name="text_14_7"/>
          <p:cNvSpPr txBox="1"/>
          <p:nvPr/>
        </p:nvSpPr>
        <p:spPr>
          <a:xfrm>
            <a:off x="761970" y="2540020"/>
            <a:ext cx="4983480" cy="1310610"/>
          </a:xfrm>
          <a:prstGeom prst="rect">
            <a:avLst/>
          </a:prstGeom>
          <a:noFill/>
          <a:ln/>
        </p:spPr>
        <p:txBody>
          <a:bodyPr wrap="none" lIns="0" tIns="0" rIns="0" bIns="0" rtlCol="0" anchor="t"/>
          <a:lstStyle/>
          <a:p>
            <a:pPr algn="l" indent="0" marL="0">
              <a:lnSpc>
                <a:spcPts val="10320"/>
              </a:lnSpc>
              <a:buNone/>
            </a:pPr>
            <a:r>
              <a:rPr lang="en-US" sz="12000" spc="-660" kern="0" dirty="0">
                <a:solidFill>
                  <a:srgbClr val="35C8FF"/>
                </a:solidFill>
                <a:latin typeface="Archivo Black" pitchFamily="34" charset="0"/>
                <a:ea typeface="Archivo Black" pitchFamily="34" charset="-122"/>
                <a:cs typeface="Archivo Black" pitchFamily="34" charset="-120"/>
              </a:rPr>
              <a:t>1 in 5</a:t>
            </a:r>
            <a:endParaRPr lang="en-US" sz="12000" dirty="0"/>
          </a:p>
        </p:txBody>
      </p:sp>
      <p:sp>
        <p:nvSpPr>
          <p:cNvPr id="10" name="text_14_8"/>
          <p:cNvSpPr txBox="1"/>
          <p:nvPr/>
        </p:nvSpPr>
        <p:spPr>
          <a:xfrm>
            <a:off x="761970" y="406652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organisations say operating costs limit their use of AI.</a:t>
            </a:r>
            <a:endParaRPr lang="en-US" sz="1600" dirty="0"/>
          </a:p>
        </p:txBody>
      </p:sp>
      <p:sp>
        <p:nvSpPr>
          <p:cNvPr id="11" name="text_14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HOW VISIBLE AI COSTS ARE</a:t>
            </a:r>
            <a:endParaRPr lang="en-US" sz="800" dirty="0"/>
          </a:p>
        </p:txBody>
      </p:sp>
      <p:sp>
        <p:nvSpPr>
          <p:cNvPr id="12" name="text_14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see their AI costs in real time</a:t>
            </a:r>
            <a:endParaRPr lang="en-US" sz="1150" dirty="0"/>
          </a:p>
        </p:txBody>
      </p:sp>
      <p:sp>
        <p:nvSpPr>
          <p:cNvPr id="13" name="shape_14_11"/>
          <p:cNvSpPr/>
          <p:nvPr/>
        </p:nvSpPr>
        <p:spPr>
          <a:xfrm>
            <a:off x="6096030" y="3085368"/>
            <a:ext cx="2012960" cy="279441"/>
          </a:xfrm>
          <a:prstGeom prst="rect">
            <a:avLst/>
          </a:prstGeom>
          <a:solidFill>
            <a:srgbClr val="35C8FF"/>
          </a:solidFill>
          <a:ln/>
        </p:spPr>
      </p:sp>
      <p:sp>
        <p:nvSpPr>
          <p:cNvPr id="14" name="text_14_12"/>
          <p:cNvSpPr txBox="1"/>
          <p:nvPr/>
        </p:nvSpPr>
        <p:spPr>
          <a:xfrm>
            <a:off x="8210580" y="3123499"/>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a:t>
            </a:r>
            <a:endParaRPr lang="en-US" sz="1500" dirty="0"/>
          </a:p>
        </p:txBody>
      </p:sp>
      <p:sp>
        <p:nvSpPr>
          <p:cNvPr id="15" name="text_14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16" name="text_14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large US firms name AI cost management as a barrier</a:t>
            </a:r>
            <a:endParaRPr lang="en-US" sz="1150" dirty="0"/>
          </a:p>
        </p:txBody>
      </p:sp>
      <p:sp>
        <p:nvSpPr>
          <p:cNvPr id="17" name="shape_14_15"/>
          <p:cNvSpPr/>
          <p:nvPr/>
        </p:nvSpPr>
        <p:spPr>
          <a:xfrm>
            <a:off x="6096030" y="3983218"/>
            <a:ext cx="2705070" cy="279441"/>
          </a:xfrm>
          <a:prstGeom prst="rect">
            <a:avLst/>
          </a:prstGeom>
          <a:solidFill>
            <a:srgbClr val="5A6F84"/>
          </a:solidFill>
          <a:ln/>
        </p:spPr>
      </p:sp>
      <p:sp>
        <p:nvSpPr>
          <p:cNvPr id="18" name="text_14_16"/>
          <p:cNvSpPr txBox="1"/>
          <p:nvPr/>
        </p:nvSpPr>
        <p:spPr>
          <a:xfrm>
            <a:off x="8902690" y="4021348"/>
            <a:ext cx="451074"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a:t>
            </a:r>
            <a:endParaRPr lang="en-US" sz="1500" dirty="0"/>
          </a:p>
        </p:txBody>
      </p:sp>
      <p:sp>
        <p:nvSpPr>
          <p:cNvPr id="19" name="text_14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REVENUE US$1BN+</a:t>
            </a:r>
            <a:endParaRPr lang="en-US" sz="750" dirty="0"/>
          </a:p>
        </p:txBody>
      </p:sp>
      <p:sp>
        <p:nvSpPr>
          <p:cNvPr id="20" name="text_14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of firms in Mexico find AI cost structures hard to understand</a:t>
            </a:r>
            <a:endParaRPr lang="en-US" sz="1150" dirty="0"/>
          </a:p>
        </p:txBody>
      </p:sp>
      <p:sp>
        <p:nvSpPr>
          <p:cNvPr id="21" name="shape_14_19"/>
          <p:cNvSpPr/>
          <p:nvPr/>
        </p:nvSpPr>
        <p:spPr>
          <a:xfrm>
            <a:off x="6096030" y="4881067"/>
            <a:ext cx="3556010" cy="279441"/>
          </a:xfrm>
          <a:prstGeom prst="rect">
            <a:avLst/>
          </a:prstGeom>
          <a:solidFill>
            <a:srgbClr val="5A6F84"/>
          </a:solidFill>
          <a:ln/>
        </p:spPr>
      </p:sp>
      <p:sp>
        <p:nvSpPr>
          <p:cNvPr id="22" name="text_14_20"/>
          <p:cNvSpPr txBox="1"/>
          <p:nvPr/>
        </p:nvSpPr>
        <p:spPr>
          <a:xfrm>
            <a:off x="9753630" y="4919198"/>
            <a:ext cx="45134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a:t>
            </a:r>
            <a:endParaRPr lang="en-US" sz="1500" dirty="0"/>
          </a:p>
        </p:txBody>
      </p:sp>
      <p:sp>
        <p:nvSpPr>
          <p:cNvPr id="23" name="text_14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MEXICO, Q2 2026 · REVENUE ABOVE US$50M</a:t>
            </a:r>
            <a:endParaRPr lang="en-US" sz="750" dirty="0"/>
          </a:p>
        </p:txBody>
      </p:sp>
      <p:sp>
        <p:nvSpPr>
          <p:cNvPr id="24" name="text_14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Mexico, Global AI Pulse Q2 2026 · Good AI Prism Market Study 2026/27, finding 08</a:t>
            </a:r>
            <a:endParaRPr lang="en-US" sz="900" dirty="0"/>
          </a:p>
        </p:txBody>
      </p:sp>
      <p:sp>
        <p:nvSpPr>
          <p:cNvPr id="25" name="text_14_23"/>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6" name="text_14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A_Keynote_Make-AI-work-for-your-business_EN_v3.4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5_5" descr="/tmp/claude-0/-home-claude/5dcc285b-52c5-57b1-88a8-9616b3351304/scratchpad/f39/W2/decks_v3/_work/A_Keynote_Make-AI-work-for-your-business_EN_v3.4_20261027/img_028.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5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MOVE 03 · PUT THE DECISION TO WORK</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Put the decision to work in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steps you can measure.</a:t>
            </a:r>
            <a:endParaRPr lang="en-US" sz="3000" dirty="0"/>
          </a:p>
        </p:txBody>
      </p:sp>
      <p:sp>
        <p:nvSpPr>
          <p:cNvPr id="10" name="shape_15_8"/>
          <p:cNvSpPr/>
          <p:nvPr/>
        </p:nvSpPr>
        <p:spPr>
          <a:xfrm>
            <a:off x="952530" y="3009930"/>
            <a:ext cx="10287000" cy="19020"/>
          </a:xfrm>
          <a:prstGeom prst="rect">
            <a:avLst/>
          </a:prstGeom>
          <a:solidFill>
            <a:srgbClr val="35C8FF"/>
          </a:solidFill>
          <a:ln/>
        </p:spPr>
      </p:sp>
      <p:sp>
        <p:nvSpPr>
          <p:cNvPr id="11" name="shape_15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5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5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Discover</a:t>
            </a:r>
            <a:endParaRPr lang="en-US" sz="1800" dirty="0"/>
          </a:p>
        </p:txBody>
      </p:sp>
      <p:sp>
        <p:nvSpPr>
          <p:cNvPr id="14" name="text_15_12"/>
          <p:cNvSpPr txBox="1"/>
          <p:nvPr/>
        </p:nvSpPr>
        <p:spPr>
          <a:xfrm>
            <a:off x="761970" y="3694450"/>
            <a:ext cx="2074225"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Find where AI can help your business and what the market offers for it.</a:t>
            </a:r>
            <a:endParaRPr lang="en-US" sz="1250" dirty="0"/>
          </a:p>
        </p:txBody>
      </p:sp>
      <p:sp>
        <p:nvSpPr>
          <p:cNvPr id="15" name="shape_15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5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5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Create</a:t>
            </a:r>
            <a:endParaRPr lang="en-US" sz="1800" dirty="0"/>
          </a:p>
        </p:txBody>
      </p:sp>
      <p:sp>
        <p:nvSpPr>
          <p:cNvPr id="18" name="text_15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Choose the option and build the solution, including its costs, data and responsibilities.</a:t>
            </a:r>
            <a:endParaRPr lang="en-US" sz="1250" dirty="0"/>
          </a:p>
        </p:txBody>
      </p:sp>
      <p:sp>
        <p:nvSpPr>
          <p:cNvPr id="19" name="shape_15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5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5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Run</a:t>
            </a:r>
            <a:endParaRPr lang="en-US" sz="1800" dirty="0"/>
          </a:p>
        </p:txBody>
      </p:sp>
      <p:sp>
        <p:nvSpPr>
          <p:cNvPr id="22" name="text_15_20"/>
          <p:cNvSpPr txBox="1"/>
          <p:nvPr/>
        </p:nvSpPr>
        <p:spPr>
          <a:xfrm>
            <a:off x="509522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Operate the system day to day, with named owners and agreed checks.</a:t>
            </a:r>
            <a:endParaRPr lang="en-US" sz="1250" dirty="0"/>
          </a:p>
        </p:txBody>
      </p:sp>
      <p:sp>
        <p:nvSpPr>
          <p:cNvPr id="23" name="shape_15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5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5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Improve</a:t>
            </a:r>
            <a:endParaRPr lang="en-US" sz="1800" dirty="0"/>
          </a:p>
        </p:txBody>
      </p:sp>
      <p:sp>
        <p:nvSpPr>
          <p:cNvPr id="26" name="text_15_24"/>
          <p:cNvSpPr txBox="1"/>
          <p:nvPr/>
        </p:nvSpPr>
        <p:spPr>
          <a:xfrm>
            <a:off x="7261799"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Measure the result against the starting point and adjust what does not work.</a:t>
            </a:r>
            <a:endParaRPr lang="en-US" sz="1250" dirty="0"/>
          </a:p>
        </p:txBody>
      </p:sp>
      <p:sp>
        <p:nvSpPr>
          <p:cNvPr id="27" name="shape_15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5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5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Grow</a:t>
            </a:r>
            <a:endParaRPr lang="en-US" sz="1800" dirty="0"/>
          </a:p>
        </p:txBody>
      </p:sp>
      <p:sp>
        <p:nvSpPr>
          <p:cNvPr id="30" name="text_15_28"/>
          <p:cNvSpPr txBox="1"/>
          <p:nvPr/>
        </p:nvSpPr>
        <p:spPr>
          <a:xfrm>
            <a:off x="9428470" y="3694450"/>
            <a:ext cx="2074316" cy="41276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Extend what works to more teams, sites or countries.</a:t>
            </a:r>
            <a:endParaRPr lang="en-US" sz="125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5_3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picture_16_0" descr="/tmp/claude-0/-home-claude/5dcc285b-52c5-57b1-88a8-9616b3351304/scratchpad/f39/W2/decks_v3/_work/A_Keynote_Make-AI-work-for-your-business_EN_v3.4_20261027/img_029.png">    </p:cNvPr>
          <p:cNvPicPr>
            <a:picLocks noChangeAspect="1"/>
          </p:cNvPicPr>
          <p:nvPr/>
        </p:nvPicPr>
        <p:blipFill>
          <a:blip r:embed="rId1"/>
          <a:stretch>
            <a:fillRect/>
          </a:stretch>
        </p:blipFill>
        <p:spPr>
          <a:xfrm>
            <a:off x="761970" y="317480"/>
            <a:ext cx="279441" cy="279441"/>
          </a:xfrm>
          <a:prstGeom prst="rect">
            <a:avLst/>
          </a:prstGeom>
        </p:spPr>
      </p:pic>
      <p:sp>
        <p:nvSpPr>
          <p:cNvPr id="3" name="text_16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6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6_3"/>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6" name="text_16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SEVEN SERVICES · NET PRICES</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Seven services take you in four steps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from a first check to AI that runs.</a:t>
            </a:r>
            <a:endParaRPr lang="en-US" sz="2700" dirty="0"/>
          </a:p>
        </p:txBody>
      </p:sp>
      <p:sp>
        <p:nvSpPr>
          <p:cNvPr id="8" name="shape_16_6"/>
          <p:cNvSpPr/>
          <p:nvPr/>
        </p:nvSpPr>
        <p:spPr>
          <a:xfrm>
            <a:off x="761970" y="3174980"/>
            <a:ext cx="2552730" cy="2730490"/>
          </a:xfrm>
          <a:prstGeom prst="rect">
            <a:avLst/>
          </a:prstGeom>
          <a:solidFill>
            <a:srgbClr val="0B1A2A"/>
          </a:solidFill>
          <a:ln/>
        </p:spPr>
      </p:sp>
      <p:sp>
        <p:nvSpPr>
          <p:cNvPr id="9" name="shape_16_7"/>
          <p:cNvSpPr/>
          <p:nvPr/>
        </p:nvSpPr>
        <p:spPr>
          <a:xfrm>
            <a:off x="761970" y="3174980"/>
            <a:ext cx="2552730" cy="63459"/>
          </a:xfrm>
          <a:prstGeom prst="rect">
            <a:avLst/>
          </a:prstGeom>
          <a:solidFill>
            <a:srgbClr val="35C8FF"/>
          </a:solidFill>
          <a:ln/>
        </p:spPr>
      </p:sp>
      <p:sp>
        <p:nvSpPr>
          <p:cNvPr id="10" name="shape_16_8"/>
          <p:cNvSpPr/>
          <p:nvPr/>
        </p:nvSpPr>
        <p:spPr>
          <a:xfrm>
            <a:off x="3308391" y="3174980"/>
            <a:ext cx="6309" cy="2730490"/>
          </a:xfrm>
          <a:prstGeom prst="rect">
            <a:avLst/>
          </a:prstGeom>
          <a:solidFill>
            <a:srgbClr val="D6E6F5">
              <a:alpha val="13000"/>
            </a:srgbClr>
          </a:solidFill>
          <a:ln/>
        </p:spPr>
      </p:sp>
      <p:sp>
        <p:nvSpPr>
          <p:cNvPr id="11" name="shape_16_9"/>
          <p:cNvSpPr/>
          <p:nvPr/>
        </p:nvSpPr>
        <p:spPr>
          <a:xfrm>
            <a:off x="761970" y="5899160"/>
            <a:ext cx="2552730" cy="6309"/>
          </a:xfrm>
          <a:prstGeom prst="rect">
            <a:avLst/>
          </a:prstGeom>
          <a:solidFill>
            <a:srgbClr val="D6E6F5">
              <a:alpha val="13000"/>
            </a:srgbClr>
          </a:solidFill>
          <a:ln/>
        </p:spPr>
      </p:sp>
      <p:sp>
        <p:nvSpPr>
          <p:cNvPr id="12" name="shape_16_10"/>
          <p:cNvSpPr/>
          <p:nvPr/>
        </p:nvSpPr>
        <p:spPr>
          <a:xfrm>
            <a:off x="761970" y="3174980"/>
            <a:ext cx="6309" cy="2730490"/>
          </a:xfrm>
          <a:prstGeom prst="rect">
            <a:avLst/>
          </a:prstGeom>
          <a:solidFill>
            <a:srgbClr val="D6E6F5">
              <a:alpha val="13000"/>
            </a:srgbClr>
          </a:solidFill>
          <a:ln/>
        </p:spPr>
      </p:sp>
      <p:sp>
        <p:nvSpPr>
          <p:cNvPr id="13" name="text_16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CHECK</a:t>
            </a:r>
            <a:endParaRPr lang="en-US" sz="800" dirty="0"/>
          </a:p>
        </p:txBody>
      </p:sp>
      <p:sp>
        <p:nvSpPr>
          <p:cNvPr id="14" name="text_16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Check</a:t>
            </a:r>
            <a:endParaRPr lang="en-US" sz="2000" dirty="0"/>
          </a:p>
        </p:txBody>
      </p:sp>
      <p:sp>
        <p:nvSpPr>
          <p:cNvPr id="15" name="text_16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Know where you stand and what the rules require.</a:t>
            </a:r>
            <a:endParaRPr lang="en-US" sz="1000" dirty="0"/>
          </a:p>
        </p:txBody>
      </p:sp>
      <p:sp>
        <p:nvSpPr>
          <p:cNvPr id="16" name="shape_16_14"/>
          <p:cNvSpPr/>
          <p:nvPr/>
        </p:nvSpPr>
        <p:spPr>
          <a:xfrm>
            <a:off x="768370" y="4267230"/>
            <a:ext cx="2540020" cy="6309"/>
          </a:xfrm>
          <a:prstGeom prst="rect">
            <a:avLst/>
          </a:prstGeom>
          <a:solidFill>
            <a:srgbClr val="D6E6F5">
              <a:alpha val="13000"/>
            </a:srgbClr>
          </a:solidFill>
          <a:ln/>
        </p:spPr>
      </p:sp>
      <p:sp>
        <p:nvSpPr>
          <p:cNvPr id="17" name="text_16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Readiness &amp; Maturity Check</a:t>
            </a:r>
            <a:endParaRPr lang="en-US" sz="1150" dirty="0"/>
          </a:p>
        </p:txBody>
      </p:sp>
      <p:sp>
        <p:nvSpPr>
          <p:cNvPr id="18" name="text_16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a:t>
            </a:r>
            <a:endParaRPr lang="en-US" sz="1250" dirty="0"/>
          </a:p>
        </p:txBody>
      </p:sp>
      <p:sp>
        <p:nvSpPr>
          <p:cNvPr id="19" name="shape_16_17"/>
          <p:cNvSpPr/>
          <p:nvPr/>
        </p:nvSpPr>
        <p:spPr>
          <a:xfrm>
            <a:off x="768370" y="4839919"/>
            <a:ext cx="2540020" cy="6309"/>
          </a:xfrm>
          <a:prstGeom prst="rect">
            <a:avLst/>
          </a:prstGeom>
          <a:solidFill>
            <a:srgbClr val="D6E6F5">
              <a:alpha val="13000"/>
            </a:srgbClr>
          </a:solidFill>
          <a:ln/>
        </p:spPr>
      </p:sp>
      <p:sp>
        <p:nvSpPr>
          <p:cNvPr id="20" name="text_16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6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from €6,900</a:t>
            </a:r>
            <a:endParaRPr lang="en-US" sz="1250" dirty="0"/>
          </a:p>
        </p:txBody>
      </p:sp>
      <p:sp>
        <p:nvSpPr>
          <p:cNvPr id="22" name="text_16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a:t>
            </a:r>
            <a:endParaRPr lang="en-US" sz="1000" dirty="0"/>
          </a:p>
        </p:txBody>
      </p:sp>
      <p:pic>
        <p:nvPicPr>
          <p:cNvPr id="23" name="picture_16_21" descr="/tmp/claude-0/-home-claude/5dcc285b-52c5-57b1-88a8-9616b3351304/scratchpad/f39/W2/decks_v3/_work/A_Keynote_Make-AI-work-for-your-business_EN_v3.4_20261027/img_030.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6_22"/>
          <p:cNvSpPr/>
          <p:nvPr/>
        </p:nvSpPr>
        <p:spPr>
          <a:xfrm>
            <a:off x="3467130" y="2603480"/>
            <a:ext cx="2552730" cy="3301990"/>
          </a:xfrm>
          <a:prstGeom prst="rect">
            <a:avLst/>
          </a:prstGeom>
          <a:solidFill>
            <a:srgbClr val="0B1A2A"/>
          </a:solidFill>
          <a:ln/>
        </p:spPr>
      </p:sp>
      <p:sp>
        <p:nvSpPr>
          <p:cNvPr id="25" name="shape_16_23"/>
          <p:cNvSpPr/>
          <p:nvPr/>
        </p:nvSpPr>
        <p:spPr>
          <a:xfrm>
            <a:off x="3467130" y="2603480"/>
            <a:ext cx="2552730" cy="63459"/>
          </a:xfrm>
          <a:prstGeom prst="rect">
            <a:avLst/>
          </a:prstGeom>
          <a:solidFill>
            <a:srgbClr val="22CE61"/>
          </a:solidFill>
          <a:ln/>
        </p:spPr>
      </p:sp>
      <p:sp>
        <p:nvSpPr>
          <p:cNvPr id="26" name="shape_16_24"/>
          <p:cNvSpPr/>
          <p:nvPr/>
        </p:nvSpPr>
        <p:spPr>
          <a:xfrm>
            <a:off x="6013460" y="2603480"/>
            <a:ext cx="6309" cy="3301990"/>
          </a:xfrm>
          <a:prstGeom prst="rect">
            <a:avLst/>
          </a:prstGeom>
          <a:solidFill>
            <a:srgbClr val="D6E6F5">
              <a:alpha val="13000"/>
            </a:srgbClr>
          </a:solidFill>
          <a:ln/>
        </p:spPr>
      </p:sp>
      <p:sp>
        <p:nvSpPr>
          <p:cNvPr id="27" name="shape_16_25"/>
          <p:cNvSpPr/>
          <p:nvPr/>
        </p:nvSpPr>
        <p:spPr>
          <a:xfrm>
            <a:off x="3467130" y="5899160"/>
            <a:ext cx="2552730" cy="6309"/>
          </a:xfrm>
          <a:prstGeom prst="rect">
            <a:avLst/>
          </a:prstGeom>
          <a:solidFill>
            <a:srgbClr val="D6E6F5">
              <a:alpha val="13000"/>
            </a:srgbClr>
          </a:solidFill>
          <a:ln/>
        </p:spPr>
      </p:sp>
      <p:sp>
        <p:nvSpPr>
          <p:cNvPr id="28" name="shape_16_26"/>
          <p:cNvSpPr/>
          <p:nvPr/>
        </p:nvSpPr>
        <p:spPr>
          <a:xfrm>
            <a:off x="3467130" y="2603480"/>
            <a:ext cx="6309" cy="3301990"/>
          </a:xfrm>
          <a:prstGeom prst="rect">
            <a:avLst/>
          </a:prstGeom>
          <a:solidFill>
            <a:srgbClr val="D6E6F5">
              <a:alpha val="13000"/>
            </a:srgbClr>
          </a:solidFill>
          <a:ln/>
        </p:spPr>
      </p:sp>
      <p:sp>
        <p:nvSpPr>
          <p:cNvPr id="29" name="text_16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DECIDE</a:t>
            </a:r>
            <a:endParaRPr lang="en-US" sz="800" dirty="0"/>
          </a:p>
        </p:txBody>
      </p:sp>
      <p:sp>
        <p:nvSpPr>
          <p:cNvPr id="30" name="text_16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Decide</a:t>
            </a:r>
            <a:endParaRPr lang="en-US" sz="2000" dirty="0"/>
          </a:p>
        </p:txBody>
      </p:sp>
      <p:sp>
        <p:nvSpPr>
          <p:cNvPr id="31" name="text_16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Set the rules, map your AI, price the big bet.</a:t>
            </a:r>
            <a:endParaRPr lang="en-US" sz="1000" dirty="0"/>
          </a:p>
        </p:txBody>
      </p:sp>
      <p:sp>
        <p:nvSpPr>
          <p:cNvPr id="32" name="shape_16_30"/>
          <p:cNvSpPr/>
          <p:nvPr/>
        </p:nvSpPr>
        <p:spPr>
          <a:xfrm>
            <a:off x="3473440" y="3695730"/>
            <a:ext cx="2540020" cy="6309"/>
          </a:xfrm>
          <a:prstGeom prst="rect">
            <a:avLst/>
          </a:prstGeom>
          <a:solidFill>
            <a:srgbClr val="D6E6F5">
              <a:alpha val="13000"/>
            </a:srgbClr>
          </a:solidFill>
          <a:ln/>
        </p:spPr>
      </p:sp>
      <p:sp>
        <p:nvSpPr>
          <p:cNvPr id="33" name="text_16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6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from €19,500</a:t>
            </a:r>
            <a:endParaRPr lang="en-US" sz="1250" dirty="0"/>
          </a:p>
        </p:txBody>
      </p:sp>
      <p:sp>
        <p:nvSpPr>
          <p:cNvPr id="35" name="shape_16_33"/>
          <p:cNvSpPr/>
          <p:nvPr/>
        </p:nvSpPr>
        <p:spPr>
          <a:xfrm>
            <a:off x="3473440" y="4268419"/>
            <a:ext cx="2540020" cy="6309"/>
          </a:xfrm>
          <a:prstGeom prst="rect">
            <a:avLst/>
          </a:prstGeom>
          <a:solidFill>
            <a:srgbClr val="D6E6F5">
              <a:alpha val="13000"/>
            </a:srgbClr>
          </a:solidFill>
          <a:ln/>
        </p:spPr>
      </p:sp>
      <p:sp>
        <p:nvSpPr>
          <p:cNvPr id="36" name="text_16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6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a:t>
            </a:r>
            <a:endParaRPr lang="en-US" sz="1250" dirty="0"/>
          </a:p>
        </p:txBody>
      </p:sp>
      <p:sp>
        <p:nvSpPr>
          <p:cNvPr id="38" name="text_16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Group+ €75,000</a:t>
            </a:r>
            <a:endParaRPr lang="en-US" sz="1000" dirty="0"/>
          </a:p>
        </p:txBody>
      </p:sp>
      <p:sp>
        <p:nvSpPr>
          <p:cNvPr id="39" name="shape_16_37"/>
          <p:cNvSpPr/>
          <p:nvPr/>
        </p:nvSpPr>
        <p:spPr>
          <a:xfrm>
            <a:off x="3473440" y="5025268"/>
            <a:ext cx="2540020" cy="6309"/>
          </a:xfrm>
          <a:prstGeom prst="rect">
            <a:avLst/>
          </a:prstGeom>
          <a:solidFill>
            <a:srgbClr val="D6E6F5">
              <a:alpha val="13000"/>
            </a:srgbClr>
          </a:solidFill>
          <a:ln/>
        </p:spPr>
      </p:sp>
      <p:sp>
        <p:nvSpPr>
          <p:cNvPr id="40" name="text_16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6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Priced after scoping</a:t>
            </a:r>
            <a:endParaRPr lang="en-US" sz="1250" dirty="0"/>
          </a:p>
        </p:txBody>
      </p:sp>
      <p:pic>
        <p:nvPicPr>
          <p:cNvPr id="42" name="picture_16_40" descr="/tmp/claude-0/-home-claude/5dcc285b-52c5-57b1-88a8-9616b3351304/scratchpad/f39/W2/decks_v3/_work/A_Keynote_Make-AI-work-for-your-business_EN_v3.4_20261027/img_031.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6_41"/>
          <p:cNvSpPr/>
          <p:nvPr/>
        </p:nvSpPr>
        <p:spPr>
          <a:xfrm>
            <a:off x="6172200" y="2222541"/>
            <a:ext cx="2552730" cy="3683020"/>
          </a:xfrm>
          <a:prstGeom prst="rect">
            <a:avLst/>
          </a:prstGeom>
          <a:solidFill>
            <a:srgbClr val="0B1A2A"/>
          </a:solidFill>
          <a:ln/>
        </p:spPr>
      </p:sp>
      <p:sp>
        <p:nvSpPr>
          <p:cNvPr id="44" name="shape_16_42"/>
          <p:cNvSpPr/>
          <p:nvPr/>
        </p:nvSpPr>
        <p:spPr>
          <a:xfrm>
            <a:off x="6172200" y="2222541"/>
            <a:ext cx="2552730" cy="63459"/>
          </a:xfrm>
          <a:prstGeom prst="rect">
            <a:avLst/>
          </a:prstGeom>
          <a:solidFill>
            <a:srgbClr val="F7A23B"/>
          </a:solidFill>
          <a:ln/>
        </p:spPr>
      </p:sp>
      <p:sp>
        <p:nvSpPr>
          <p:cNvPr id="45" name="shape_16_43"/>
          <p:cNvSpPr/>
          <p:nvPr/>
        </p:nvSpPr>
        <p:spPr>
          <a:xfrm>
            <a:off x="8718530" y="2222541"/>
            <a:ext cx="6309" cy="3683020"/>
          </a:xfrm>
          <a:prstGeom prst="rect">
            <a:avLst/>
          </a:prstGeom>
          <a:solidFill>
            <a:srgbClr val="D6E6F5">
              <a:alpha val="13000"/>
            </a:srgbClr>
          </a:solidFill>
          <a:ln/>
        </p:spPr>
      </p:sp>
      <p:sp>
        <p:nvSpPr>
          <p:cNvPr id="46" name="shape_16_44"/>
          <p:cNvSpPr/>
          <p:nvPr/>
        </p:nvSpPr>
        <p:spPr>
          <a:xfrm>
            <a:off x="6172200" y="5899160"/>
            <a:ext cx="2552730" cy="6309"/>
          </a:xfrm>
          <a:prstGeom prst="rect">
            <a:avLst/>
          </a:prstGeom>
          <a:solidFill>
            <a:srgbClr val="D6E6F5">
              <a:alpha val="13000"/>
            </a:srgbClr>
          </a:solidFill>
          <a:ln/>
        </p:spPr>
      </p:sp>
      <p:sp>
        <p:nvSpPr>
          <p:cNvPr id="47" name="shape_16_45"/>
          <p:cNvSpPr/>
          <p:nvPr/>
        </p:nvSpPr>
        <p:spPr>
          <a:xfrm>
            <a:off x="6172200" y="2222541"/>
            <a:ext cx="6309" cy="3683020"/>
          </a:xfrm>
          <a:prstGeom prst="rect">
            <a:avLst/>
          </a:prstGeom>
          <a:solidFill>
            <a:srgbClr val="D6E6F5">
              <a:alpha val="13000"/>
            </a:srgbClr>
          </a:solidFill>
          <a:ln/>
        </p:spPr>
      </p:sp>
      <p:sp>
        <p:nvSpPr>
          <p:cNvPr id="48" name="text_16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ENABLE</a:t>
            </a:r>
            <a:endParaRPr lang="en-US" sz="800" dirty="0"/>
          </a:p>
        </p:txBody>
      </p:sp>
      <p:sp>
        <p:nvSpPr>
          <p:cNvPr id="49" name="text_16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Enable</a:t>
            </a:r>
            <a:endParaRPr lang="en-US" sz="2000" dirty="0"/>
          </a:p>
        </p:txBody>
      </p:sp>
      <p:sp>
        <p:nvSpPr>
          <p:cNvPr id="50" name="text_16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Your team uses AI well and safely.</a:t>
            </a:r>
            <a:endParaRPr lang="en-US" sz="1000" dirty="0"/>
          </a:p>
        </p:txBody>
      </p:sp>
      <p:sp>
        <p:nvSpPr>
          <p:cNvPr id="51" name="shape_16_49"/>
          <p:cNvSpPr/>
          <p:nvPr/>
        </p:nvSpPr>
        <p:spPr>
          <a:xfrm>
            <a:off x="6178509" y="3149559"/>
            <a:ext cx="2540020" cy="6309"/>
          </a:xfrm>
          <a:prstGeom prst="rect">
            <a:avLst/>
          </a:prstGeom>
          <a:solidFill>
            <a:srgbClr val="D6E6F5">
              <a:alpha val="13000"/>
            </a:srgbClr>
          </a:solidFill>
          <a:ln/>
        </p:spPr>
      </p:sp>
      <p:sp>
        <p:nvSpPr>
          <p:cNvPr id="52" name="text_16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Literacy &amp; Adoption</a:t>
            </a:r>
            <a:endParaRPr lang="en-US" sz="1150" dirty="0"/>
          </a:p>
        </p:txBody>
      </p:sp>
      <p:sp>
        <p:nvSpPr>
          <p:cNvPr id="53" name="text_16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from €2,400</a:t>
            </a:r>
            <a:endParaRPr lang="en-US" sz="1250" dirty="0"/>
          </a:p>
        </p:txBody>
      </p:sp>
      <p:pic>
        <p:nvPicPr>
          <p:cNvPr id="54" name="picture_16_52" descr="/tmp/claude-0/-home-claude/5dcc285b-52c5-57b1-88a8-9616b3351304/scratchpad/f39/W2/decks_v3/_work/A_Keynote_Make-AI-work-for-your-business_EN_v3.4_20261027/img_032.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6_53"/>
          <p:cNvSpPr/>
          <p:nvPr/>
        </p:nvSpPr>
        <p:spPr>
          <a:xfrm>
            <a:off x="8877270" y="1841510"/>
            <a:ext cx="2552730" cy="4063959"/>
          </a:xfrm>
          <a:prstGeom prst="rect">
            <a:avLst/>
          </a:prstGeom>
          <a:solidFill>
            <a:srgbClr val="0B1A2A"/>
          </a:solidFill>
          <a:ln/>
        </p:spPr>
      </p:sp>
      <p:sp>
        <p:nvSpPr>
          <p:cNvPr id="56" name="shape_16_54"/>
          <p:cNvSpPr/>
          <p:nvPr/>
        </p:nvSpPr>
        <p:spPr>
          <a:xfrm>
            <a:off x="8877270" y="1841510"/>
            <a:ext cx="2552730" cy="63459"/>
          </a:xfrm>
          <a:prstGeom prst="rect">
            <a:avLst/>
          </a:prstGeom>
          <a:solidFill>
            <a:srgbClr val="F0507A"/>
          </a:solidFill>
          <a:ln/>
        </p:spPr>
      </p:sp>
      <p:sp>
        <p:nvSpPr>
          <p:cNvPr id="57" name="shape_16_55"/>
          <p:cNvSpPr/>
          <p:nvPr/>
        </p:nvSpPr>
        <p:spPr>
          <a:xfrm>
            <a:off x="11423691" y="1841510"/>
            <a:ext cx="6309" cy="4063959"/>
          </a:xfrm>
          <a:prstGeom prst="rect">
            <a:avLst/>
          </a:prstGeom>
          <a:solidFill>
            <a:srgbClr val="D6E6F5">
              <a:alpha val="13000"/>
            </a:srgbClr>
          </a:solidFill>
          <a:ln/>
        </p:spPr>
      </p:sp>
      <p:sp>
        <p:nvSpPr>
          <p:cNvPr id="58" name="shape_16_56"/>
          <p:cNvSpPr/>
          <p:nvPr/>
        </p:nvSpPr>
        <p:spPr>
          <a:xfrm>
            <a:off x="8877270" y="5899160"/>
            <a:ext cx="2552730" cy="6309"/>
          </a:xfrm>
          <a:prstGeom prst="rect">
            <a:avLst/>
          </a:prstGeom>
          <a:solidFill>
            <a:srgbClr val="D6E6F5">
              <a:alpha val="13000"/>
            </a:srgbClr>
          </a:solidFill>
          <a:ln/>
        </p:spPr>
      </p:sp>
      <p:sp>
        <p:nvSpPr>
          <p:cNvPr id="59" name="shape_16_57"/>
          <p:cNvSpPr/>
          <p:nvPr/>
        </p:nvSpPr>
        <p:spPr>
          <a:xfrm>
            <a:off x="8877270" y="1841510"/>
            <a:ext cx="6309" cy="4063959"/>
          </a:xfrm>
          <a:prstGeom prst="rect">
            <a:avLst/>
          </a:prstGeom>
          <a:solidFill>
            <a:srgbClr val="D6E6F5">
              <a:alpha val="13000"/>
            </a:srgbClr>
          </a:solidFill>
          <a:ln/>
        </p:spPr>
      </p:sp>
      <p:sp>
        <p:nvSpPr>
          <p:cNvPr id="60" name="text_16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RUN</a:t>
            </a:r>
            <a:endParaRPr lang="en-US" sz="800" dirty="0"/>
          </a:p>
        </p:txBody>
      </p:sp>
      <p:sp>
        <p:nvSpPr>
          <p:cNvPr id="61" name="text_16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Run</a:t>
            </a:r>
            <a:endParaRPr lang="en-US" sz="2000" dirty="0"/>
          </a:p>
        </p:txBody>
      </p:sp>
      <p:sp>
        <p:nvSpPr>
          <p:cNvPr id="62" name="text_16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Keep your AI rules and decisions up to date.</a:t>
            </a:r>
            <a:endParaRPr lang="en-US" sz="1000" dirty="0"/>
          </a:p>
        </p:txBody>
      </p:sp>
      <p:sp>
        <p:nvSpPr>
          <p:cNvPr id="63" name="shape_16_61"/>
          <p:cNvSpPr/>
          <p:nvPr/>
        </p:nvSpPr>
        <p:spPr>
          <a:xfrm>
            <a:off x="8883670" y="2933670"/>
            <a:ext cx="2540020" cy="6309"/>
          </a:xfrm>
          <a:prstGeom prst="rect">
            <a:avLst/>
          </a:prstGeom>
          <a:solidFill>
            <a:srgbClr val="D6E6F5">
              <a:alpha val="13000"/>
            </a:srgbClr>
          </a:solidFill>
          <a:ln/>
        </p:spPr>
      </p:sp>
      <p:sp>
        <p:nvSpPr>
          <p:cNvPr id="64" name="text_16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6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from €2,500 / month</a:t>
            </a:r>
            <a:endParaRPr lang="en-US" sz="1250" dirty="0"/>
          </a:p>
        </p:txBody>
      </p:sp>
      <p:pic>
        <p:nvPicPr>
          <p:cNvPr id="66" name="picture_16_64" descr="/tmp/claude-0/-home-claude/5dcc285b-52c5-57b1-88a8-9616b3351304/scratchpad/f39/W2/decks_v3/_work/A_Keynote_Make-AI-work-for-your-business_EN_v3.4_20261027/img_033.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6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8" name="text_16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69" name="text_16_67"/>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70" name="text_16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21</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A_Keynote_Make-AI-work-for-your-business_EN_v3.4_20261027/img_03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1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FIVE ENTRY OFFERS · NET PRICES</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Five entry offers answer your question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before you commit a larger budget.</a:t>
            </a:r>
            <a:endParaRPr lang="en-US" sz="3000" dirty="0"/>
          </a:p>
        </p:txBody>
      </p:sp>
      <p:sp>
        <p:nvSpPr>
          <p:cNvPr id="9" name="shape_17_7"/>
          <p:cNvSpPr/>
          <p:nvPr/>
        </p:nvSpPr>
        <p:spPr>
          <a:xfrm>
            <a:off x="761970" y="2289200"/>
            <a:ext cx="1206459" cy="6309"/>
          </a:xfrm>
          <a:prstGeom prst="rect">
            <a:avLst/>
          </a:prstGeom>
          <a:solidFill>
            <a:srgbClr val="D6E6F5">
              <a:alpha val="13000"/>
            </a:srgbClr>
          </a:solidFill>
          <a:ln/>
        </p:spPr>
      </p:sp>
      <p:sp>
        <p:nvSpPr>
          <p:cNvPr id="10" name="shape_17_8"/>
          <p:cNvSpPr/>
          <p:nvPr/>
        </p:nvSpPr>
        <p:spPr>
          <a:xfrm>
            <a:off x="838230" y="2466320"/>
            <a:ext cx="633131" cy="196870"/>
          </a:xfrm>
          <a:prstGeom prst="rect">
            <a:avLst/>
          </a:prstGeom>
          <a:ln w="6350">
            <a:solidFill>
              <a:srgbClr val="35C8FF"/>
            </a:solidFill>
            <a:prstDash val="solid"/>
          </a:ln>
        </p:spPr>
      </p:sp>
      <p:sp>
        <p:nvSpPr>
          <p:cNvPr id="11" name="text_17_9"/>
          <p:cNvSpPr txBox="1"/>
          <p:nvPr/>
        </p:nvSpPr>
        <p:spPr>
          <a:xfrm>
            <a:off x="908091" y="2517069"/>
            <a:ext cx="527426"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COMPARE</a:t>
            </a:r>
            <a:endParaRPr lang="en-US" sz="750" dirty="0"/>
          </a:p>
        </p:txBody>
      </p:sp>
      <p:sp>
        <p:nvSpPr>
          <p:cNvPr id="12" name="shape_17_10"/>
          <p:cNvSpPr/>
          <p:nvPr/>
        </p:nvSpPr>
        <p:spPr>
          <a:xfrm>
            <a:off x="1968520" y="2289200"/>
            <a:ext cx="4063959" cy="6309"/>
          </a:xfrm>
          <a:prstGeom prst="rect">
            <a:avLst/>
          </a:prstGeom>
          <a:solidFill>
            <a:srgbClr val="D6E6F5">
              <a:alpha val="13000"/>
            </a:srgbClr>
          </a:solidFill>
          <a:ln/>
        </p:spPr>
      </p:sp>
      <p:sp>
        <p:nvSpPr>
          <p:cNvPr id="13" name="text_17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Compare up to three AI offerings on dated facts before you buy.</a:t>
            </a:r>
            <a:endParaRPr lang="en-US" sz="1150" dirty="0"/>
          </a:p>
        </p:txBody>
      </p:sp>
      <p:sp>
        <p:nvSpPr>
          <p:cNvPr id="14" name="shape_17_12"/>
          <p:cNvSpPr/>
          <p:nvPr/>
        </p:nvSpPr>
        <p:spPr>
          <a:xfrm>
            <a:off x="6032480" y="2289200"/>
            <a:ext cx="2540020" cy="6309"/>
          </a:xfrm>
          <a:prstGeom prst="rect">
            <a:avLst/>
          </a:prstGeom>
          <a:solidFill>
            <a:srgbClr val="D6E6F5">
              <a:alpha val="13000"/>
            </a:srgbClr>
          </a:solidFill>
          <a:ln/>
        </p:spPr>
      </p:sp>
      <p:sp>
        <p:nvSpPr>
          <p:cNvPr id="15" name="text_17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17_14"/>
          <p:cNvSpPr/>
          <p:nvPr/>
        </p:nvSpPr>
        <p:spPr>
          <a:xfrm>
            <a:off x="8572500" y="2289200"/>
            <a:ext cx="2857500" cy="6309"/>
          </a:xfrm>
          <a:prstGeom prst="rect">
            <a:avLst/>
          </a:prstGeom>
          <a:solidFill>
            <a:srgbClr val="D6E6F5">
              <a:alpha val="13000"/>
            </a:srgbClr>
          </a:solidFill>
          <a:ln/>
        </p:spPr>
      </p:sp>
      <p:sp>
        <p:nvSpPr>
          <p:cNvPr id="17" name="text_17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net · one-time</a:t>
            </a:r>
            <a:endParaRPr lang="en-US" sz="1250" dirty="0"/>
          </a:p>
        </p:txBody>
      </p:sp>
      <p:sp>
        <p:nvSpPr>
          <p:cNvPr id="18" name="shape_17_16"/>
          <p:cNvSpPr/>
          <p:nvPr/>
        </p:nvSpPr>
        <p:spPr>
          <a:xfrm>
            <a:off x="761970" y="2840218"/>
            <a:ext cx="1206459" cy="6309"/>
          </a:xfrm>
          <a:prstGeom prst="rect">
            <a:avLst/>
          </a:prstGeom>
          <a:solidFill>
            <a:srgbClr val="D6E6F5">
              <a:alpha val="13000"/>
            </a:srgbClr>
          </a:solidFill>
          <a:ln/>
        </p:spPr>
      </p:sp>
      <p:sp>
        <p:nvSpPr>
          <p:cNvPr id="19" name="shape_17_17"/>
          <p:cNvSpPr/>
          <p:nvPr/>
        </p:nvSpPr>
        <p:spPr>
          <a:xfrm>
            <a:off x="838230" y="3062783"/>
            <a:ext cx="421721" cy="196870"/>
          </a:xfrm>
          <a:prstGeom prst="rect">
            <a:avLst/>
          </a:prstGeom>
          <a:ln w="6350">
            <a:solidFill>
              <a:srgbClr val="8A63F0"/>
            </a:solidFill>
            <a:prstDash val="solid"/>
          </a:ln>
        </p:spPr>
      </p:sp>
      <p:sp>
        <p:nvSpPr>
          <p:cNvPr id="20" name="text_17_18"/>
          <p:cNvSpPr txBox="1"/>
          <p:nvPr/>
        </p:nvSpPr>
        <p:spPr>
          <a:xfrm>
            <a:off x="908091" y="3113623"/>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a:t>
            </a:r>
            <a:endParaRPr lang="en-US" sz="750" dirty="0"/>
          </a:p>
        </p:txBody>
      </p:sp>
      <p:sp>
        <p:nvSpPr>
          <p:cNvPr id="21" name="shape_17_19"/>
          <p:cNvSpPr/>
          <p:nvPr/>
        </p:nvSpPr>
        <p:spPr>
          <a:xfrm>
            <a:off x="1968520" y="2840218"/>
            <a:ext cx="4063959" cy="6309"/>
          </a:xfrm>
          <a:prstGeom prst="rect">
            <a:avLst/>
          </a:prstGeom>
          <a:solidFill>
            <a:srgbClr val="D6E6F5">
              <a:alpha val="13000"/>
            </a:srgbClr>
          </a:solidFill>
          <a:ln/>
        </p:spPr>
      </p:sp>
      <p:sp>
        <p:nvSpPr>
          <p:cNvPr id="22" name="text_17_20"/>
          <p:cNvSpPr txBox="1"/>
          <p:nvPr/>
        </p:nvSpPr>
        <p:spPr>
          <a:xfrm>
            <a:off x="2044690" y="2929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Turn one business goal into an AI plan for the next 90 days.</a:t>
            </a:r>
            <a:endParaRPr lang="en-US" sz="1150" dirty="0"/>
          </a:p>
        </p:txBody>
      </p:sp>
      <p:sp>
        <p:nvSpPr>
          <p:cNvPr id="23" name="shape_17_21"/>
          <p:cNvSpPr/>
          <p:nvPr/>
        </p:nvSpPr>
        <p:spPr>
          <a:xfrm>
            <a:off x="6032480" y="2840218"/>
            <a:ext cx="2540020" cy="6309"/>
          </a:xfrm>
          <a:prstGeom prst="rect">
            <a:avLst/>
          </a:prstGeom>
          <a:solidFill>
            <a:srgbClr val="D6E6F5">
              <a:alpha val="13000"/>
            </a:srgbClr>
          </a:solidFill>
          <a:ln/>
        </p:spPr>
      </p:sp>
      <p:sp>
        <p:nvSpPr>
          <p:cNvPr id="24" name="text_17_22"/>
          <p:cNvSpPr txBox="1"/>
          <p:nvPr/>
        </p:nvSpPr>
        <p:spPr>
          <a:xfrm>
            <a:off x="6108741" y="2929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17_23"/>
          <p:cNvSpPr txBox="1"/>
          <p:nvPr/>
        </p:nvSpPr>
        <p:spPr>
          <a:xfrm>
            <a:off x="6108741" y="3139318"/>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Delivery date agreed before the work starts</a:t>
            </a:r>
            <a:endParaRPr lang="en-US" sz="750" dirty="0"/>
          </a:p>
        </p:txBody>
      </p:sp>
      <p:sp>
        <p:nvSpPr>
          <p:cNvPr id="26" name="shape_17_24"/>
          <p:cNvSpPr/>
          <p:nvPr/>
        </p:nvSpPr>
        <p:spPr>
          <a:xfrm>
            <a:off x="8572500" y="2840218"/>
            <a:ext cx="2857500" cy="6309"/>
          </a:xfrm>
          <a:prstGeom prst="rect">
            <a:avLst/>
          </a:prstGeom>
          <a:solidFill>
            <a:srgbClr val="D6E6F5">
              <a:alpha val="13000"/>
            </a:srgbClr>
          </a:solidFill>
          <a:ln/>
        </p:spPr>
      </p:sp>
      <p:sp>
        <p:nvSpPr>
          <p:cNvPr id="27" name="text_17_25"/>
          <p:cNvSpPr txBox="1"/>
          <p:nvPr/>
        </p:nvSpPr>
        <p:spPr>
          <a:xfrm>
            <a:off x="8648670" y="2929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net · one-time</a:t>
            </a:r>
            <a:endParaRPr lang="en-US" sz="1250" dirty="0"/>
          </a:p>
        </p:txBody>
      </p:sp>
      <p:sp>
        <p:nvSpPr>
          <p:cNvPr id="28" name="shape_17_26"/>
          <p:cNvSpPr/>
          <p:nvPr/>
        </p:nvSpPr>
        <p:spPr>
          <a:xfrm>
            <a:off x="761970" y="3482218"/>
            <a:ext cx="1206459" cy="6309"/>
          </a:xfrm>
          <a:prstGeom prst="rect">
            <a:avLst/>
          </a:prstGeom>
          <a:solidFill>
            <a:srgbClr val="D6E6F5">
              <a:alpha val="13000"/>
            </a:srgbClr>
          </a:solidFill>
          <a:ln/>
        </p:spPr>
      </p:sp>
      <p:sp>
        <p:nvSpPr>
          <p:cNvPr id="29" name="shape_17_27"/>
          <p:cNvSpPr/>
          <p:nvPr/>
        </p:nvSpPr>
        <p:spPr>
          <a:xfrm>
            <a:off x="838230" y="3704692"/>
            <a:ext cx="562630" cy="196870"/>
          </a:xfrm>
          <a:prstGeom prst="rect">
            <a:avLst/>
          </a:prstGeom>
          <a:ln w="6350">
            <a:solidFill>
              <a:srgbClr val="22CE61"/>
            </a:solidFill>
            <a:prstDash val="solid"/>
          </a:ln>
        </p:spPr>
      </p:sp>
      <p:sp>
        <p:nvSpPr>
          <p:cNvPr id="30" name="text_17_28"/>
          <p:cNvSpPr txBox="1"/>
          <p:nvPr/>
        </p:nvSpPr>
        <p:spPr>
          <a:xfrm>
            <a:off x="908091" y="3755532"/>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ASSESS</a:t>
            </a:r>
            <a:endParaRPr lang="en-US" sz="750" dirty="0"/>
          </a:p>
        </p:txBody>
      </p:sp>
      <p:sp>
        <p:nvSpPr>
          <p:cNvPr id="31" name="shape_17_29"/>
          <p:cNvSpPr/>
          <p:nvPr/>
        </p:nvSpPr>
        <p:spPr>
          <a:xfrm>
            <a:off x="1968520" y="3482218"/>
            <a:ext cx="4063959" cy="6309"/>
          </a:xfrm>
          <a:prstGeom prst="rect">
            <a:avLst/>
          </a:prstGeom>
          <a:solidFill>
            <a:srgbClr val="D6E6F5">
              <a:alpha val="13000"/>
            </a:srgbClr>
          </a:solidFill>
          <a:ln/>
        </p:spPr>
      </p:sp>
      <p:sp>
        <p:nvSpPr>
          <p:cNvPr id="32" name="text_17_30"/>
          <p:cNvSpPr txBox="1"/>
          <p:nvPr/>
        </p:nvSpPr>
        <p:spPr>
          <a:xfrm>
            <a:off x="2044690" y="3571098"/>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Get a clear answer on one AI system: pilot, redesign, expand or stop.</a:t>
            </a:r>
            <a:endParaRPr lang="en-US" sz="1150" dirty="0"/>
          </a:p>
        </p:txBody>
      </p:sp>
      <p:sp>
        <p:nvSpPr>
          <p:cNvPr id="33" name="shape_17_31"/>
          <p:cNvSpPr/>
          <p:nvPr/>
        </p:nvSpPr>
        <p:spPr>
          <a:xfrm>
            <a:off x="6032480" y="3482218"/>
            <a:ext cx="2540020" cy="6309"/>
          </a:xfrm>
          <a:prstGeom prst="rect">
            <a:avLst/>
          </a:prstGeom>
          <a:solidFill>
            <a:srgbClr val="D6E6F5">
              <a:alpha val="13000"/>
            </a:srgbClr>
          </a:solidFill>
          <a:ln/>
        </p:spPr>
      </p:sp>
      <p:sp>
        <p:nvSpPr>
          <p:cNvPr id="34" name="text_17_32"/>
          <p:cNvSpPr txBox="1"/>
          <p:nvPr/>
        </p:nvSpPr>
        <p:spPr>
          <a:xfrm>
            <a:off x="6108741" y="3571098"/>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17_33"/>
          <p:cNvSpPr txBox="1"/>
          <p:nvPr/>
        </p:nvSpPr>
        <p:spPr>
          <a:xfrm>
            <a:off x="6108741" y="3781227"/>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working days from receipt of the agreed inputs</a:t>
            </a:r>
            <a:endParaRPr lang="en-US" sz="750" dirty="0"/>
          </a:p>
        </p:txBody>
      </p:sp>
      <p:sp>
        <p:nvSpPr>
          <p:cNvPr id="36" name="shape_17_34"/>
          <p:cNvSpPr/>
          <p:nvPr/>
        </p:nvSpPr>
        <p:spPr>
          <a:xfrm>
            <a:off x="8572500" y="3482218"/>
            <a:ext cx="2857500" cy="6309"/>
          </a:xfrm>
          <a:prstGeom prst="rect">
            <a:avLst/>
          </a:prstGeom>
          <a:solidFill>
            <a:srgbClr val="D6E6F5">
              <a:alpha val="13000"/>
            </a:srgbClr>
          </a:solidFill>
          <a:ln/>
        </p:spPr>
      </p:sp>
      <p:sp>
        <p:nvSpPr>
          <p:cNvPr id="37" name="text_17_35"/>
          <p:cNvSpPr txBox="1"/>
          <p:nvPr/>
        </p:nvSpPr>
        <p:spPr>
          <a:xfrm>
            <a:off x="8648670" y="3571098"/>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net · one-time</a:t>
            </a:r>
            <a:endParaRPr lang="en-US" sz="1250" dirty="0"/>
          </a:p>
        </p:txBody>
      </p:sp>
      <p:sp>
        <p:nvSpPr>
          <p:cNvPr id="38" name="shape_17_36"/>
          <p:cNvSpPr/>
          <p:nvPr/>
        </p:nvSpPr>
        <p:spPr>
          <a:xfrm>
            <a:off x="761970" y="4124127"/>
            <a:ext cx="1206459" cy="6309"/>
          </a:xfrm>
          <a:prstGeom prst="rect">
            <a:avLst/>
          </a:prstGeom>
          <a:solidFill>
            <a:srgbClr val="D6E6F5">
              <a:alpha val="13000"/>
            </a:srgbClr>
          </a:solidFill>
          <a:ln/>
        </p:spPr>
      </p:sp>
      <p:sp>
        <p:nvSpPr>
          <p:cNvPr id="39" name="shape_17_37"/>
          <p:cNvSpPr/>
          <p:nvPr/>
        </p:nvSpPr>
        <p:spPr>
          <a:xfrm>
            <a:off x="838230" y="4301246"/>
            <a:ext cx="421721" cy="196870"/>
          </a:xfrm>
          <a:prstGeom prst="rect">
            <a:avLst/>
          </a:prstGeom>
          <a:ln w="6350">
            <a:solidFill>
              <a:srgbClr val="F7A23B"/>
            </a:solidFill>
            <a:prstDash val="solid"/>
          </a:ln>
        </p:spPr>
      </p:sp>
      <p:sp>
        <p:nvSpPr>
          <p:cNvPr id="40" name="text_17_38"/>
          <p:cNvSpPr txBox="1"/>
          <p:nvPr/>
        </p:nvSpPr>
        <p:spPr>
          <a:xfrm>
            <a:off x="908091" y="4351995"/>
            <a:ext cx="309707"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TEST</a:t>
            </a:r>
            <a:endParaRPr lang="en-US" sz="750" dirty="0"/>
          </a:p>
        </p:txBody>
      </p:sp>
      <p:sp>
        <p:nvSpPr>
          <p:cNvPr id="41" name="shape_17_39"/>
          <p:cNvSpPr/>
          <p:nvPr/>
        </p:nvSpPr>
        <p:spPr>
          <a:xfrm>
            <a:off x="1968520" y="4124127"/>
            <a:ext cx="4063959" cy="6309"/>
          </a:xfrm>
          <a:prstGeom prst="rect">
            <a:avLst/>
          </a:prstGeom>
          <a:solidFill>
            <a:srgbClr val="D6E6F5">
              <a:alpha val="13000"/>
            </a:srgbClr>
          </a:solidFill>
          <a:ln/>
        </p:spPr>
      </p:sp>
      <p:sp>
        <p:nvSpPr>
          <p:cNvPr id="42" name="text_17_40"/>
          <p:cNvSpPr txBox="1"/>
          <p:nvPr/>
        </p:nvSpPr>
        <p:spPr>
          <a:xfrm>
            <a:off x="2044690" y="4213007"/>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Run one AI use case under real conditions, with stop rules agreed upfront.</a:t>
            </a:r>
            <a:endParaRPr lang="en-US" sz="1150" dirty="0"/>
          </a:p>
        </p:txBody>
      </p:sp>
      <p:sp>
        <p:nvSpPr>
          <p:cNvPr id="43" name="shape_17_41"/>
          <p:cNvSpPr/>
          <p:nvPr/>
        </p:nvSpPr>
        <p:spPr>
          <a:xfrm>
            <a:off x="6032480" y="4124127"/>
            <a:ext cx="2540020" cy="6309"/>
          </a:xfrm>
          <a:prstGeom prst="rect">
            <a:avLst/>
          </a:prstGeom>
          <a:solidFill>
            <a:srgbClr val="D6E6F5">
              <a:alpha val="13000"/>
            </a:srgbClr>
          </a:solidFill>
          <a:ln/>
        </p:spPr>
      </p:sp>
      <p:sp>
        <p:nvSpPr>
          <p:cNvPr id="44" name="text_17_42"/>
          <p:cNvSpPr txBox="1"/>
          <p:nvPr/>
        </p:nvSpPr>
        <p:spPr>
          <a:xfrm>
            <a:off x="6108741" y="4213007"/>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17_43"/>
          <p:cNvSpPr txBox="1"/>
          <p:nvPr/>
        </p:nvSpPr>
        <p:spPr>
          <a:xfrm>
            <a:off x="6108741" y="4442064"/>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Six weeks</a:t>
            </a:r>
            <a:endParaRPr lang="en-US" sz="750" dirty="0"/>
          </a:p>
        </p:txBody>
      </p:sp>
      <p:sp>
        <p:nvSpPr>
          <p:cNvPr id="46" name="shape_17_44"/>
          <p:cNvSpPr/>
          <p:nvPr/>
        </p:nvSpPr>
        <p:spPr>
          <a:xfrm>
            <a:off x="8572500" y="4124127"/>
            <a:ext cx="2857500" cy="6309"/>
          </a:xfrm>
          <a:prstGeom prst="rect">
            <a:avLst/>
          </a:prstGeom>
          <a:solidFill>
            <a:srgbClr val="D6E6F5">
              <a:alpha val="13000"/>
            </a:srgbClr>
          </a:solidFill>
          <a:ln/>
        </p:spPr>
      </p:sp>
      <p:sp>
        <p:nvSpPr>
          <p:cNvPr id="47" name="text_17_45"/>
          <p:cNvSpPr txBox="1"/>
          <p:nvPr/>
        </p:nvSpPr>
        <p:spPr>
          <a:xfrm>
            <a:off x="8648670" y="4213007"/>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net · one-time</a:t>
            </a:r>
            <a:endParaRPr lang="en-US" sz="1250" dirty="0"/>
          </a:p>
        </p:txBody>
      </p:sp>
      <p:sp>
        <p:nvSpPr>
          <p:cNvPr id="48" name="shape_17_46"/>
          <p:cNvSpPr/>
          <p:nvPr/>
        </p:nvSpPr>
        <p:spPr>
          <a:xfrm>
            <a:off x="761970" y="4675144"/>
            <a:ext cx="1206459" cy="6309"/>
          </a:xfrm>
          <a:prstGeom prst="rect">
            <a:avLst/>
          </a:prstGeom>
          <a:solidFill>
            <a:srgbClr val="D6E6F5">
              <a:alpha val="13000"/>
            </a:srgbClr>
          </a:solidFill>
          <a:ln/>
        </p:spPr>
      </p:sp>
      <p:sp>
        <p:nvSpPr>
          <p:cNvPr id="49" name="shape_17_47"/>
          <p:cNvSpPr/>
          <p:nvPr/>
        </p:nvSpPr>
        <p:spPr>
          <a:xfrm>
            <a:off x="761970" y="5219944"/>
            <a:ext cx="1206459" cy="6309"/>
          </a:xfrm>
          <a:prstGeom prst="rect">
            <a:avLst/>
          </a:prstGeom>
          <a:solidFill>
            <a:srgbClr val="D6E6F5">
              <a:alpha val="13000"/>
            </a:srgbClr>
          </a:solidFill>
          <a:ln/>
        </p:spPr>
      </p:sp>
      <p:sp>
        <p:nvSpPr>
          <p:cNvPr id="50" name="shape_17_48"/>
          <p:cNvSpPr/>
          <p:nvPr/>
        </p:nvSpPr>
        <p:spPr>
          <a:xfrm>
            <a:off x="838230" y="4852264"/>
            <a:ext cx="562630" cy="196870"/>
          </a:xfrm>
          <a:prstGeom prst="rect">
            <a:avLst/>
          </a:prstGeom>
          <a:ln w="6350">
            <a:solidFill>
              <a:srgbClr val="F0507A"/>
            </a:solidFill>
            <a:prstDash val="solid"/>
          </a:ln>
        </p:spPr>
      </p:sp>
      <p:sp>
        <p:nvSpPr>
          <p:cNvPr id="51" name="text_17_49"/>
          <p:cNvSpPr txBox="1"/>
          <p:nvPr/>
        </p:nvSpPr>
        <p:spPr>
          <a:xfrm>
            <a:off x="908091" y="4903104"/>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a:t>
            </a:r>
            <a:endParaRPr lang="en-US" sz="750" dirty="0"/>
          </a:p>
        </p:txBody>
      </p:sp>
      <p:sp>
        <p:nvSpPr>
          <p:cNvPr id="52" name="shape_17_50"/>
          <p:cNvSpPr/>
          <p:nvPr/>
        </p:nvSpPr>
        <p:spPr>
          <a:xfrm>
            <a:off x="1968520" y="4675144"/>
            <a:ext cx="4063959" cy="6309"/>
          </a:xfrm>
          <a:prstGeom prst="rect">
            <a:avLst/>
          </a:prstGeom>
          <a:solidFill>
            <a:srgbClr val="D6E6F5">
              <a:alpha val="13000"/>
            </a:srgbClr>
          </a:solidFill>
          <a:ln/>
        </p:spPr>
      </p:sp>
      <p:sp>
        <p:nvSpPr>
          <p:cNvPr id="53" name="shape_17_51"/>
          <p:cNvSpPr/>
          <p:nvPr/>
        </p:nvSpPr>
        <p:spPr>
          <a:xfrm>
            <a:off x="1968520" y="5219944"/>
            <a:ext cx="4063959" cy="6309"/>
          </a:xfrm>
          <a:prstGeom prst="rect">
            <a:avLst/>
          </a:prstGeom>
          <a:solidFill>
            <a:srgbClr val="D6E6F5">
              <a:alpha val="13000"/>
            </a:srgbClr>
          </a:solidFill>
          <a:ln/>
        </p:spPr>
      </p:sp>
      <p:sp>
        <p:nvSpPr>
          <p:cNvPr id="54" name="text_17_52"/>
          <p:cNvSpPr txBox="1"/>
          <p:nvPr/>
        </p:nvSpPr>
        <p:spPr>
          <a:xfrm>
            <a:off x="2044690" y="4764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Know what would make an AI investment of about €200,000 or more pay.</a:t>
            </a:r>
            <a:endParaRPr lang="en-US" sz="1150" dirty="0"/>
          </a:p>
        </p:txBody>
      </p:sp>
      <p:sp>
        <p:nvSpPr>
          <p:cNvPr id="55" name="shape_17_53"/>
          <p:cNvSpPr/>
          <p:nvPr/>
        </p:nvSpPr>
        <p:spPr>
          <a:xfrm>
            <a:off x="6032480" y="4675144"/>
            <a:ext cx="2540020" cy="6309"/>
          </a:xfrm>
          <a:prstGeom prst="rect">
            <a:avLst/>
          </a:prstGeom>
          <a:solidFill>
            <a:srgbClr val="D6E6F5">
              <a:alpha val="13000"/>
            </a:srgbClr>
          </a:solidFill>
          <a:ln/>
        </p:spPr>
      </p:sp>
      <p:sp>
        <p:nvSpPr>
          <p:cNvPr id="56" name="shape_17_54"/>
          <p:cNvSpPr/>
          <p:nvPr/>
        </p:nvSpPr>
        <p:spPr>
          <a:xfrm>
            <a:off x="6032480" y="5219944"/>
            <a:ext cx="2540020" cy="6309"/>
          </a:xfrm>
          <a:prstGeom prst="rect">
            <a:avLst/>
          </a:prstGeom>
          <a:solidFill>
            <a:srgbClr val="D6E6F5">
              <a:alpha val="13000"/>
            </a:srgbClr>
          </a:solidFill>
          <a:ln/>
        </p:spPr>
      </p:sp>
      <p:sp>
        <p:nvSpPr>
          <p:cNvPr id="57" name="text_17_55"/>
          <p:cNvSpPr txBox="1"/>
          <p:nvPr/>
        </p:nvSpPr>
        <p:spPr>
          <a:xfrm>
            <a:off x="6108741" y="4764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17_56"/>
          <p:cNvSpPr txBox="1"/>
          <p:nvPr/>
        </p:nvSpPr>
        <p:spPr>
          <a:xfrm>
            <a:off x="6108741" y="4993081"/>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weeks · Extended 6 weeks</a:t>
            </a:r>
            <a:endParaRPr lang="en-US" sz="750" dirty="0"/>
          </a:p>
        </p:txBody>
      </p:sp>
      <p:sp>
        <p:nvSpPr>
          <p:cNvPr id="59" name="shape_17_57"/>
          <p:cNvSpPr/>
          <p:nvPr/>
        </p:nvSpPr>
        <p:spPr>
          <a:xfrm>
            <a:off x="8572500" y="4675144"/>
            <a:ext cx="2857500" cy="6309"/>
          </a:xfrm>
          <a:prstGeom prst="rect">
            <a:avLst/>
          </a:prstGeom>
          <a:solidFill>
            <a:srgbClr val="D6E6F5">
              <a:alpha val="13000"/>
            </a:srgbClr>
          </a:solidFill>
          <a:ln/>
        </p:spPr>
      </p:sp>
      <p:sp>
        <p:nvSpPr>
          <p:cNvPr id="60" name="shape_17_58"/>
          <p:cNvSpPr/>
          <p:nvPr/>
        </p:nvSpPr>
        <p:spPr>
          <a:xfrm>
            <a:off x="8572500" y="5219944"/>
            <a:ext cx="2857500" cy="6309"/>
          </a:xfrm>
          <a:prstGeom prst="rect">
            <a:avLst/>
          </a:prstGeom>
          <a:solidFill>
            <a:srgbClr val="D6E6F5">
              <a:alpha val="13000"/>
            </a:srgbClr>
          </a:solidFill>
          <a:ln/>
        </p:spPr>
      </p:sp>
      <p:sp>
        <p:nvSpPr>
          <p:cNvPr id="61" name="text_17_59"/>
          <p:cNvSpPr txBox="1"/>
          <p:nvPr/>
        </p:nvSpPr>
        <p:spPr>
          <a:xfrm>
            <a:off x="8648670" y="4764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Priced after scoping</a:t>
            </a:r>
            <a:endParaRPr lang="en-US" sz="1250" dirty="0"/>
          </a:p>
        </p:txBody>
      </p:sp>
      <p:sp>
        <p:nvSpPr>
          <p:cNvPr id="62" name="text_17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63" name="text_17_6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64" name="text_17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21</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A_Keynote_Make-AI-work-for-your-business_EN_v3.4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8_5" descr="/tmp/claude-0/-home-claude/5dcc285b-52c5-57b1-88a8-9616b3351304/scratchpad/f39/W2/decks_v3/_work/A_Keynote_Make-AI-work-for-your-business_EN_v3.4_20261027/img_036.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8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 GLOBAL EDITION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AI offerings on one map: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decide now what you will use in 2027.</a:t>
            </a:r>
            <a:endParaRPr lang="en-US" sz="3100" dirty="0"/>
          </a:p>
        </p:txBody>
      </p:sp>
      <p:sp>
        <p:nvSpPr>
          <p:cNvPr id="10" name="text_18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How companies worldwide adopt AI, what 961 offerings promise and document, and how to run AI once you have chosen it. Every figure has a source.</a:t>
            </a:r>
            <a:endParaRPr lang="en-US" sz="1250" dirty="0"/>
          </a:p>
        </p:txBody>
      </p:sp>
      <p:sp>
        <p:nvSpPr>
          <p:cNvPr id="11" name="shape_18_9"/>
          <p:cNvSpPr/>
          <p:nvPr/>
        </p:nvSpPr>
        <p:spPr>
          <a:xfrm>
            <a:off x="4953030" y="4063959"/>
            <a:ext cx="1380012" cy="38130"/>
          </a:xfrm>
          <a:prstGeom prst="rect">
            <a:avLst/>
          </a:prstGeom>
          <a:solidFill>
            <a:srgbClr val="35C8FF"/>
          </a:solidFill>
          <a:ln/>
        </p:spPr>
      </p:sp>
      <p:sp>
        <p:nvSpPr>
          <p:cNvPr id="12" name="text_18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8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mapped</a:t>
            </a:r>
            <a:endParaRPr lang="en-US" sz="1100" dirty="0"/>
          </a:p>
        </p:txBody>
      </p:sp>
      <p:sp>
        <p:nvSpPr>
          <p:cNvPr id="14" name="text_18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5" name="shape_18_13"/>
          <p:cNvSpPr/>
          <p:nvPr/>
        </p:nvSpPr>
        <p:spPr>
          <a:xfrm>
            <a:off x="6612392" y="4063959"/>
            <a:ext cx="1380012" cy="38130"/>
          </a:xfrm>
          <a:prstGeom prst="rect">
            <a:avLst/>
          </a:prstGeom>
          <a:solidFill>
            <a:srgbClr val="35C8FF"/>
          </a:solidFill>
          <a:ln/>
        </p:spPr>
      </p:sp>
      <p:sp>
        <p:nvSpPr>
          <p:cNvPr id="16" name="text_18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8_15"/>
          <p:cNvSpPr txBox="1"/>
          <p:nvPr/>
        </p:nvSpPr>
        <p:spPr>
          <a:xfrm>
            <a:off x="6612392"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economies compared</a:t>
            </a:r>
            <a:endParaRPr lang="en-US" sz="1100" dirty="0"/>
          </a:p>
        </p:txBody>
      </p:sp>
      <p:sp>
        <p:nvSpPr>
          <p:cNvPr id="18" name="text_18_16"/>
          <p:cNvSpPr txBox="1"/>
          <p:nvPr/>
        </p:nvSpPr>
        <p:spPr>
          <a:xfrm>
            <a:off x="6612392"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MARKET STUDY 2026/27</a:t>
            </a:r>
            <a:endParaRPr lang="en-US" sz="700" dirty="0"/>
          </a:p>
        </p:txBody>
      </p:sp>
      <p:sp>
        <p:nvSpPr>
          <p:cNvPr id="19" name="shape_18_17"/>
          <p:cNvSpPr/>
          <p:nvPr/>
        </p:nvSpPr>
        <p:spPr>
          <a:xfrm>
            <a:off x="8271845" y="4063959"/>
            <a:ext cx="1380012" cy="38130"/>
          </a:xfrm>
          <a:prstGeom prst="rect">
            <a:avLst/>
          </a:prstGeom>
          <a:solidFill>
            <a:srgbClr val="35C8FF"/>
          </a:solidFill>
          <a:ln/>
        </p:spPr>
      </p:sp>
      <p:sp>
        <p:nvSpPr>
          <p:cNvPr id="20" name="text_18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8_19"/>
          <p:cNvSpPr txBox="1"/>
          <p:nvPr/>
        </p:nvSpPr>
        <p:spPr>
          <a:xfrm>
            <a:off x="8271845"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pages, English edition</a:t>
            </a:r>
            <a:endParaRPr lang="en-US" sz="1100" dirty="0"/>
          </a:p>
        </p:txBody>
      </p:sp>
      <p:sp>
        <p:nvSpPr>
          <p:cNvPr id="22" name="text_18_20"/>
          <p:cNvSpPr txBox="1"/>
          <p:nvPr/>
        </p:nvSpPr>
        <p:spPr>
          <a:xfrm>
            <a:off x="8271845" y="4934194"/>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 EDITION V2.6</a:t>
            </a:r>
            <a:endParaRPr lang="en-US" sz="700" dirty="0"/>
          </a:p>
        </p:txBody>
      </p:sp>
      <p:sp>
        <p:nvSpPr>
          <p:cNvPr id="23" name="shape_18_21"/>
          <p:cNvSpPr/>
          <p:nvPr/>
        </p:nvSpPr>
        <p:spPr>
          <a:xfrm>
            <a:off x="4953030" y="5346680"/>
            <a:ext cx="2457450" cy="273040"/>
          </a:xfrm>
          <a:prstGeom prst="rect">
            <a:avLst/>
          </a:prstGeom>
          <a:solidFill>
            <a:srgbClr val="35C8FF"/>
          </a:solidFill>
          <a:ln w="6350">
            <a:solidFill>
              <a:srgbClr val="35C8FF">
                <a:alpha val="50000"/>
              </a:srgbClr>
            </a:solidFill>
            <a:prstDash val="solid"/>
          </a:ln>
        </p:spPr>
      </p:sp>
      <p:sp>
        <p:nvSpPr>
          <p:cNvPr id="24" name="text_18_22"/>
          <p:cNvSpPr txBox="1"/>
          <p:nvPr/>
        </p:nvSpPr>
        <p:spPr>
          <a:xfrm>
            <a:off x="5048220" y="5429250"/>
            <a:ext cx="2354214"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READ THE STUDY (PDF, 90 PAGES)</a:t>
            </a:r>
            <a:endParaRPr lang="en-US" sz="850" dirty="0"/>
          </a:p>
        </p:txBody>
      </p:sp>
      <p:sp>
        <p:nvSpPr>
          <p:cNvPr id="25" name="shape_18_23"/>
          <p:cNvSpPr/>
          <p:nvPr/>
        </p:nvSpPr>
        <p:spPr>
          <a:xfrm>
            <a:off x="7499360" y="5346680"/>
            <a:ext cx="1925909" cy="273040"/>
          </a:xfrm>
          <a:prstGeom prst="rect">
            <a:avLst/>
          </a:prstGeom>
          <a:ln w="6350">
            <a:solidFill>
              <a:srgbClr val="35C8FF">
                <a:alpha val="50000"/>
              </a:srgbClr>
            </a:solidFill>
            <a:prstDash val="solid"/>
          </a:ln>
        </p:spPr>
      </p:sp>
      <p:sp>
        <p:nvSpPr>
          <p:cNvPr id="26" name="text_18_24"/>
          <p:cNvSpPr txBox="1"/>
          <p:nvPr/>
        </p:nvSpPr>
        <p:spPr>
          <a:xfrm>
            <a:off x="7594641" y="5429250"/>
            <a:ext cx="1806763"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8_25"/>
          <p:cNvSpPr/>
          <p:nvPr/>
        </p:nvSpPr>
        <p:spPr>
          <a:xfrm>
            <a:off x="9842510" y="3886200"/>
            <a:ext cx="1587490" cy="2010217"/>
          </a:xfrm>
          <a:prstGeom prst="rect">
            <a:avLst/>
          </a:prstGeom>
          <a:solidFill>
            <a:srgbClr val="FFFFFF"/>
          </a:solidFill>
          <a:ln/>
        </p:spPr>
      </p:sp>
      <p:pic>
        <p:nvPicPr>
          <p:cNvPr id="28" name="picture_18_26" descr="QR code: https://ethority.ai/research/publications/market-global-en">    </p:cNvPr>
          <p:cNvPicPr>
            <a:picLocks noChangeAspect="1"/>
          </p:cNvPicPr>
          <p:nvPr/>
        </p:nvPicPr>
        <p:blipFill>
          <a:blip r:embed="rId6"/>
          <a:stretch>
            <a:fillRect/>
          </a:stretch>
        </p:blipFill>
        <p:spPr>
          <a:xfrm>
            <a:off x="10001250" y="3975080"/>
            <a:ext cx="1270010" cy="1270010"/>
          </a:xfrm>
          <a:prstGeom prst="rect">
            <a:avLst/>
          </a:prstGeom>
        </p:spPr>
      </p:pic>
      <p:sp>
        <p:nvSpPr>
          <p:cNvPr id="29" name="text_18_27"/>
          <p:cNvSpPr txBox="1"/>
          <p:nvPr/>
        </p:nvSpPr>
        <p:spPr>
          <a:xfrm>
            <a:off x="10195834" y="5295930"/>
            <a:ext cx="919886"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Read the study</a:t>
            </a:r>
            <a:endParaRPr lang="en-US" sz="1000" dirty="0"/>
          </a:p>
        </p:txBody>
      </p:sp>
      <p:sp>
        <p:nvSpPr>
          <p:cNvPr id="30" name="text_18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market-global-en</a:t>
            </a:r>
            <a:endParaRPr lang="en-US" sz="700" dirty="0"/>
          </a:p>
        </p:txBody>
      </p:sp>
      <p:sp>
        <p:nvSpPr>
          <p:cNvPr id="31" name="text_18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32" name="text_18_3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33" name="text_18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21</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A_Keynote_Make-AI-work-for-your-business_EN_v3.4_20261027/img_03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pic>
        <p:nvPicPr>
          <p:cNvPr id="7" name="picture_19_5" descr="/tmp/claude-0/-home-claude/5dcc285b-52c5-57b1-88a8-9616b3351304/scratchpad/f39/W2/decks_v3/_work/A_Keynote_Make-AI-work-for-your-business_EN_v3.4_20261027/img_039.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9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WHO LEADS YOUR PROJECT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leads every project.</a:t>
            </a:r>
            <a:endParaRPr lang="en-US" sz="2900" dirty="0"/>
          </a:p>
        </p:txBody>
      </p:sp>
      <p:sp>
        <p:nvSpPr>
          <p:cNvPr id="10" name="text_19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FOUNDER &amp; CEO · CHIEF AI ARCHITECT</a:t>
            </a:r>
            <a:endParaRPr lang="en-US" sz="950" dirty="0"/>
          </a:p>
        </p:txBody>
      </p:sp>
      <p:sp>
        <p:nvSpPr>
          <p:cNvPr id="11" name="shape_19_9"/>
          <p:cNvSpPr/>
          <p:nvPr/>
        </p:nvSpPr>
        <p:spPr>
          <a:xfrm>
            <a:off x="5080041" y="2152955"/>
            <a:ext cx="38130" cy="745602"/>
          </a:xfrm>
          <a:prstGeom prst="rect">
            <a:avLst/>
          </a:prstGeom>
          <a:solidFill>
            <a:srgbClr val="35C8FF"/>
          </a:solidFill>
          <a:ln/>
        </p:spPr>
      </p:sp>
      <p:sp>
        <p:nvSpPr>
          <p:cNvPr id="12" name="text_19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Practical AI architecture: programming, LLM testing, Google Cloud and AWS setup, and interfaces in Next.js and React. Business decisions, software and user experience are developed together.</a:t>
            </a:r>
            <a:endParaRPr lang="en-US" sz="1350" dirty="0"/>
          </a:p>
        </p:txBody>
      </p:sp>
      <p:sp>
        <p:nvSpPr>
          <p:cNvPr id="13" name="shape_19_11"/>
          <p:cNvSpPr/>
          <p:nvPr/>
        </p:nvSpPr>
        <p:spPr>
          <a:xfrm>
            <a:off x="5080041" y="4699010"/>
            <a:ext cx="2031980" cy="25420"/>
          </a:xfrm>
          <a:prstGeom prst="rect">
            <a:avLst/>
          </a:prstGeom>
          <a:solidFill>
            <a:srgbClr val="35C8FF"/>
          </a:solidFill>
          <a:ln/>
        </p:spPr>
      </p:sp>
      <p:sp>
        <p:nvSpPr>
          <p:cNvPr id="14" name="text_19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9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the first German Social Media Prisma</a:t>
            </a:r>
            <a:endParaRPr lang="en-US" sz="1000" dirty="0"/>
          </a:p>
        </p:txBody>
      </p:sp>
      <p:sp>
        <p:nvSpPr>
          <p:cNvPr id="16" name="shape_19_14"/>
          <p:cNvSpPr/>
          <p:nvPr/>
        </p:nvSpPr>
        <p:spPr>
          <a:xfrm>
            <a:off x="7239030" y="4699010"/>
            <a:ext cx="2031980" cy="25420"/>
          </a:xfrm>
          <a:prstGeom prst="rect">
            <a:avLst/>
          </a:prstGeom>
          <a:solidFill>
            <a:srgbClr val="35C8FF"/>
          </a:solidFill>
          <a:ln/>
        </p:spPr>
      </p:sp>
      <p:sp>
        <p:nvSpPr>
          <p:cNvPr id="17" name="text_19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9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AI offerings on the Good AI Prism</a:t>
            </a:r>
            <a:endParaRPr lang="en-US" sz="1000" dirty="0"/>
          </a:p>
        </p:txBody>
      </p:sp>
      <p:sp>
        <p:nvSpPr>
          <p:cNvPr id="19" name="shape_19_17"/>
          <p:cNvSpPr/>
          <p:nvPr/>
        </p:nvSpPr>
        <p:spPr>
          <a:xfrm>
            <a:off x="9398020" y="4699010"/>
            <a:ext cx="2031980" cy="25420"/>
          </a:xfrm>
          <a:prstGeom prst="rect">
            <a:avLst/>
          </a:prstGeom>
          <a:solidFill>
            <a:srgbClr val="35C8FF"/>
          </a:solidFill>
          <a:ln/>
        </p:spPr>
      </p:sp>
      <p:sp>
        <p:nvSpPr>
          <p:cNvPr id="20" name="text_19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9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entry offers and services with a clear scope</a:t>
            </a:r>
            <a:endParaRPr lang="en-US" sz="1000" dirty="0"/>
          </a:p>
        </p:txBody>
      </p:sp>
      <p:sp>
        <p:nvSpPr>
          <p:cNvPr id="22" name="text_19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 company history · Good AI Prism, Oct 2026 · ethority.ai offer pages, Oct 2026</a:t>
            </a:r>
            <a:endParaRPr lang="en-US" sz="900" dirty="0"/>
          </a:p>
        </p:txBody>
      </p:sp>
      <p:sp>
        <p:nvSpPr>
          <p:cNvPr id="23" name="text_19_2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21</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A_Keynote_Make-AI-work-for-your-business_EN_v3.4_20261027/img_040.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0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NEXT STEP</a:t>
            </a:r>
            <a:endParaRPr lang="en-US" sz="1050" dirty="0"/>
          </a:p>
        </p:txBody>
      </p:sp>
      <p:sp>
        <p:nvSpPr>
          <p:cNvPr id="8" name="Title"/>
          <p:cNvSpPr txBox="1"/>
          <p:nvPr/>
        </p:nvSpPr>
        <p:spPr>
          <a:xfrm>
            <a:off x="761970" y="1392540"/>
            <a:ext cx="6814840" cy="1023945"/>
          </a:xfrm>
          <a:prstGeom prst="rect">
            <a:avLst/>
          </a:prstGeom>
          <a:noFill/>
          <a:ln/>
        </p:spPr>
        <p:txBody>
          <a:bodyPr wrap="square" lIns="0" tIns="0" rIns="0" bIns="0" rtlCol="0" anchor="t"/>
          <a:lstStyle/>
          <a:p>
            <a:pPr algn="l" indent="0" marL="0">
              <a:lnSpc>
                <a:spcPts val="4030"/>
              </a:lnSpc>
              <a:buNone/>
            </a:pPr>
            <a:r>
              <a:rPr lang="en-US" sz="4200" spc="-168" kern="0" dirty="0">
                <a:solidFill>
                  <a:srgbClr val="EEF3F8"/>
                </a:solidFill>
                <a:latin typeface="Archivo Black" pitchFamily="34" charset="0"/>
                <a:ea typeface="Archivo Black" pitchFamily="34" charset="-122"/>
                <a:cs typeface="Archivo Black" pitchFamily="34" charset="-120"/>
              </a:rPr>
              <a:t>Discuss your case </a:t>
            </a:r>
            <a:pPr algn="l" indent="0" marL="0">
              <a:lnSpc>
                <a:spcPts val="4030"/>
              </a:lnSpc>
              <a:buNone/>
            </a:pPr>
            <a:r>
              <a:rPr lang="en-US" sz="4200" spc="-168" kern="0" dirty="0">
                <a:solidFill>
                  <a:srgbClr val="35C8FF"/>
                </a:solidFill>
                <a:latin typeface="Archivo Black" pitchFamily="34" charset="0"/>
                <a:ea typeface="Archivo Black" pitchFamily="34" charset="-122"/>
                <a:cs typeface="Archivo Black" pitchFamily="34" charset="-120"/>
              </a:rPr>
              <a:t>with Sten Franke.</a:t>
            </a:r>
            <a:endParaRPr lang="en-US" sz="4200" dirty="0"/>
          </a:p>
        </p:txBody>
      </p:sp>
      <p:sp>
        <p:nvSpPr>
          <p:cNvPr id="9" name="shape_20_7"/>
          <p:cNvSpPr/>
          <p:nvPr/>
        </p:nvSpPr>
        <p:spPr>
          <a:xfrm>
            <a:off x="761970" y="2708544"/>
            <a:ext cx="6603980" cy="6309"/>
          </a:xfrm>
          <a:prstGeom prst="rect">
            <a:avLst/>
          </a:prstGeom>
          <a:solidFill>
            <a:srgbClr val="D6E6F5">
              <a:alpha val="13000"/>
            </a:srgbClr>
          </a:solidFill>
          <a:ln/>
        </p:spPr>
      </p:sp>
      <p:sp>
        <p:nvSpPr>
          <p:cNvPr id="10" name="shape_20_8"/>
          <p:cNvSpPr/>
          <p:nvPr/>
        </p:nvSpPr>
        <p:spPr>
          <a:xfrm>
            <a:off x="761970" y="2841955"/>
            <a:ext cx="749259" cy="209580"/>
          </a:xfrm>
          <a:prstGeom prst="rect">
            <a:avLst/>
          </a:prstGeom>
          <a:solidFill>
            <a:srgbClr val="35C8FF"/>
          </a:solidFill>
          <a:ln/>
        </p:spPr>
      </p:sp>
      <p:sp>
        <p:nvSpPr>
          <p:cNvPr id="11" name="text_20_9"/>
          <p:cNvSpPr txBox="1"/>
          <p:nvPr/>
        </p:nvSpPr>
        <p:spPr>
          <a:xfrm>
            <a:off x="831830" y="289910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20_10"/>
          <p:cNvSpPr txBox="1"/>
          <p:nvPr/>
        </p:nvSpPr>
        <p:spPr>
          <a:xfrm>
            <a:off x="1625620" y="2816535"/>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 · €3,500</a:t>
            </a:r>
            <a:endParaRPr lang="en-US" sz="1350" dirty="0"/>
          </a:p>
        </p:txBody>
      </p:sp>
      <p:sp>
        <p:nvSpPr>
          <p:cNvPr id="13" name="text_20_11"/>
          <p:cNvSpPr txBox="1"/>
          <p:nvPr/>
        </p:nvSpPr>
        <p:spPr>
          <a:xfrm>
            <a:off x="1625620" y="3278673"/>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0_12"/>
          <p:cNvSpPr/>
          <p:nvPr/>
        </p:nvSpPr>
        <p:spPr>
          <a:xfrm>
            <a:off x="761970" y="3517422"/>
            <a:ext cx="6603980" cy="6309"/>
          </a:xfrm>
          <a:prstGeom prst="rect">
            <a:avLst/>
          </a:prstGeom>
          <a:solidFill>
            <a:srgbClr val="D6E6F5">
              <a:alpha val="13000"/>
            </a:srgbClr>
          </a:solidFill>
          <a:ln/>
        </p:spPr>
      </p:sp>
      <p:sp>
        <p:nvSpPr>
          <p:cNvPr id="15" name="shape_20_13"/>
          <p:cNvSpPr/>
          <p:nvPr/>
        </p:nvSpPr>
        <p:spPr>
          <a:xfrm>
            <a:off x="761970" y="3650742"/>
            <a:ext cx="756940" cy="209580"/>
          </a:xfrm>
          <a:prstGeom prst="rect">
            <a:avLst/>
          </a:prstGeom>
          <a:solidFill>
            <a:srgbClr val="35C8FF"/>
          </a:solidFill>
          <a:ln/>
        </p:spPr>
      </p:sp>
      <p:sp>
        <p:nvSpPr>
          <p:cNvPr id="16" name="text_20_14"/>
          <p:cNvSpPr txBox="1"/>
          <p:nvPr/>
        </p:nvSpPr>
        <p:spPr>
          <a:xfrm>
            <a:off x="831830" y="3707892"/>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CALCULATE</a:t>
            </a:r>
            <a:endParaRPr lang="en-US" sz="750" dirty="0"/>
          </a:p>
        </p:txBody>
      </p:sp>
      <p:sp>
        <p:nvSpPr>
          <p:cNvPr id="17" name="text_20_15"/>
          <p:cNvSpPr txBox="1"/>
          <p:nvPr/>
        </p:nvSpPr>
        <p:spPr>
          <a:xfrm>
            <a:off x="1633210" y="3625322"/>
            <a:ext cx="3465850"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Test your own case with the AI calculators</a:t>
            </a:r>
            <a:endParaRPr lang="en-US" sz="1350" dirty="0"/>
          </a:p>
        </p:txBody>
      </p:sp>
      <p:sp>
        <p:nvSpPr>
          <p:cNvPr id="18" name="text_20_16"/>
          <p:cNvSpPr txBox="1"/>
          <p:nvPr/>
        </p:nvSpPr>
        <p:spPr>
          <a:xfrm>
            <a:off x="1633210" y="3881811"/>
            <a:ext cx="3465850"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0_17"/>
          <p:cNvSpPr/>
          <p:nvPr/>
        </p:nvSpPr>
        <p:spPr>
          <a:xfrm>
            <a:off x="761970" y="4120561"/>
            <a:ext cx="6603980" cy="6309"/>
          </a:xfrm>
          <a:prstGeom prst="rect">
            <a:avLst/>
          </a:prstGeom>
          <a:solidFill>
            <a:srgbClr val="D6E6F5">
              <a:alpha val="13000"/>
            </a:srgbClr>
          </a:solidFill>
          <a:ln/>
        </p:spPr>
      </p:sp>
      <p:sp>
        <p:nvSpPr>
          <p:cNvPr id="20" name="shape_20_18"/>
          <p:cNvSpPr/>
          <p:nvPr/>
        </p:nvSpPr>
        <p:spPr>
          <a:xfrm>
            <a:off x="761970" y="4253880"/>
            <a:ext cx="749259" cy="209580"/>
          </a:xfrm>
          <a:prstGeom prst="rect">
            <a:avLst/>
          </a:prstGeom>
          <a:solidFill>
            <a:srgbClr val="35C8FF"/>
          </a:solidFill>
          <a:ln/>
        </p:spPr>
      </p:sp>
      <p:sp>
        <p:nvSpPr>
          <p:cNvPr id="21" name="text_20_19"/>
          <p:cNvSpPr txBox="1"/>
          <p:nvPr/>
        </p:nvSpPr>
        <p:spPr>
          <a:xfrm>
            <a:off x="831830" y="4311030"/>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READ</a:t>
            </a:r>
            <a:endParaRPr lang="en-US" sz="750" dirty="0"/>
          </a:p>
        </p:txBody>
      </p:sp>
      <p:sp>
        <p:nvSpPr>
          <p:cNvPr id="22" name="text_20_20"/>
          <p:cNvSpPr txBox="1"/>
          <p:nvPr/>
        </p:nvSpPr>
        <p:spPr>
          <a:xfrm>
            <a:off x="1625620" y="4228460"/>
            <a:ext cx="3678997"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Global Market Study 2026/27 (90 pages)</a:t>
            </a:r>
            <a:endParaRPr lang="en-US" sz="1350" dirty="0"/>
          </a:p>
        </p:txBody>
      </p:sp>
      <p:sp>
        <p:nvSpPr>
          <p:cNvPr id="23" name="text_20_21"/>
          <p:cNvSpPr txBox="1"/>
          <p:nvPr/>
        </p:nvSpPr>
        <p:spPr>
          <a:xfrm>
            <a:off x="1625620" y="4484949"/>
            <a:ext cx="3678997"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0_22"/>
          <p:cNvSpPr/>
          <p:nvPr/>
        </p:nvSpPr>
        <p:spPr>
          <a:xfrm>
            <a:off x="761970" y="4723699"/>
            <a:ext cx="6603980" cy="6309"/>
          </a:xfrm>
          <a:prstGeom prst="rect">
            <a:avLst/>
          </a:prstGeom>
          <a:solidFill>
            <a:srgbClr val="D6E6F5">
              <a:alpha val="13000"/>
            </a:srgbClr>
          </a:solidFill>
          <a:ln/>
        </p:spPr>
      </p:sp>
      <p:sp>
        <p:nvSpPr>
          <p:cNvPr id="25" name="shape_20_23"/>
          <p:cNvSpPr/>
          <p:nvPr/>
        </p:nvSpPr>
        <p:spPr>
          <a:xfrm>
            <a:off x="761970" y="4857018"/>
            <a:ext cx="749259" cy="209580"/>
          </a:xfrm>
          <a:prstGeom prst="rect">
            <a:avLst/>
          </a:prstGeom>
          <a:solidFill>
            <a:srgbClr val="35C8FF"/>
          </a:solidFill>
          <a:ln/>
        </p:spPr>
      </p:sp>
      <p:sp>
        <p:nvSpPr>
          <p:cNvPr id="26" name="text_20_24"/>
          <p:cNvSpPr txBox="1"/>
          <p:nvPr/>
        </p:nvSpPr>
        <p:spPr>
          <a:xfrm>
            <a:off x="831830" y="4914168"/>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0_25"/>
          <p:cNvSpPr txBox="1"/>
          <p:nvPr/>
        </p:nvSpPr>
        <p:spPr>
          <a:xfrm>
            <a:off x="1625620" y="4831690"/>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0_26"/>
          <p:cNvSpPr txBox="1"/>
          <p:nvPr/>
        </p:nvSpPr>
        <p:spPr>
          <a:xfrm>
            <a:off x="1625620" y="5088179"/>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0_27"/>
          <p:cNvSpPr txBox="1"/>
          <p:nvPr/>
        </p:nvSpPr>
        <p:spPr>
          <a:xfrm>
            <a:off x="761970" y="5441137"/>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Good AI Prism by Sten Franke &amp; ETHORITY® · since the first Social Media Prisma in 2009 · roots: ETHORITY.AI and STEN.AI · text © 2026 ETHORITY &amp; STEN.AI LLC</a:t>
            </a:r>
            <a:endParaRPr lang="en-US" sz="800" dirty="0"/>
          </a:p>
        </p:txBody>
      </p:sp>
      <p:pic>
        <p:nvPicPr>
          <p:cNvPr id="30" name="picture_20_28" descr="/tmp/claude-0/-home-claude/5dcc285b-52c5-57b1-88a8-9616b3351304/scratchpad/f39/W2/decks_v3/_work/A_Keynote_Make-AI-work-for-your-business_EN_v3.4_20261027/img_041.png">    </p:cNvPr>
          <p:cNvPicPr>
            <a:picLocks noChangeAspect="1"/>
          </p:cNvPicPr>
          <p:nvPr/>
        </p:nvPicPr>
        <p:blipFill>
          <a:blip r:embed="rId16"/>
          <a:stretch>
            <a:fillRect/>
          </a:stretch>
        </p:blipFill>
        <p:spPr>
          <a:xfrm>
            <a:off x="8128010" y="952530"/>
            <a:ext cx="3301990" cy="1587490"/>
          </a:xfrm>
          <a:prstGeom prst="rect">
            <a:avLst/>
          </a:prstGeom>
        </p:spPr>
      </p:pic>
      <p:sp>
        <p:nvSpPr>
          <p:cNvPr id="31" name="text_20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0_30"/>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33" name="text_20_31"/>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8"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0_32"/>
          <p:cNvSpPr/>
          <p:nvPr/>
        </p:nvSpPr>
        <p:spPr>
          <a:xfrm>
            <a:off x="8128010" y="3534247"/>
            <a:ext cx="1587490" cy="2162556"/>
          </a:xfrm>
          <a:prstGeom prst="rect">
            <a:avLst/>
          </a:prstGeom>
          <a:solidFill>
            <a:srgbClr val="FFFFFF"/>
          </a:solidFill>
          <a:ln/>
        </p:spPr>
      </p:sp>
      <p:pic>
        <p:nvPicPr>
          <p:cNvPr id="35" name="picture_20_33" descr="QR code: https://ethority.ai/research/publications/keynote-full-en">    </p:cNvPr>
          <p:cNvPicPr>
            <a:picLocks noChangeAspect="1"/>
          </p:cNvPicPr>
          <p:nvPr/>
        </p:nvPicPr>
        <p:blipFill>
          <a:blip r:embed="rId19"/>
          <a:stretch>
            <a:fillRect/>
          </a:stretch>
        </p:blipFill>
        <p:spPr>
          <a:xfrm>
            <a:off x="8286750" y="3623127"/>
            <a:ext cx="1270010" cy="1270010"/>
          </a:xfrm>
          <a:prstGeom prst="rect">
            <a:avLst/>
          </a:prstGeom>
        </p:spPr>
      </p:pic>
      <p:sp>
        <p:nvSpPr>
          <p:cNvPr id="36" name="text_20_34"/>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7" name="text_20_35"/>
          <p:cNvSpPr txBox="1"/>
          <p:nvPr/>
        </p:nvSpPr>
        <p:spPr>
          <a:xfrm>
            <a:off x="8216890" y="5274168"/>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keynote-full-en</a:t>
            </a:r>
            <a:endParaRPr lang="en-US" sz="700" dirty="0"/>
          </a:p>
        </p:txBody>
      </p:sp>
      <p:sp>
        <p:nvSpPr>
          <p:cNvPr id="38" name="shape_20_36"/>
          <p:cNvSpPr/>
          <p:nvPr/>
        </p:nvSpPr>
        <p:spPr>
          <a:xfrm>
            <a:off x="9842510" y="3534247"/>
            <a:ext cx="1587490" cy="2162556"/>
          </a:xfrm>
          <a:prstGeom prst="rect">
            <a:avLst/>
          </a:prstGeom>
          <a:solidFill>
            <a:srgbClr val="FFFFFF"/>
          </a:solidFill>
          <a:ln/>
        </p:spPr>
      </p:sp>
      <p:pic>
        <p:nvPicPr>
          <p:cNvPr id="39" name="picture_20_37" descr="QR code: https://www.linkedin.com/in/stenfranke">    </p:cNvPr>
          <p:cNvPicPr>
            <a:picLocks noChangeAspect="1"/>
          </p:cNvPicPr>
          <p:nvPr/>
        </p:nvPicPr>
        <p:blipFill>
          <a:blip r:embed="rId20"/>
          <a:stretch>
            <a:fillRect/>
          </a:stretch>
        </p:blipFill>
        <p:spPr>
          <a:xfrm>
            <a:off x="10001250" y="3623127"/>
            <a:ext cx="1270010" cy="1270010"/>
          </a:xfrm>
          <a:prstGeom prst="rect">
            <a:avLst/>
          </a:prstGeom>
        </p:spPr>
      </p:pic>
      <p:sp>
        <p:nvSpPr>
          <p:cNvPr id="40" name="text_20_38"/>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41" name="text_20_39"/>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0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 · net price plus VAT where applicable · Oct 2026</a:t>
            </a:r>
            <a:endParaRPr lang="en-US" sz="900" dirty="0"/>
          </a:p>
        </p:txBody>
      </p:sp>
      <p:sp>
        <p:nvSpPr>
          <p:cNvPr id="43" name="text_20_41"/>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44" name="text_20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21</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A_Keynote_Make-AI-work-for-your-business_EN_v3.4_20261027/img_044.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113459" y="406359"/>
            <a:ext cx="2398746"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MARKET STUDY 2026/27</a:t>
            </a:r>
            <a:endParaRPr lang="en-US" sz="800" dirty="0"/>
          </a:p>
        </p:txBody>
      </p:sp>
      <p:sp>
        <p:nvSpPr>
          <p:cNvPr id="7" name="text_2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CONTINUE ON ETHORITY.AI</a:t>
            </a:r>
            <a:endParaRPr lang="en-US" sz="1050" dirty="0"/>
          </a:p>
        </p:txBody>
      </p:sp>
      <p:sp>
        <p:nvSpPr>
          <p:cNvPr id="8" name="Title"/>
          <p:cNvSpPr txBox="1"/>
          <p:nvPr/>
        </p:nvSpPr>
        <p:spPr>
          <a:xfrm>
            <a:off x="761970" y="1240109"/>
            <a:ext cx="10477470" cy="388620"/>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Every page, offer and study in this deck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is one click away.</a:t>
            </a:r>
            <a:endParaRPr lang="en-US" sz="3000" dirty="0"/>
          </a:p>
        </p:txBody>
      </p:sp>
      <p:sp>
        <p:nvSpPr>
          <p:cNvPr id="9" name="shape_21_7"/>
          <p:cNvSpPr/>
          <p:nvPr/>
        </p:nvSpPr>
        <p:spPr>
          <a:xfrm>
            <a:off x="761970" y="2095530"/>
            <a:ext cx="2495580" cy="38130"/>
          </a:xfrm>
          <a:prstGeom prst="rect">
            <a:avLst/>
          </a:prstGeom>
          <a:solidFill>
            <a:srgbClr val="35C8FF"/>
          </a:solidFill>
          <a:ln/>
        </p:spPr>
      </p:sp>
      <p:sp>
        <p:nvSpPr>
          <p:cNvPr id="10" name="text_21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PAGES</a:t>
            </a:r>
            <a:endParaRPr lang="en-US" sz="800" dirty="0"/>
          </a:p>
        </p:txBody>
      </p:sp>
      <p:sp>
        <p:nvSpPr>
          <p:cNvPr id="11" name="shape_21_9"/>
          <p:cNvSpPr/>
          <p:nvPr/>
        </p:nvSpPr>
        <p:spPr>
          <a:xfrm>
            <a:off x="761970" y="2387590"/>
            <a:ext cx="2495580" cy="6309"/>
          </a:xfrm>
          <a:prstGeom prst="rect">
            <a:avLst/>
          </a:prstGeom>
          <a:solidFill>
            <a:srgbClr val="D6E6F5">
              <a:alpha val="13000"/>
            </a:srgbClr>
          </a:solidFill>
          <a:ln/>
        </p:spPr>
      </p:sp>
      <p:sp>
        <p:nvSpPr>
          <p:cNvPr id="12" name="text_21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Home</a:t>
            </a:r>
            <a:endParaRPr lang="en-US" sz="1050" dirty="0"/>
          </a:p>
        </p:txBody>
      </p:sp>
      <p:sp>
        <p:nvSpPr>
          <p:cNvPr id="13" name="text_21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endParaRPr lang="en-US" sz="700" dirty="0"/>
          </a:p>
        </p:txBody>
      </p:sp>
      <p:sp>
        <p:nvSpPr>
          <p:cNvPr id="14" name="shape_21_12"/>
          <p:cNvSpPr/>
          <p:nvPr/>
        </p:nvSpPr>
        <p:spPr>
          <a:xfrm>
            <a:off x="761970" y="2802727"/>
            <a:ext cx="2495580" cy="6309"/>
          </a:xfrm>
          <a:prstGeom prst="rect">
            <a:avLst/>
          </a:prstGeom>
          <a:solidFill>
            <a:srgbClr val="D6E6F5">
              <a:alpha val="13000"/>
            </a:srgbClr>
          </a:solidFill>
          <a:ln/>
        </p:spPr>
      </p:sp>
      <p:sp>
        <p:nvSpPr>
          <p:cNvPr id="15" name="text_21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t>
            </a:r>
            <a:endParaRPr lang="en-US" sz="1050" dirty="0"/>
          </a:p>
        </p:txBody>
      </p:sp>
      <p:sp>
        <p:nvSpPr>
          <p:cNvPr id="16" name="text_21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1_15"/>
          <p:cNvSpPr/>
          <p:nvPr/>
        </p:nvSpPr>
        <p:spPr>
          <a:xfrm>
            <a:off x="761970" y="3217865"/>
            <a:ext cx="2495580" cy="6309"/>
          </a:xfrm>
          <a:prstGeom prst="rect">
            <a:avLst/>
          </a:prstGeom>
          <a:solidFill>
            <a:srgbClr val="D6E6F5">
              <a:alpha val="13000"/>
            </a:srgbClr>
          </a:solidFill>
          <a:ln/>
        </p:spPr>
      </p:sp>
      <p:sp>
        <p:nvSpPr>
          <p:cNvPr id="18" name="text_21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Registry of AI offerings</a:t>
            </a:r>
            <a:endParaRPr lang="en-US" sz="1050" dirty="0"/>
          </a:p>
        </p:txBody>
      </p:sp>
      <p:sp>
        <p:nvSpPr>
          <p:cNvPr id="19" name="text_21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1_18"/>
          <p:cNvSpPr/>
          <p:nvPr/>
        </p:nvSpPr>
        <p:spPr>
          <a:xfrm>
            <a:off x="761970" y="3633003"/>
            <a:ext cx="2495580" cy="6309"/>
          </a:xfrm>
          <a:prstGeom prst="rect">
            <a:avLst/>
          </a:prstGeom>
          <a:solidFill>
            <a:srgbClr val="D6E6F5">
              <a:alpha val="13000"/>
            </a:srgbClr>
          </a:solidFill>
          <a:ln/>
        </p:spPr>
      </p:sp>
      <p:sp>
        <p:nvSpPr>
          <p:cNvPr id="21" name="text_21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Compare offerings</a:t>
            </a:r>
            <a:endParaRPr lang="en-US" sz="1050" dirty="0"/>
          </a:p>
        </p:txBody>
      </p:sp>
      <p:sp>
        <p:nvSpPr>
          <p:cNvPr id="22" name="text_21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1_21"/>
          <p:cNvSpPr/>
          <p:nvPr/>
        </p:nvSpPr>
        <p:spPr>
          <a:xfrm>
            <a:off x="761970" y="4048140"/>
            <a:ext cx="2495580" cy="6309"/>
          </a:xfrm>
          <a:prstGeom prst="rect">
            <a:avLst/>
          </a:prstGeom>
          <a:solidFill>
            <a:srgbClr val="D6E6F5">
              <a:alpha val="13000"/>
            </a:srgbClr>
          </a:solidFill>
          <a:ln/>
        </p:spPr>
      </p:sp>
      <p:sp>
        <p:nvSpPr>
          <p:cNvPr id="24" name="text_21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Company</a:t>
            </a:r>
            <a:endParaRPr lang="en-US" sz="1050" dirty="0"/>
          </a:p>
        </p:txBody>
      </p:sp>
      <p:sp>
        <p:nvSpPr>
          <p:cNvPr id="25" name="text_21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1_24"/>
          <p:cNvSpPr/>
          <p:nvPr/>
        </p:nvSpPr>
        <p:spPr>
          <a:xfrm>
            <a:off x="761970" y="4463278"/>
            <a:ext cx="2495580" cy="6309"/>
          </a:xfrm>
          <a:prstGeom prst="rect">
            <a:avLst/>
          </a:prstGeom>
          <a:solidFill>
            <a:srgbClr val="D6E6F5">
              <a:alpha val="13000"/>
            </a:srgbClr>
          </a:solidFill>
          <a:ln/>
        </p:spPr>
      </p:sp>
      <p:sp>
        <p:nvSpPr>
          <p:cNvPr id="27" name="text_21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Founder &amp; network</a:t>
            </a:r>
            <a:endParaRPr lang="en-US" sz="1050" dirty="0"/>
          </a:p>
        </p:txBody>
      </p:sp>
      <p:sp>
        <p:nvSpPr>
          <p:cNvPr id="28" name="text_21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1_27"/>
          <p:cNvSpPr/>
          <p:nvPr/>
        </p:nvSpPr>
        <p:spPr>
          <a:xfrm>
            <a:off x="761970" y="4878415"/>
            <a:ext cx="2495580" cy="6309"/>
          </a:xfrm>
          <a:prstGeom prst="rect">
            <a:avLst/>
          </a:prstGeom>
          <a:solidFill>
            <a:srgbClr val="D6E6F5">
              <a:alpha val="13000"/>
            </a:srgbClr>
          </a:solidFill>
          <a:ln/>
        </p:spPr>
      </p:sp>
      <p:sp>
        <p:nvSpPr>
          <p:cNvPr id="30" name="text_21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Contact</a:t>
            </a:r>
            <a:endParaRPr lang="en-US" sz="1050" dirty="0"/>
          </a:p>
        </p:txBody>
      </p:sp>
      <p:sp>
        <p:nvSpPr>
          <p:cNvPr id="31" name="text_21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1_30"/>
          <p:cNvSpPr/>
          <p:nvPr/>
        </p:nvSpPr>
        <p:spPr>
          <a:xfrm>
            <a:off x="3486150" y="2095530"/>
            <a:ext cx="2495580" cy="38130"/>
          </a:xfrm>
          <a:prstGeom prst="rect">
            <a:avLst/>
          </a:prstGeom>
          <a:solidFill>
            <a:srgbClr val="35C8FF"/>
          </a:solidFill>
          <a:ln/>
        </p:spPr>
      </p:sp>
      <p:sp>
        <p:nvSpPr>
          <p:cNvPr id="33" name="text_21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FIVE ENTRY OFFERS</a:t>
            </a:r>
            <a:endParaRPr lang="en-US" sz="800" dirty="0"/>
          </a:p>
        </p:txBody>
      </p:sp>
      <p:sp>
        <p:nvSpPr>
          <p:cNvPr id="34" name="text_21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Overview →</a:t>
            </a:r>
            <a:endParaRPr lang="en-US" sz="700" dirty="0"/>
          </a:p>
        </p:txBody>
      </p:sp>
      <p:sp>
        <p:nvSpPr>
          <p:cNvPr id="35" name="shape_21_33"/>
          <p:cNvSpPr/>
          <p:nvPr/>
        </p:nvSpPr>
        <p:spPr>
          <a:xfrm>
            <a:off x="3486150" y="2532339"/>
            <a:ext cx="2495580" cy="6309"/>
          </a:xfrm>
          <a:prstGeom prst="rect">
            <a:avLst/>
          </a:prstGeom>
          <a:solidFill>
            <a:srgbClr val="D6E6F5">
              <a:alpha val="13000"/>
            </a:srgbClr>
          </a:solidFill>
          <a:ln/>
        </p:spPr>
      </p:sp>
      <p:sp>
        <p:nvSpPr>
          <p:cNvPr id="36" name="text_21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1_35"/>
          <p:cNvSpPr txBox="1"/>
          <p:nvPr/>
        </p:nvSpPr>
        <p:spPr>
          <a:xfrm>
            <a:off x="3486150" y="277483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1_36"/>
          <p:cNvSpPr/>
          <p:nvPr/>
        </p:nvSpPr>
        <p:spPr>
          <a:xfrm>
            <a:off x="3486150" y="2947477"/>
            <a:ext cx="2495580" cy="6309"/>
          </a:xfrm>
          <a:prstGeom prst="rect">
            <a:avLst/>
          </a:prstGeom>
          <a:solidFill>
            <a:srgbClr val="D6E6F5">
              <a:alpha val="13000"/>
            </a:srgbClr>
          </a:solidFill>
          <a:ln/>
        </p:spPr>
      </p:sp>
      <p:sp>
        <p:nvSpPr>
          <p:cNvPr id="39" name="text_21_37"/>
          <p:cNvSpPr txBox="1"/>
          <p:nvPr/>
        </p:nvSpPr>
        <p:spPr>
          <a:xfrm>
            <a:off x="3486150" y="301102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1_38"/>
          <p:cNvSpPr txBox="1"/>
          <p:nvPr/>
        </p:nvSpPr>
        <p:spPr>
          <a:xfrm>
            <a:off x="3486150" y="318997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1_39"/>
          <p:cNvSpPr/>
          <p:nvPr/>
        </p:nvSpPr>
        <p:spPr>
          <a:xfrm>
            <a:off x="3486150" y="3478103"/>
            <a:ext cx="2495580" cy="6309"/>
          </a:xfrm>
          <a:prstGeom prst="rect">
            <a:avLst/>
          </a:prstGeom>
          <a:solidFill>
            <a:srgbClr val="D6E6F5">
              <a:alpha val="13000"/>
            </a:srgbClr>
          </a:solidFill>
          <a:ln/>
        </p:spPr>
      </p:sp>
      <p:sp>
        <p:nvSpPr>
          <p:cNvPr id="42" name="text_21_40"/>
          <p:cNvSpPr txBox="1"/>
          <p:nvPr/>
        </p:nvSpPr>
        <p:spPr>
          <a:xfrm>
            <a:off x="3486150" y="354165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1_41"/>
          <p:cNvSpPr txBox="1"/>
          <p:nvPr/>
        </p:nvSpPr>
        <p:spPr>
          <a:xfrm>
            <a:off x="3486150" y="37206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1_42"/>
          <p:cNvSpPr/>
          <p:nvPr/>
        </p:nvSpPr>
        <p:spPr>
          <a:xfrm>
            <a:off x="3486150" y="3893241"/>
            <a:ext cx="2495580" cy="6309"/>
          </a:xfrm>
          <a:prstGeom prst="rect">
            <a:avLst/>
          </a:prstGeom>
          <a:solidFill>
            <a:srgbClr val="D6E6F5">
              <a:alpha val="13000"/>
            </a:srgbClr>
          </a:solidFill>
          <a:ln/>
        </p:spPr>
      </p:sp>
      <p:sp>
        <p:nvSpPr>
          <p:cNvPr id="45" name="text_21_43"/>
          <p:cNvSpPr txBox="1"/>
          <p:nvPr/>
        </p:nvSpPr>
        <p:spPr>
          <a:xfrm>
            <a:off x="3486150" y="39567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1_44"/>
          <p:cNvSpPr txBox="1"/>
          <p:nvPr/>
        </p:nvSpPr>
        <p:spPr>
          <a:xfrm>
            <a:off x="3486150" y="413574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1_45"/>
          <p:cNvSpPr/>
          <p:nvPr/>
        </p:nvSpPr>
        <p:spPr>
          <a:xfrm>
            <a:off x="3486150" y="4308378"/>
            <a:ext cx="2495580" cy="6309"/>
          </a:xfrm>
          <a:prstGeom prst="rect">
            <a:avLst/>
          </a:prstGeom>
          <a:solidFill>
            <a:srgbClr val="D6E6F5">
              <a:alpha val="13000"/>
            </a:srgbClr>
          </a:solidFill>
          <a:ln/>
        </p:spPr>
      </p:sp>
      <p:sp>
        <p:nvSpPr>
          <p:cNvPr id="48" name="text_21_46"/>
          <p:cNvSpPr txBox="1"/>
          <p:nvPr/>
        </p:nvSpPr>
        <p:spPr>
          <a:xfrm>
            <a:off x="3486150" y="437183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1_47"/>
          <p:cNvSpPr txBox="1"/>
          <p:nvPr/>
        </p:nvSpPr>
        <p:spPr>
          <a:xfrm>
            <a:off x="3486150" y="4550877"/>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1_48"/>
          <p:cNvSpPr/>
          <p:nvPr/>
        </p:nvSpPr>
        <p:spPr>
          <a:xfrm>
            <a:off x="6210330" y="2095530"/>
            <a:ext cx="2495580" cy="38130"/>
          </a:xfrm>
          <a:prstGeom prst="rect">
            <a:avLst/>
          </a:prstGeom>
          <a:solidFill>
            <a:srgbClr val="35C8FF"/>
          </a:solidFill>
          <a:ln/>
        </p:spPr>
      </p:sp>
      <p:sp>
        <p:nvSpPr>
          <p:cNvPr id="51" name="text_21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SEVEN SERVICES</a:t>
            </a:r>
            <a:endParaRPr lang="en-US" sz="800" dirty="0"/>
          </a:p>
        </p:txBody>
      </p:sp>
      <p:sp>
        <p:nvSpPr>
          <p:cNvPr id="52" name="text_21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Overview → · AI Opportunity Case: see entry offers</a:t>
            </a:r>
            <a:endParaRPr lang="en-US" sz="700" dirty="0"/>
          </a:p>
        </p:txBody>
      </p:sp>
      <p:sp>
        <p:nvSpPr>
          <p:cNvPr id="53" name="shape_21_51"/>
          <p:cNvSpPr/>
          <p:nvPr/>
        </p:nvSpPr>
        <p:spPr>
          <a:xfrm>
            <a:off x="6210330" y="2639050"/>
            <a:ext cx="2495580" cy="6309"/>
          </a:xfrm>
          <a:prstGeom prst="rect">
            <a:avLst/>
          </a:prstGeom>
          <a:solidFill>
            <a:srgbClr val="D6E6F5">
              <a:alpha val="13000"/>
            </a:srgbClr>
          </a:solidFill>
          <a:ln/>
        </p:spPr>
      </p:sp>
      <p:sp>
        <p:nvSpPr>
          <p:cNvPr id="54" name="text_21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AI Readiness &amp; Maturity Check</a:t>
            </a:r>
            <a:endParaRPr lang="en-US" sz="1050" dirty="0"/>
          </a:p>
        </p:txBody>
      </p:sp>
      <p:sp>
        <p:nvSpPr>
          <p:cNvPr id="55" name="text_21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1_54"/>
          <p:cNvSpPr/>
          <p:nvPr/>
        </p:nvSpPr>
        <p:spPr>
          <a:xfrm>
            <a:off x="6210330" y="3169676"/>
            <a:ext cx="2495580" cy="6309"/>
          </a:xfrm>
          <a:prstGeom prst="rect">
            <a:avLst/>
          </a:prstGeom>
          <a:solidFill>
            <a:srgbClr val="D6E6F5">
              <a:alpha val="13000"/>
            </a:srgbClr>
          </a:solidFill>
          <a:ln/>
        </p:spPr>
      </p:sp>
      <p:sp>
        <p:nvSpPr>
          <p:cNvPr id="57" name="text_21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1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1_57"/>
          <p:cNvSpPr/>
          <p:nvPr/>
        </p:nvSpPr>
        <p:spPr>
          <a:xfrm>
            <a:off x="6210330" y="3700302"/>
            <a:ext cx="2495580" cy="6309"/>
          </a:xfrm>
          <a:prstGeom prst="rect">
            <a:avLst/>
          </a:prstGeom>
          <a:solidFill>
            <a:srgbClr val="D6E6F5">
              <a:alpha val="13000"/>
            </a:srgbClr>
          </a:solidFill>
          <a:ln/>
        </p:spPr>
      </p:sp>
      <p:sp>
        <p:nvSpPr>
          <p:cNvPr id="60" name="text_21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AI Literacy &amp; Adoption</a:t>
            </a:r>
            <a:endParaRPr lang="en-US" sz="1050" dirty="0"/>
          </a:p>
        </p:txBody>
      </p:sp>
      <p:sp>
        <p:nvSpPr>
          <p:cNvPr id="61" name="text_21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1_60"/>
          <p:cNvSpPr/>
          <p:nvPr/>
        </p:nvSpPr>
        <p:spPr>
          <a:xfrm>
            <a:off x="6210330" y="4230929"/>
            <a:ext cx="2495580" cy="6309"/>
          </a:xfrm>
          <a:prstGeom prst="rect">
            <a:avLst/>
          </a:prstGeom>
          <a:solidFill>
            <a:srgbClr val="D6E6F5">
              <a:alpha val="13000"/>
            </a:srgbClr>
          </a:solidFill>
          <a:ln/>
        </p:spPr>
      </p:sp>
      <p:sp>
        <p:nvSpPr>
          <p:cNvPr id="63" name="text_21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1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1_63"/>
          <p:cNvSpPr/>
          <p:nvPr/>
        </p:nvSpPr>
        <p:spPr>
          <a:xfrm>
            <a:off x="6210330" y="4761464"/>
            <a:ext cx="2495580" cy="6309"/>
          </a:xfrm>
          <a:prstGeom prst="rect">
            <a:avLst/>
          </a:prstGeom>
          <a:solidFill>
            <a:srgbClr val="D6E6F5">
              <a:alpha val="13000"/>
            </a:srgbClr>
          </a:solidFill>
          <a:ln/>
        </p:spPr>
      </p:sp>
      <p:sp>
        <p:nvSpPr>
          <p:cNvPr id="66" name="text_21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1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1_66"/>
          <p:cNvSpPr/>
          <p:nvPr/>
        </p:nvSpPr>
        <p:spPr>
          <a:xfrm>
            <a:off x="6210330" y="5292090"/>
            <a:ext cx="2495580" cy="6309"/>
          </a:xfrm>
          <a:prstGeom prst="rect">
            <a:avLst/>
          </a:prstGeom>
          <a:solidFill>
            <a:srgbClr val="D6E6F5">
              <a:alpha val="13000"/>
            </a:srgbClr>
          </a:solidFill>
          <a:ln/>
        </p:spPr>
      </p:sp>
      <p:sp>
        <p:nvSpPr>
          <p:cNvPr id="69" name="text_21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1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1_69"/>
          <p:cNvSpPr/>
          <p:nvPr/>
        </p:nvSpPr>
        <p:spPr>
          <a:xfrm>
            <a:off x="8934420" y="2095530"/>
            <a:ext cx="2495580" cy="38130"/>
          </a:xfrm>
          <a:prstGeom prst="rect">
            <a:avLst/>
          </a:prstGeom>
          <a:solidFill>
            <a:srgbClr val="35C8FF"/>
          </a:solidFill>
          <a:ln/>
        </p:spPr>
      </p:sp>
      <p:sp>
        <p:nvSpPr>
          <p:cNvPr id="72" name="text_21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STUDIES, ARTICLES, TOOLS</a:t>
            </a:r>
            <a:endParaRPr lang="en-US" sz="800" dirty="0"/>
          </a:p>
        </p:txBody>
      </p:sp>
      <p:sp>
        <p:nvSpPr>
          <p:cNvPr id="73" name="shape_21_71"/>
          <p:cNvSpPr/>
          <p:nvPr/>
        </p:nvSpPr>
        <p:spPr>
          <a:xfrm>
            <a:off x="8934420" y="2387590"/>
            <a:ext cx="2495580" cy="6309"/>
          </a:xfrm>
          <a:prstGeom prst="rect">
            <a:avLst/>
          </a:prstGeom>
          <a:solidFill>
            <a:srgbClr val="D6E6F5">
              <a:alpha val="13000"/>
            </a:srgbClr>
          </a:solidFill>
          <a:ln/>
        </p:spPr>
      </p:sp>
      <p:sp>
        <p:nvSpPr>
          <p:cNvPr id="74" name="text_21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 Market Study 2026/27</a:t>
            </a:r>
            <a:endParaRPr lang="en-US" sz="1050" dirty="0"/>
          </a:p>
        </p:txBody>
      </p:sp>
      <p:sp>
        <p:nvSpPr>
          <p:cNvPr id="75" name="text_21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market-global-en</a:t>
            </a:r>
            <a:endParaRPr lang="en-US" sz="700" dirty="0"/>
          </a:p>
        </p:txBody>
      </p:sp>
      <p:sp>
        <p:nvSpPr>
          <p:cNvPr id="76" name="shape_21_74"/>
          <p:cNvSpPr/>
          <p:nvPr/>
        </p:nvSpPr>
        <p:spPr>
          <a:xfrm>
            <a:off x="8934420" y="2918216"/>
            <a:ext cx="2495580" cy="6309"/>
          </a:xfrm>
          <a:prstGeom prst="rect">
            <a:avLst/>
          </a:prstGeom>
          <a:solidFill>
            <a:srgbClr val="D6E6F5">
              <a:alpha val="13000"/>
            </a:srgbClr>
          </a:solidFill>
          <a:ln/>
        </p:spPr>
      </p:sp>
      <p:sp>
        <p:nvSpPr>
          <p:cNvPr id="77" name="text_21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 studies</a:t>
            </a:r>
            <a:endParaRPr lang="en-US" sz="1050" dirty="0"/>
          </a:p>
        </p:txBody>
      </p:sp>
      <p:sp>
        <p:nvSpPr>
          <p:cNvPr id="78" name="text_21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1_77"/>
          <p:cNvSpPr/>
          <p:nvPr/>
        </p:nvSpPr>
        <p:spPr>
          <a:xfrm>
            <a:off x="8934420" y="3333354"/>
            <a:ext cx="2495580" cy="6309"/>
          </a:xfrm>
          <a:prstGeom prst="rect">
            <a:avLst/>
          </a:prstGeom>
          <a:solidFill>
            <a:srgbClr val="D6E6F5">
              <a:alpha val="13000"/>
            </a:srgbClr>
          </a:solidFill>
          <a:ln/>
        </p:spPr>
      </p:sp>
      <p:sp>
        <p:nvSpPr>
          <p:cNvPr id="80" name="text_21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Articles</a:t>
            </a:r>
            <a:endParaRPr lang="en-US" sz="1050" dirty="0"/>
          </a:p>
        </p:txBody>
      </p:sp>
      <p:sp>
        <p:nvSpPr>
          <p:cNvPr id="81" name="text_21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1_80"/>
          <p:cNvSpPr/>
          <p:nvPr/>
        </p:nvSpPr>
        <p:spPr>
          <a:xfrm>
            <a:off x="8934420" y="3748491"/>
            <a:ext cx="2495580" cy="6309"/>
          </a:xfrm>
          <a:prstGeom prst="rect">
            <a:avLst/>
          </a:prstGeom>
          <a:solidFill>
            <a:srgbClr val="D6E6F5">
              <a:alpha val="13000"/>
            </a:srgbClr>
          </a:solidFill>
          <a:ln/>
        </p:spPr>
      </p:sp>
      <p:sp>
        <p:nvSpPr>
          <p:cNvPr id="83" name="text_21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AI calculators</a:t>
            </a:r>
            <a:endParaRPr lang="en-US" sz="1050" dirty="0"/>
          </a:p>
        </p:txBody>
      </p:sp>
      <p:sp>
        <p:nvSpPr>
          <p:cNvPr id="84" name="text_21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1_83"/>
          <p:cNvSpPr/>
          <p:nvPr/>
        </p:nvSpPr>
        <p:spPr>
          <a:xfrm>
            <a:off x="8934420" y="4163629"/>
            <a:ext cx="2495580" cy="6309"/>
          </a:xfrm>
          <a:prstGeom prst="rect">
            <a:avLst/>
          </a:prstGeom>
          <a:solidFill>
            <a:srgbClr val="D6E6F5">
              <a:alpha val="13000"/>
            </a:srgbClr>
          </a:solidFill>
          <a:ln/>
        </p:spPr>
      </p:sp>
      <p:sp>
        <p:nvSpPr>
          <p:cNvPr id="86" name="text_21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Glossary</a:t>
            </a:r>
            <a:endParaRPr lang="en-US" sz="1050" dirty="0"/>
          </a:p>
        </p:txBody>
      </p:sp>
      <p:sp>
        <p:nvSpPr>
          <p:cNvPr id="87" name="text_21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1_86"/>
          <p:cNvSpPr/>
          <p:nvPr/>
        </p:nvSpPr>
        <p:spPr>
          <a:xfrm>
            <a:off x="8934420" y="4578767"/>
            <a:ext cx="2495580" cy="6309"/>
          </a:xfrm>
          <a:prstGeom prst="rect">
            <a:avLst/>
          </a:prstGeom>
          <a:solidFill>
            <a:srgbClr val="D6E6F5">
              <a:alpha val="13000"/>
            </a:srgbClr>
          </a:solidFill>
          <a:ln/>
        </p:spPr>
      </p:sp>
      <p:sp>
        <p:nvSpPr>
          <p:cNvPr id="89" name="text_21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a:t>
            </a:r>
            <a:endParaRPr lang="en-US" sz="1050" dirty="0"/>
          </a:p>
        </p:txBody>
      </p:sp>
      <p:sp>
        <p:nvSpPr>
          <p:cNvPr id="90" name="text_21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1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Pages as published on ethority.ai, Oct 2026</a:t>
            </a:r>
            <a:endParaRPr lang="en-US" sz="900" dirty="0"/>
          </a:p>
        </p:txBody>
      </p:sp>
      <p:sp>
        <p:nvSpPr>
          <p:cNvPr id="92" name="text_21_90"/>
          <p:cNvSpPr txBox="1"/>
          <p:nvPr/>
        </p:nvSpPr>
        <p:spPr>
          <a:xfrm>
            <a:off x="761970" y="6502390"/>
            <a:ext cx="3120756"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EN · V3.5 · 29 OCT 2026</a:t>
            </a:r>
            <a:endParaRPr lang="en-US" sz="750" dirty="0"/>
          </a:p>
        </p:txBody>
      </p:sp>
      <p:sp>
        <p:nvSpPr>
          <p:cNvPr id="93" name="text_21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AI work for your business · Keynote v3.5 (EN)</dc:title>
  <dc:subject>PptxGenJS Presentation</dc:subject>
  <dc:creator>Sten Franke &amp; ETHORITY</dc:creator>
  <cp:lastModifiedBy>Sten Franke &amp; ETHORITY</cp:lastModifiedBy>
  <cp:revision>1</cp:revision>
  <dcterms:created xsi:type="dcterms:W3CDTF">2026-10-27T19:19:53Z</dcterms:created>
  <dcterms:modified xsi:type="dcterms:W3CDTF">2026-10-29T17:53:45Z</dcterms:modified>
  <dc:identifier>ETH-DECK-A-KEYNOTE-MAKE-AI-WORK-FOR-YOUR-BUSINESS-EN-v3.5</dc:identifier>
  <cp:keywords>ETHORITY; ETH-DECK-A-KEYNOTE-MAKE-AI-WORK-FOR-YOUR-BUSINESS-EN</cp:keywords>
  <dc:description>© 2026 ETHORITY &amp; STEN.AI LLC · quote with attribution · Prism artwork CC BY-NC-ND 4.0 (artwork only) · licensing: https://ethority.ai/products/research-licensing</dc:description>
  <cp:category>ETHORITY presentation</cp:category>
  <cp:contentStatus>Publication edition, 29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https://ethority.ai/research/publications/keynote-full-en</vt:lpwstr>
  </property>
  <property fmtid="{D5CDD505-2E9C-101B-9397-08002B2CF9AE}" pid="3" name="ETHORITYDocumentID">
    <vt:lpwstr>ETH-DECK-A-KEYNOTE-MAKE-AI-WORK-FOR-YOUR-BUSINESS-EN</vt:lpwstr>
  </property>
  <property fmtid="{D5CDD505-2E9C-101B-9397-08002B2CF9AE}" pid="4" name="ETHORITYEditionID">
    <vt:lpwstr>ETH-DECK-A-KEYNOTE-MAKE-AI-WORK-FOR-YOUR-BUSINESS-EN-v3.4</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