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 Id="rIdEthCustom"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 die Ihr Unternehmen weiterbringt.
Finden Sie passende KI, bewerten Sie ihren wirtschaftlichen Nutzen und setzen Sie sie verantwortungsvoll ein. Eine Keynote von Sten Franke zur Good AI Prisma Marktstudie 2026/27.
2,67 Bio. US-$ prognostizierte KI-Ausgaben weltweit 2026 (Gartner, Sept. 2026)
961 KI-Angebote auf einer Landkarte (Good AI Prisma, Okt. 2026)
1 von 5 EU-Unternehmen ab 10 Beschäftigten nutzt KI (Eurostat, Dez.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Neun von zehn befragten Organisationen nutzen KI; 37 % sehen eine Wirkung auf den Gewinn.
Drei getrennte Antworten aus einer weltweiten Umfrage: Die Befragten berichten von regelmäßiger Nutzung, Skalierung und einer gewissen Wirkung auf den Gewinn. Ob aus Nutzung ein Ergebnis wird, entscheiden Sie.
≈90 % nutzen KI regelmäßig in mindestens einer Unternehmensfunktion (McKinsey, The state of AI, Aug. 2026)
44 % berichten, dass sie KI skalieren (McKinsey, The state of AI, Aug. 2026)
37 % sehen eine gewisse Wirkung auf den Gewinn (EBIT) (McKinsey, The state of AI, Aug.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Klären Sie den Nutzen von KI, bevor Sie ein Werkzeug wählen.
Beginnen Sie mit einer Aufgabe – etwa Kundenanfragen beantworten oder den Monatsabschluss erstellen. Das Good AI Prisma zeigt 961 KI-Angebote nach Aufgabe und Branche. So sehen Sie Ihre Optionen, bevor Sie sich entscheiden.
Quelle: Good AI Prisma v3.12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weltweiten KI-Ausgaben sollen 2026 um die Hälfte steigen.
2,67 Bio. US-$
Prognose für 2026, ein Plus von 49,5 %. 1,48 Bio. US-$ davon fließen in Infrastruktur.
Quelle: Gartner, Sept. 2026 · Good AI Prisma Marktstudie 2026/27, Kapitel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Laut amtlicher Statistik nutzt jedes fünfte EU-Unternehmen KI, in Dänemark zwei von fünf.
Weltweite Managementumfragen kommen auf fast neun von zehn; die Statistikämter erfassen alle Unternehmen ab zehn Beschäftigten.
Die Spanne reicht von 5,2 % in Rumänien bis 42 % in Dänemark.
Planen Sie mit der amtlichen Zahl für Ihren Markt, nicht mit der Schlagzeile einer Umfrage.
Dänemark: 42 %
Finnland: 37,8 %
Vereinigtes Königreich (Juni 2026): 35 %
Schweden: 35 %
Niederlande: 33,2 %
Deutschland: 26 %
Spanien: 21,1 %
EU-27: 20 %
Frankreich: 18 %
Italien: 16,4 %
Australien (alle Unternehmen): 12 %
Polen: 8,4 %
Rumänien: 5,2 %
Quelle: Eurostat, Dez. 2025 · ONS · INE · INSEE · Istat · ABS · Abbildung 1.3, Good AI Prisma Marktstudie 2026/27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Beginnen Sie mit Ihrer Aufgabe. Vergleichen Sie, worauf es ankommt.
Das Good AI Prisma ordnet 998 Markteinträge auf einem Rad an, darunter 961 KI-Angebote. Wählen Sie Ihre Unternehmensfunktion oder Branche, vergleichen Sie die Angebote samt Quellen und planen Sie den nächsten Schritt.
Quelle: Good AI Prisma v3.12 · Good AI Prisma,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Drei Fragen führen Sie zur KI, die zu Ihrem Vorhaben passt.
Wo hilft KI bei meiner Arbeit? Wählen Sie eine Unternehmensfunktion, etwa Kundenservice oder Rechnungswesen. → Anwendungen und passende Angebote
Was verändert KI in meiner Branche? Wählen Sie eine Branche, etwa Gesundheit, Logistik oder Industrie. → Branchenanalyse, Praxisbeispiele, passende Anbieter
Welches KI-Angebot passt zu meinem Vorhaben? Suchen Sie eine Aufgabe oder einen Anbieter. → Profil → Vergleich → Wirtschaftlichkeit → nächster Schritt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Wählen Sie KI nach Fakten, mit klaren Verantwortlichen und vertretbaren Kosten.
Vier Qualitäten, fünf Governance-Fragen und eine ehrliche Kostenrechnung trennen eine tragfähige Entscheidung von einem teuren Fehlversuch.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Einkäufer können KI-Angebote selten anhand von Fakten vergleichen.
43 von 107
KI-Angeboten für den Kundenservice nennen einen Preis; 38 dokumentieren eine EU-Hosting-Option.
Quelle: Good AI Prisma, Erhebung Okt. 2026 (Anbieterangaben geprüft am 19.–20.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Gute KI ist wirksam, effizient, wirtschaftlich und verantwortungsvoll.
Die Einhaltung der Regeln gehört zur verantwortungsvollen Umsetzung. Verantwortung geht weiter: Auch eine erlaubte Anwendung kann schlecht gestaltet sein oder Betroffenen schaden.
Wirksam: KI unterstützt ein konkretes Ziel mit überprüfbaren Ergebnissen.
Effizient: Aufwand, Kosten und menschliche Nacharbeit werden berücksichtigt.
Wirtschaftlich: Ein technischer Fortschritt wird auf seinen tatsächlichen Geschäftswert geprüft.
Verantwortungsvoll: Menschen, Rechte, Sicherheit und ethische Folgen werden einbezogen.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KI-Agent beantwortet Kundenanfragen und löst Erstattungen aus: Fünf Fragen helfen, ihn sicher und wirtschaftlich einzusetzen.
Verantwortung: Wer entscheidet und trägt die Folgen?
Befugnis: Was darf der Agent allein, und bis zu welchem Betrag?
Nachweis: Welche Antworten brauchen eine Quelle?
Kontrolle: Wann greift ein Mensch ein?
Nutzen: Wird das Ergebnis messbar besser?
Szenario-Details für den Vortrag:
Verantwortung: Eine benannte Person im Kundenservice; die Finanzabteilung verantwortet das Erstattungsbudget, die IT die Anbindung. → Aufbau der KI-Governance
Befugnis: Der Agent sieht Bestellungen und Lieferstatus und erstattet bis zu einer Grenze, die die Finanzabteilung festlegt. → Profile &amp; Vergleich
Nachweis: Preise und Rückgaberegeln nennen ihre Quelle; jede Erstattung wird mit Grund und Freigabe dokumentiert. → Prüfbericht (AI Trust Record)
Kontrolle: Ein Mensch prüft Erstattungen über der Grenze, Beschwerden und unklare Fälle; ein Abbruchkriterium stoppt den Agenten. → Begleiteter Pilot (AI Trust Pilot)
Nutzen: Messen Sie abgenommene Antworten, Beschwerden und Nacharbeit vor und während des Pilots. → KI-Rechner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Transparenzpflichten gelten bereits, Pflichten für gelistete Hochrisiko-Einsätze ab 2. Dez. 2027.
Seit dem 2. Aug. 2026 müssen Menschen erfahren, dass sie es mit einer KI zu tun haben (Artikel 50).
Hochrisikopflichten betreffen Einsätze nach Anhang III, etwa bestimmte KI-Anwendungen bei Personalauswahl, Kreditvergabe, Versicherung, Bildung und öffentlichen Leistungen.
Beginnen Sie mit einem Verzeichnis aller eingesetzten KI-Systeme. Es hilft Ihnen in jeder Rechtsordnung, in der Sie tätig sind.
2. Aug. 2026: Transparenz: Menschen müssen erfahren, dass sie es mit einer KI zu tun haben (Artikel 50).
2. Dez. 2026: Maschinenlesbare Kennzeichnung für generative KI, die bereits am Markt ist (Artikel 50 Abs. 2).
2. Dez. 2027: Hochrisikopflichten für Einsätze nach Anhang III, etwa bestimmte KI-Anwendungen bei Personalauswahl, Kreditvergabe, Versicherung, Bildung und öffentlichen Leistungen.
2. Aug. 2028: Hochrisikopflichten für KI in regulierten Produkten wie Maschinen und Medizinprodukten, soweit Anhang I greift.
Quelle: VO (EU) 2026/1744, EUR-Lex · Abbildung 2.1, Good AI Prisma Marktstudie 2026/27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Gewonnene Stunden sind Kapazität, keine Einsparung: Zu Geld werden sie erst, wenn Kosten sinken oder Erlöse steigen.
Quelle: Szenario-Werte zur Erklärung der Methode · KI-Rechner von ETHORITY, https://ethority.ai/de/solutions/calculators,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 wird zum laufenden Kostenfaktor: Etwa jede fünfte befragte Organisation sagt, dass die Kosten die Nutzung bereits begrenzen.
1 von 5
Organisationen sagt, dass Betriebskosten ihre KI-Nutzung begrenzen.
1 von 5 Organisationen sagt, dass Betriebskosten ihre KI-Nutzung begrenzen.
26 % der großen US-Unternehmen sehen ihre KI-Kosten in Echtzeit (KPMG AI Pulse Q2 2026 · Umsatz ab 1 Mrd. US-$)
35 % der großen US-Unternehmen nennen KI-Kostenmanagement als Hürde (KPMG AI Pulse Q2 2026 · Umsatz ab 1 Mrd. US-$)
46 % der Unternehmen in Mexiko verstehen KI-Kostenstrukturen nur schwer (KPMG Mexiko, Q2 2026 · Umsatz über 50 Mio. US-$)
Quelle: McKinsey, The state of AI, Aug. 2026 · KPMG AI Pulse Q2 2026 · KPMG Mexiko, Global AI Pulse Q2 2026 · Good AI Prisma Marktstudie 2026/27, Befund 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Setzen Sie die Entscheidung in messbaren Schritten um.
Entdecken – Sie sehen, wo KI Ihrem Unternehmen hilft und welche Angebote der Markt dafür bietet, jedes mit Quelle.
Gestalten – Sie wählen eine Lösung, bauen sie auf und legen Kosten, Daten und Zuständigkeiten fest.
Betreiben – Die KI läuft im Alltag; jede Anwendung hat eine verantwortliche Person und vereinbarte Prüfungen.
Verbessern – Sie messen das Ergebnis am Ausgangswert und verbessern, was nicht wirkt.
Wachsen – Was funktioniert, weiten Sie auf weitere Teams, Standorte oder Länder aus.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Sieben Leistungen bringen Sie in vier Schritten vom Reifegrad-Check zur KI im Betrieb.
Prüfen: KI-Reifegrad-Check 3.500 €; AI Act Readiness Sprint ab 6.900 € Enterprise 19.500 €
Entscheiden: AI Governance Setup ab 19.500 €; AI Estate Audit &amp; Mapping Focus 25.000 € Group 45.000 € · Group+ 75.000 €; AI Opportunity Case Preis nach Umfang
Befähigen: KI-Kompetenz &amp; Einführung ab 2.400 €
Betreiben: AI Governance Retainer ab 2.500 € / Monat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Fünf Einstiegsangebote liefern die Grundlage, bevor Sie ein größeres Budget freigeben.
Bis zu drei KI-Angebote vor dem Kauf anhand belegter Angaben vergleichen. AI Decision Brief: 195 € netto · einmalig
Aus einem Geschäftsziel einen KI-Plan für die nächsten 90 Tage ableiten. AI Business Blueprint: 495 € netto · einmalig · Liefertermin vor Beginn vereinbart
Für ein KI-System klären: Pilot, Umbau, Ausbau oder Stopp. AI Trust Record: 4.500 € netto · einmalig · 10 Arbeitstage ab Eingang der vereinbarten Unterlagen
Einen KI-Anwendungsfall unter realen Bedingungen erproben, mit vorab vereinbarten Abbruchkriterien. AI Trust Pilot: 25.000 € netto · einmalig · Sechs Wochen
Vor einer KI-Investition ab etwa 200.000 € klären, unter welchen Bedingungen sie sich rechnet. AI Opportunity Case: Preis nach Umfang · Standard 4 Wochen · Erweitert 6 Wochen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961 KI-Angebote auf einer Karte: Entscheiden Sie jetzt, was Sie 2027 einsetzen.
Die Studie zeigt, wie verbreitet KI ist, was 961 Angebote versprechen und belegen und wie Sie KI nach der Auswahl betreiben. Jede Zahl nennt ihre Quelle.
961 erfasste KI-Angebote (Good AI Prisma, Okt. 2026)
30+ verglichene Volkswirtschaften (Marktstudie 2026/27)
90 Seiten, deutsche Ausgabe (Globale Ausgabe v2.6)
Studie lesen (PDF, 90 Seiten) · https://ethority.ai/de/research/publications/market-global-de
https://ethority.ai/de/research
QR · Studie lesen: https://ethority.ai/de/research/publications/market-global-de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Sten Franke leitet jedes Projekt.
„Ich helfe Ihnen, den KI-Markt einzuordnen, tragfähige Entscheidungen zu treffen und die Umsetzung zu gestalten. Dafür verbinde ich Marktintelligenz, Systemarchitektur und wirtschaftliche Bewertung.“
Quelle: ETHORITY-Unternehmensgeschichte · Good AI Prisma, Okt. 2026 · Angebotsseiten auf ethority.ai,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Besprechen Sie Ihren Fall mit Sten Franke.
Prüfen: KI-Reifegrad-Check: ein Workshoptag, danach die schriftliche Bewertung · 3.500 € · https://ethority.ai/de/products/enterprise-services/readiness-maturity-check
Rechnen: Ihren Fall mit den KI-Rechnern durchrechnen · https://ethority.ai/de/solutions/calculators
Lesen: Die Globale Marktstudie 2026/27 (90 Seiten) · https://ethority.ai/de/research
E-Mail: sten@ethority.ai · Sten Franke
QR · Diese Präsentation online: https://ethority.ai/de/research/publications/keynote-full-de
QR · Mit Sten Franke vernetzen: https://www.linkedin.com/in/stenfranke
Quelle: Angebotsseite auf ethority.ai · Nettopreis,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 Seite, jedes Angebot und jede Studie erreichen Sie mit einem Klick.
Seiten: Startseite https://ethority.ai/de; Good AI Prisma https://ethority.ai/de/ai-prism; Register der KI-Angebote https://ethority.ai/de/explore/registry; Angebote vergleichen https://ethority.ai/de/explore/compare; Unternehmen https://ethority.ai/de/company; Gründer &amp; Expertennetzwerk https://ethority.ai/de/company/team; Kontakt https://ethority.ai/de/contact
Fünf Einstiegsangebote: AI Decision Brief https://ethority.ai/de/offers/ai-decision-brief; AI Business Blueprint https://ethority.ai/de/offers/ai-business-blueprint; AI Trust Record https://ethority.ai/de/offers/ai-trust-record; AI Trust Pilot https://ethority.ai/de/offers/ai-trust-pilot; AI Opportunity Case https://ethority.ai/de/products/enterprise-services/opportunity-case
Sieben Leistungen: KI-Reifegrad-Check https://ethority.ai/de/products/enterprise-services/readiness-maturity-check; AI Act Readiness Sprint https://ethority.ai/de/products/enterprise-services/ai-act-readiness-sprint; KI-Kompetenz &amp; Einführung https://ethority.ai/de/products/enterprise-services/literacy-adoption; AI Governance Setup https://ethority.ai/de/products/enterprise-services/governance-setup; AI Estate Audit &amp; Mapping https://ethority.ai/de/products/enterprise-services/estate-audit; AI Governance Retainer https://ethority.ai/de/products/enterprise-services/governance-retainer
Studien, Artikel, Werkzeuge: Globale Marktstudie 2026/27 https://ethority.ai/de/research/publications/market-global-de; Alle Studien https://ethority.ai/de/research/publications; Artikel https://ethority.ai/de/articles; KI-Rechner https://ethority.ai/de/solutions/calculators; Glossar https://ethority.ai/de/learn/glossary; Methodik https://ethority.ai/de/methodology
Quelle: Seiten wie auf ethority.ai veröffentlicht,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THORITY_NIGHT_16x9">
    <p:bg>
      <p:bgPr>
        <a:solidFill>
          <a:srgbClr val="06111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2.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2.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2.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2.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hyperlink" Target="https://ethority.ai/de/research/publications/market-global-de?utm_source=pdf&amp;utm_medium=deck&amp;utm_campaign=keynote-de-v3.4" TargetMode="External"/><Relationship Id="rId4" Type="http://schemas.openxmlformats.org/officeDocument/2006/relationships/hyperlink" Target="https://ethority.ai/de/research?utm_source=pdf&amp;utm_medium=deck&amp;utm_campaign=keynote-de-v3.4" TargetMode="External"/><Relationship Id="rId5" Type="http://schemas.openxmlformats.org/officeDocument/2006/relationships/hyperlink" Target="https://ethority.ai/de/research?utm_source=pdf&amp;utm_medium=deck&amp;utm_campaign=keynote-de-v3.4" TargetMode="External"/><Relationship Id="rId6" Type="http://schemas.openxmlformats.org/officeDocument/2006/relationships/hyperlink" Target="https://ethority.ai/de/research?utm_source=pdf&amp;utm_medium=deck&amp;utm_campaign=keynote-de-v3.4" TargetMode="External"/><Relationship Id="rId7" Type="http://schemas.openxmlformats.org/officeDocument/2006/relationships/image" Target="../media/image-18-3.png"/><Relationship Id="rId8" Type="http://schemas.openxmlformats.org/officeDocument/2006/relationships/slideLayout" Target="../slideLayouts/slideLayout2.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hyperlink" Target="https://ethority.ai/de/products/enterprise-services/readiness-maturity-check?utm_source=pdf&amp;utm_medium=deck&amp;utm_campaign=keynote-de-v3.4" TargetMode="External"/><Relationship Id="rId3" Type="http://schemas.openxmlformats.org/officeDocument/2006/relationships/hyperlink" Target="https://ethority.ai/de/products/enterprise-services/readiness-maturity-check?utm_source=pdf&amp;utm_medium=deck&amp;utm_campaign=keynote-de-v3.4" TargetMode="External"/><Relationship Id="rId4" Type="http://schemas.openxmlformats.org/officeDocument/2006/relationships/hyperlink" Target="https://ethority.ai/de/products/enterprise-services/readiness-maturity-check?utm_source=pdf&amp;utm_medium=deck&amp;utm_campaign=keynote-de-v3.4" TargetMode="External"/><Relationship Id="rId5" Type="http://schemas.openxmlformats.org/officeDocument/2006/relationships/hyperlink" Target="https://ethority.ai/de/products/enterprise-services/readiness-maturity-check?utm_source=pdf&amp;utm_medium=deck&amp;utm_campaign=keynote-de-v3.4" TargetMode="External"/><Relationship Id="rId6" Type="http://schemas.openxmlformats.org/officeDocument/2006/relationships/hyperlink" Target="https://ethority.ai/de/products/enterprise-services/readiness-maturity-check?utm_source=pdf&amp;utm_medium=deck&amp;utm_campaign=keynote-de-v3.4" TargetMode="External"/><Relationship Id="rId7" Type="http://schemas.openxmlformats.org/officeDocument/2006/relationships/hyperlink" Target="https://ethority.ai/de/products/enterprise-services/readiness-maturity-check?utm_source=pdf&amp;utm_medium=deck&amp;utm_campaign=keynote-de-v3.4" TargetMode="External"/><Relationship Id="rId8" Type="http://schemas.openxmlformats.org/officeDocument/2006/relationships/hyperlink" Target="https://ethority.ai/de/solutions/calculators?utm_source=pdf&amp;utm_medium=deck&amp;utm_campaign=keynote-de-v3.4" TargetMode="External"/><Relationship Id="rId9" Type="http://schemas.openxmlformats.org/officeDocument/2006/relationships/hyperlink" Target="https://ethority.ai/de/solutions/calculators?utm_source=pdf&amp;utm_medium=deck&amp;utm_campaign=keynote-de-v3.4" TargetMode="External"/><Relationship Id="rId10" Type="http://schemas.openxmlformats.org/officeDocument/2006/relationships/hyperlink" Target="https://ethority.ai/de/solutions/calculators?utm_source=pdf&amp;utm_medium=deck&amp;utm_campaign=keynote-de-v3.4" TargetMode="External"/><Relationship Id="rId11" Type="http://schemas.openxmlformats.org/officeDocument/2006/relationships/hyperlink" Target="https://ethority.ai/de/solutions/calculators?utm_source=pdf&amp;utm_medium=deck&amp;utm_campaign=keynote-de-v3.4" TargetMode="External"/><Relationship Id="rId12" Type="http://schemas.openxmlformats.org/officeDocument/2006/relationships/hyperlink" Target="https://ethority.ai/de/solutions/calculators?utm_source=pdf&amp;utm_medium=deck&amp;utm_campaign=keynote-de-v3.4" TargetMode="External"/><Relationship Id="rId13" Type="http://schemas.openxmlformats.org/officeDocument/2006/relationships/hyperlink" Target="https://ethority.ai/de/research?utm_source=pdf&amp;utm_medium=deck&amp;utm_campaign=keynote-de-v3.4" TargetMode="External"/><Relationship Id="rId14" Type="http://schemas.openxmlformats.org/officeDocument/2006/relationships/hyperlink" Target="https://ethority.ai/de/research?utm_source=pdf&amp;utm_medium=deck&amp;utm_campaign=keynote-de-v3.4" TargetMode="External"/><Relationship Id="rId15" Type="http://schemas.openxmlformats.org/officeDocument/2006/relationships/hyperlink" Target="https://ethority.ai/de/research?utm_source=pdf&amp;utm_medium=deck&amp;utm_campaign=keynote-de-v3.4" TargetMode="External"/><Relationship Id="rId16" Type="http://schemas.openxmlformats.org/officeDocument/2006/relationships/hyperlink" Target="https://ethority.ai/de/research?utm_source=pdf&amp;utm_medium=deck&amp;utm_campaign=keynote-de-v3.4" TargetMode="External"/><Relationship Id="rId17" Type="http://schemas.openxmlformats.org/officeDocument/2006/relationships/hyperlink" Target="mailto:sten@ethority.ai" TargetMode="External"/><Relationship Id="rId18" Type="http://schemas.openxmlformats.org/officeDocument/2006/relationships/hyperlink" Target="mailto:sten@ethority.ai" TargetMode="External"/><Relationship Id="rId19" Type="http://schemas.openxmlformats.org/officeDocument/2006/relationships/image" Target="../media/image-20-2.png"/><Relationship Id="rId20" Type="http://schemas.openxmlformats.org/officeDocument/2006/relationships/hyperlink" Target="mailto:sten@ethority.ai" TargetMode="External"/><Relationship Id="rId21" Type="http://schemas.openxmlformats.org/officeDocument/2006/relationships/hyperlink" Target="https://ethority.ai/?utm_source=pdf&amp;utm_medium=deck&amp;utm_campaign=keynote-de-v3.4" TargetMode="External"/><Relationship Id="rId22" Type="http://schemas.openxmlformats.org/officeDocument/2006/relationships/image" Target="../media/image-20-3.png"/><Relationship Id="rId23" Type="http://schemas.openxmlformats.org/officeDocument/2006/relationships/image" Target="../media/image-20-4.png"/><Relationship Id="rId24" Type="http://schemas.openxmlformats.org/officeDocument/2006/relationships/slideLayout" Target="../slideLayouts/slideLayout2.xml"/><Relationship Id="rId2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hyperlink" Target="https://ethority.ai/de?utm_source=pdf&amp;utm_medium=deck&amp;utm_campaign=keynote-de-v3.4" TargetMode="External"/><Relationship Id="rId3" Type="http://schemas.openxmlformats.org/officeDocument/2006/relationships/hyperlink" Target="https://ethority.ai/de/ai-prism?utm_source=pdf&amp;utm_medium=deck&amp;utm_campaign=keynote-de-v3.4" TargetMode="External"/><Relationship Id="rId4" Type="http://schemas.openxmlformats.org/officeDocument/2006/relationships/hyperlink" Target="https://ethority.ai/de/explore/registry?utm_source=pdf&amp;utm_medium=deck&amp;utm_campaign=keynote-de-v3.4" TargetMode="External"/><Relationship Id="rId5" Type="http://schemas.openxmlformats.org/officeDocument/2006/relationships/hyperlink" Target="https://ethority.ai/de/explore/compare?utm_source=pdf&amp;utm_medium=deck&amp;utm_campaign=keynote-de-v3.4" TargetMode="External"/><Relationship Id="rId6" Type="http://schemas.openxmlformats.org/officeDocument/2006/relationships/hyperlink" Target="https://ethority.ai/de/company?utm_source=pdf&amp;utm_medium=deck&amp;utm_campaign=keynote-de-v3.4" TargetMode="External"/><Relationship Id="rId7" Type="http://schemas.openxmlformats.org/officeDocument/2006/relationships/hyperlink" Target="https://ethority.ai/de/company/team?utm_source=pdf&amp;utm_medium=deck&amp;utm_campaign=keynote-de-v3.4" TargetMode="External"/><Relationship Id="rId8" Type="http://schemas.openxmlformats.org/officeDocument/2006/relationships/hyperlink" Target="https://ethority.ai/de/contact?utm_source=pdf&amp;utm_medium=deck&amp;utm_campaign=keynote-de-v3.4" TargetMode="External"/><Relationship Id="rId9" Type="http://schemas.openxmlformats.org/officeDocument/2006/relationships/hyperlink" Target="https://ethority.ai/de/products/entry-offers?utm_source=pdf&amp;utm_medium=deck&amp;utm_campaign=keynote-de-v3.4" TargetMode="External"/><Relationship Id="rId10" Type="http://schemas.openxmlformats.org/officeDocument/2006/relationships/hyperlink" Target="https://ethority.ai/de/offers/ai-decision-brief?utm_source=pdf&amp;utm_medium=deck&amp;utm_campaign=keynote-de-v3.4" TargetMode="External"/><Relationship Id="rId11" Type="http://schemas.openxmlformats.org/officeDocument/2006/relationships/hyperlink" Target="https://ethority.ai/de/offers/ai-business-blueprint?utm_source=pdf&amp;utm_medium=deck&amp;utm_campaign=keynote-de-v3.4" TargetMode="External"/><Relationship Id="rId12" Type="http://schemas.openxmlformats.org/officeDocument/2006/relationships/hyperlink" Target="https://ethority.ai/de/offers/ai-trust-record?utm_source=pdf&amp;utm_medium=deck&amp;utm_campaign=keynote-de-v3.4" TargetMode="External"/><Relationship Id="rId13" Type="http://schemas.openxmlformats.org/officeDocument/2006/relationships/hyperlink" Target="https://ethority.ai/de/offers/ai-trust-pilot?utm_source=pdf&amp;utm_medium=deck&amp;utm_campaign=keynote-de-v3.4" TargetMode="External"/><Relationship Id="rId14" Type="http://schemas.openxmlformats.org/officeDocument/2006/relationships/hyperlink" Target="https://ethority.ai/de/products/enterprise-services/opportunity-case?utm_source=pdf&amp;utm_medium=deck&amp;utm_campaign=keynote-de-v3.4" TargetMode="External"/><Relationship Id="rId15" Type="http://schemas.openxmlformats.org/officeDocument/2006/relationships/hyperlink" Target="https://ethority.ai/de/products/enterprise-services?utm_source=pdf&amp;utm_medium=deck&amp;utm_campaign=keynote-de-v3.4" TargetMode="External"/><Relationship Id="rId16" Type="http://schemas.openxmlformats.org/officeDocument/2006/relationships/hyperlink" Target="https://ethority.ai/de/products/enterprise-services/readiness-maturity-check?utm_source=pdf&amp;utm_medium=deck&amp;utm_campaign=keynote-de-v3.4" TargetMode="External"/><Relationship Id="rId17" Type="http://schemas.openxmlformats.org/officeDocument/2006/relationships/hyperlink" Target="https://ethority.ai/de/products/enterprise-services/ai-act-readiness-sprint?utm_source=pdf&amp;utm_medium=deck&amp;utm_campaign=keynote-de-v3.4" TargetMode="External"/><Relationship Id="rId18" Type="http://schemas.openxmlformats.org/officeDocument/2006/relationships/hyperlink" Target="https://ethority.ai/de/products/enterprise-services/literacy-adoption?utm_source=pdf&amp;utm_medium=deck&amp;utm_campaign=keynote-de-v3.4" TargetMode="External"/><Relationship Id="rId19" Type="http://schemas.openxmlformats.org/officeDocument/2006/relationships/hyperlink" Target="https://ethority.ai/de/products/enterprise-services/governance-setup?utm_source=pdf&amp;utm_medium=deck&amp;utm_campaign=keynote-de-v3.4" TargetMode="External"/><Relationship Id="rId20" Type="http://schemas.openxmlformats.org/officeDocument/2006/relationships/hyperlink" Target="https://ethority.ai/de/products/enterprise-services/estate-audit?utm_source=pdf&amp;utm_medium=deck&amp;utm_campaign=keynote-de-v3.4" TargetMode="External"/><Relationship Id="rId21" Type="http://schemas.openxmlformats.org/officeDocument/2006/relationships/hyperlink" Target="https://ethority.ai/de/products/enterprise-services/governance-retainer?utm_source=pdf&amp;utm_medium=deck&amp;utm_campaign=keynote-de-v3.4" TargetMode="External"/><Relationship Id="rId22" Type="http://schemas.openxmlformats.org/officeDocument/2006/relationships/hyperlink" Target="https://ethority.ai/de/research/publications/market-global-de?utm_source=pdf&amp;utm_medium=deck&amp;utm_campaign=keynote-de-v3.4" TargetMode="External"/><Relationship Id="rId23" Type="http://schemas.openxmlformats.org/officeDocument/2006/relationships/hyperlink" Target="https://ethority.ai/de/research/publications?utm_source=pdf&amp;utm_medium=deck&amp;utm_campaign=keynote-de-v3.4" TargetMode="External"/><Relationship Id="rId24" Type="http://schemas.openxmlformats.org/officeDocument/2006/relationships/hyperlink" Target="https://ethority.ai/de/articles?utm_source=pdf&amp;utm_medium=deck&amp;utm_campaign=keynote-de-v3.4" TargetMode="External"/><Relationship Id="rId25" Type="http://schemas.openxmlformats.org/officeDocument/2006/relationships/hyperlink" Target="https://ethority.ai/de/solutions/calculators?utm_source=pdf&amp;utm_medium=deck&amp;utm_campaign=keynote-de-v3.4" TargetMode="External"/><Relationship Id="rId26" Type="http://schemas.openxmlformats.org/officeDocument/2006/relationships/hyperlink" Target="https://ethority.ai/de/learn/glossary?utm_source=pdf&amp;utm_medium=deck&amp;utm_campaign=keynote-de-v3.4" TargetMode="External"/><Relationship Id="rId27" Type="http://schemas.openxmlformats.org/officeDocument/2006/relationships/hyperlink" Target="https://ethority.ai/de/methodology?utm_source=pdf&amp;utm_medium=deck&amp;utm_campaign=keynote-de-v3.4" TargetMode="External"/><Relationship Id="rId28" Type="http://schemas.openxmlformats.org/officeDocument/2006/relationships/slideLayout" Target="../slideLayouts/slideLayout2.xml"/><Relationship Id="rId29"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_1_0"/>
          <p:cNvSpPr/>
          <p:nvPr/>
        </p:nvSpPr>
        <p:spPr>
          <a:xfrm>
            <a:off x="0" y="0"/>
            <a:ext cx="12191970" cy="88880"/>
          </a:xfrm>
          <a:prstGeom prst="rect">
            <a:avLst/>
          </a:prstGeom>
          <a:solidFill>
            <a:srgbClr val="35C8FF"/>
          </a:solidFill>
          <a:ln/>
        </p:spPr>
      </p:sp>
      <p:pic>
        <p:nvPicPr>
          <p:cNvPr id="3" name="picture_1_1" descr="/tmp/claude-0/-home-claude/5dcc285b-52c5-57b1-88a8-9616b3351304/scratchpad/f39/W2/decks_v3/_work/A_Keynote_KI-die-Ihr-Unternehmen-weiterbringt_DE_v3.4_20261027/img_000.png">    </p:cNvPr>
          <p:cNvPicPr>
            <a:picLocks noChangeAspect="1"/>
          </p:cNvPicPr>
          <p:nvPr/>
        </p:nvPicPr>
        <p:blipFill>
          <a:blip r:embed="rId1"/>
          <a:stretch>
            <a:fillRect/>
          </a:stretch>
        </p:blipFill>
        <p:spPr>
          <a:xfrm>
            <a:off x="761970" y="317480"/>
            <a:ext cx="279441" cy="279441"/>
          </a:xfrm>
          <a:prstGeom prst="rect">
            <a:avLst/>
          </a:prstGeom>
        </p:spPr>
      </p:pic>
      <p:sp>
        <p:nvSpPr>
          <p:cNvPr id="4" name="text_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pic>
        <p:nvPicPr>
          <p:cNvPr id="7" name="picture_1_5" descr="/tmp/claude-0/-home-claude/5dcc285b-52c5-57b1-88a8-9616b3351304/scratchpad/f39/W2/decks_v3/_work/A_Keynote_KI-die-Ihr-Unternehmen-weiterbringt_DE_v3.4_20261027/img_001.png">    </p:cNvPr>
          <p:cNvPicPr>
            <a:picLocks noChangeAspect="1"/>
          </p:cNvPicPr>
          <p:nvPr/>
        </p:nvPicPr>
        <p:blipFill>
          <a:blip r:embed="rId2"/>
          <a:stretch>
            <a:fillRect/>
          </a:stretch>
        </p:blipFill>
        <p:spPr>
          <a:xfrm>
            <a:off x="8509041" y="698510"/>
            <a:ext cx="3683020" cy="5587990"/>
          </a:xfrm>
          <a:prstGeom prst="rect">
            <a:avLst/>
          </a:prstGeom>
        </p:spPr>
      </p:pic>
      <p:sp>
        <p:nvSpPr>
          <p:cNvPr id="8" name="text_1_6"/>
          <p:cNvSpPr txBox="1"/>
          <p:nvPr/>
        </p:nvSpPr>
        <p:spPr>
          <a:xfrm>
            <a:off x="761970" y="1206459"/>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ETHORITY · KEYNOTE · GOOD AI PRISMA MARKTSTUDIE 2026/27</a:t>
            </a:r>
            <a:endParaRPr lang="en-US" sz="1050" dirty="0"/>
          </a:p>
        </p:txBody>
      </p:sp>
      <p:sp>
        <p:nvSpPr>
          <p:cNvPr id="9" name="Title"/>
          <p:cNvSpPr txBox="1"/>
          <p:nvPr/>
        </p:nvSpPr>
        <p:spPr>
          <a:xfrm>
            <a:off x="761970" y="1544970"/>
            <a:ext cx="7730520" cy="1892808"/>
          </a:xfrm>
          <a:prstGeom prst="rect">
            <a:avLst/>
          </a:prstGeom>
          <a:noFill/>
          <a:ln/>
        </p:spPr>
        <p:txBody>
          <a:bodyPr wrap="square" lIns="0" tIns="0" rIns="0" bIns="0" rtlCol="0" anchor="t"/>
          <a:lstStyle/>
          <a:p>
            <a:pPr algn="l" indent="0" marL="0">
              <a:lnSpc>
                <a:spcPts val="4970"/>
              </a:lnSpc>
              <a:buNone/>
            </a:pPr>
            <a:r>
              <a:rPr lang="en-US" sz="5400" spc="-243" kern="0" dirty="0">
                <a:solidFill>
                  <a:srgbClr val="EEF3F8"/>
                </a:solidFill>
                <a:latin typeface="Archivo Black" pitchFamily="34" charset="0"/>
                <a:ea typeface="Archivo Black" pitchFamily="34" charset="-122"/>
                <a:cs typeface="Archivo Black" pitchFamily="34" charset="-120"/>
              </a:rPr>
              <a:t>KI, die </a:t>
            </a:r>
            <a:pPr algn="l" indent="0" marL="0">
              <a:lnSpc>
                <a:spcPts val="4970"/>
              </a:lnSpc>
              <a:buNone/>
            </a:pPr>
            <a:r>
              <a:rPr lang="en-US" sz="5400" spc="-243" kern="0" dirty="0">
                <a:solidFill>
                  <a:srgbClr val="35C8FF"/>
                </a:solidFill>
                <a:latin typeface="Archivo Black" pitchFamily="34" charset="0"/>
                <a:ea typeface="Archivo Black" pitchFamily="34" charset="-122"/>
                <a:cs typeface="Archivo Black" pitchFamily="34" charset="-120"/>
              </a:rPr>
              <a:t>Ihr Unternehmen weiterbringt.</a:t>
            </a:r>
            <a:endParaRPr lang="en-US" sz="5400" dirty="0"/>
          </a:p>
        </p:txBody>
      </p:sp>
      <p:sp>
        <p:nvSpPr>
          <p:cNvPr id="10" name="text_1_8"/>
          <p:cNvSpPr txBox="1"/>
          <p:nvPr/>
        </p:nvSpPr>
        <p:spPr>
          <a:xfrm>
            <a:off x="761970" y="3628248"/>
            <a:ext cx="7076450" cy="784281"/>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Finden Sie passende KI, bewerten Sie ihren wirtschaftlichen Nutzen und setzen Sie sie verantwortungsvoll ein. Eine Keynote von Sten Franke zur Good AI Prisma Marktstudie 2026/27.</a:t>
            </a:r>
            <a:endParaRPr lang="en-US" sz="1450" dirty="0"/>
          </a:p>
        </p:txBody>
      </p:sp>
      <p:sp>
        <p:nvSpPr>
          <p:cNvPr id="11" name="shape_1_9"/>
          <p:cNvSpPr/>
          <p:nvPr/>
        </p:nvSpPr>
        <p:spPr>
          <a:xfrm>
            <a:off x="761970" y="4735495"/>
            <a:ext cx="2763500" cy="38130"/>
          </a:xfrm>
          <a:prstGeom prst="rect">
            <a:avLst/>
          </a:prstGeom>
          <a:solidFill>
            <a:srgbClr val="35C8FF"/>
          </a:solidFill>
          <a:ln/>
        </p:spPr>
      </p:sp>
      <p:sp>
        <p:nvSpPr>
          <p:cNvPr id="12" name="text_1_10"/>
          <p:cNvSpPr txBox="1"/>
          <p:nvPr/>
        </p:nvSpPr>
        <p:spPr>
          <a:xfrm>
            <a:off x="761970" y="4875215"/>
            <a:ext cx="2859146"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2,67 Bio. US-$</a:t>
            </a:r>
            <a:endParaRPr lang="en-US" sz="3200" dirty="0"/>
          </a:p>
        </p:txBody>
      </p:sp>
      <p:sp>
        <p:nvSpPr>
          <p:cNvPr id="13" name="text_1_11"/>
          <p:cNvSpPr txBox="1"/>
          <p:nvPr/>
        </p:nvSpPr>
        <p:spPr>
          <a:xfrm>
            <a:off x="761970" y="5357835"/>
            <a:ext cx="2859146"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prognostizierte KI-Ausgaben weltweit 2026</a:t>
            </a:r>
            <a:endParaRPr lang="en-US" sz="1100" dirty="0"/>
          </a:p>
        </p:txBody>
      </p:sp>
      <p:sp>
        <p:nvSpPr>
          <p:cNvPr id="14" name="text_1_12"/>
          <p:cNvSpPr txBox="1"/>
          <p:nvPr/>
        </p:nvSpPr>
        <p:spPr>
          <a:xfrm>
            <a:off x="761970" y="5605638"/>
            <a:ext cx="2859146"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GARTNER, SEPT. 2026</a:t>
            </a:r>
            <a:endParaRPr lang="en-US" sz="700" dirty="0"/>
          </a:p>
        </p:txBody>
      </p:sp>
      <p:sp>
        <p:nvSpPr>
          <p:cNvPr id="15" name="shape_1_13"/>
          <p:cNvSpPr/>
          <p:nvPr/>
        </p:nvSpPr>
        <p:spPr>
          <a:xfrm>
            <a:off x="3804910" y="4735495"/>
            <a:ext cx="1990009" cy="38130"/>
          </a:xfrm>
          <a:prstGeom prst="rect">
            <a:avLst/>
          </a:prstGeom>
          <a:solidFill>
            <a:srgbClr val="35C8FF"/>
          </a:solidFill>
          <a:ln/>
        </p:spPr>
      </p:sp>
      <p:sp>
        <p:nvSpPr>
          <p:cNvPr id="16" name="text_1_14"/>
          <p:cNvSpPr txBox="1"/>
          <p:nvPr/>
        </p:nvSpPr>
        <p:spPr>
          <a:xfrm>
            <a:off x="3804910" y="4875215"/>
            <a:ext cx="2062429"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961</a:t>
            </a:r>
            <a:endParaRPr lang="en-US" sz="3200" dirty="0"/>
          </a:p>
        </p:txBody>
      </p:sp>
      <p:sp>
        <p:nvSpPr>
          <p:cNvPr id="17" name="text_1_15"/>
          <p:cNvSpPr txBox="1"/>
          <p:nvPr/>
        </p:nvSpPr>
        <p:spPr>
          <a:xfrm>
            <a:off x="3804910" y="5357835"/>
            <a:ext cx="2062429"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KI-Angebote auf einer Landkarte</a:t>
            </a:r>
            <a:endParaRPr lang="en-US" sz="1100" dirty="0"/>
          </a:p>
        </p:txBody>
      </p:sp>
      <p:sp>
        <p:nvSpPr>
          <p:cNvPr id="18" name="text_1_16"/>
          <p:cNvSpPr txBox="1"/>
          <p:nvPr/>
        </p:nvSpPr>
        <p:spPr>
          <a:xfrm>
            <a:off x="3804910" y="5789981"/>
            <a:ext cx="2062429"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PRISMA, OKT. 2026</a:t>
            </a:r>
            <a:endParaRPr lang="en-US" sz="700" dirty="0"/>
          </a:p>
        </p:txBody>
      </p:sp>
      <p:sp>
        <p:nvSpPr>
          <p:cNvPr id="19" name="shape_1_17"/>
          <p:cNvSpPr/>
          <p:nvPr/>
        </p:nvSpPr>
        <p:spPr>
          <a:xfrm>
            <a:off x="6074359" y="4735495"/>
            <a:ext cx="1990100" cy="38130"/>
          </a:xfrm>
          <a:prstGeom prst="rect">
            <a:avLst/>
          </a:prstGeom>
          <a:solidFill>
            <a:srgbClr val="35C8FF"/>
          </a:solidFill>
          <a:ln/>
        </p:spPr>
      </p:sp>
      <p:sp>
        <p:nvSpPr>
          <p:cNvPr id="20" name="text_1_18"/>
          <p:cNvSpPr txBox="1"/>
          <p:nvPr/>
        </p:nvSpPr>
        <p:spPr>
          <a:xfrm>
            <a:off x="6074359" y="4875215"/>
            <a:ext cx="2062521"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1 von 5</a:t>
            </a:r>
            <a:endParaRPr lang="en-US" sz="3200" dirty="0"/>
          </a:p>
        </p:txBody>
      </p:sp>
      <p:sp>
        <p:nvSpPr>
          <p:cNvPr id="21" name="text_1_19"/>
          <p:cNvSpPr txBox="1"/>
          <p:nvPr/>
        </p:nvSpPr>
        <p:spPr>
          <a:xfrm>
            <a:off x="6074359" y="5357835"/>
            <a:ext cx="2062521"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EU-Unternehmen ab 10 Beschäftigten nutzt KI</a:t>
            </a:r>
            <a:endParaRPr lang="en-US" sz="1100" dirty="0"/>
          </a:p>
        </p:txBody>
      </p:sp>
      <p:sp>
        <p:nvSpPr>
          <p:cNvPr id="22" name="text_1_20"/>
          <p:cNvSpPr txBox="1"/>
          <p:nvPr/>
        </p:nvSpPr>
        <p:spPr>
          <a:xfrm>
            <a:off x="6074359" y="5789981"/>
            <a:ext cx="2062521"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EUROSTAT, DEZ. 2025</a:t>
            </a:r>
            <a:endParaRPr lang="en-US" sz="700" dirty="0"/>
          </a:p>
        </p:txBody>
      </p:sp>
      <p:sp>
        <p:nvSpPr>
          <p:cNvPr id="23" name="text_1_2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24" name="text_1_22"/>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25" name="text_1_2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01 / 21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_2_0"/>
          <p:cNvSpPr/>
          <p:nvPr/>
        </p:nvSpPr>
        <p:spPr>
          <a:xfrm>
            <a:off x="0" y="0"/>
            <a:ext cx="12191970" cy="88880"/>
          </a:xfrm>
          <a:prstGeom prst="rect">
            <a:avLst/>
          </a:prstGeom>
          <a:solidFill>
            <a:srgbClr val="35C8FF"/>
          </a:solidFill>
          <a:ln/>
        </p:spPr>
      </p:sp>
      <p:pic>
        <p:nvPicPr>
          <p:cNvPr id="3" name="picture_2_1" descr="/tmp/claude-0/-home-claude/5dcc285b-52c5-57b1-88a8-9616b3351304/scratchpad/f39/W2/decks_v3/_work/A_Keynote_KI-die-Ihr-Unternehmen-weiterbringt_DE_v3.4_20261027/img_002.png">    </p:cNvPr>
          <p:cNvPicPr>
            <a:picLocks noChangeAspect="1"/>
          </p:cNvPicPr>
          <p:nvPr/>
        </p:nvPicPr>
        <p:blipFill>
          <a:blip r:embed="rId1"/>
          <a:stretch>
            <a:fillRect/>
          </a:stretch>
        </p:blipFill>
        <p:spPr>
          <a:xfrm>
            <a:off x="761970" y="317480"/>
            <a:ext cx="279441" cy="279441"/>
          </a:xfrm>
          <a:prstGeom prst="rect">
            <a:avLst/>
          </a:prstGeom>
        </p:spPr>
      </p:pic>
      <p:sp>
        <p:nvSpPr>
          <p:cNvPr id="4" name="text_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2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DIE STUDIE IN EINER MINUTE</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Neun von zehn befragten Organisationen nutzen KI;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37 % sehen eine Wirkung auf den Gewinn.</a:t>
            </a:r>
            <a:endParaRPr lang="en-US" sz="3000" dirty="0"/>
          </a:p>
        </p:txBody>
      </p:sp>
      <p:sp>
        <p:nvSpPr>
          <p:cNvPr id="9" name="text_2_7"/>
          <p:cNvSpPr txBox="1"/>
          <p:nvPr/>
        </p:nvSpPr>
        <p:spPr>
          <a:xfrm>
            <a:off x="761970" y="2156887"/>
            <a:ext cx="8515350" cy="468721"/>
          </a:xfrm>
          <a:prstGeom prst="rect">
            <a:avLst/>
          </a:prstGeom>
          <a:noFill/>
          <a:ln/>
        </p:spPr>
        <p:txBody>
          <a:bodyPr wrap="square" lIns="0" tIns="0" rIns="0" bIns="0" rtlCol="0" anchor="t"/>
          <a:lstStyle/>
          <a:p>
            <a:pPr algn="l" indent="0" marL="0">
              <a:lnSpc>
                <a:spcPts val="1850"/>
              </a:lnSpc>
              <a:buNone/>
            </a:pPr>
            <a:r>
              <a:rPr lang="en-US" sz="1300" dirty="0">
                <a:solidFill>
                  <a:srgbClr val="A3B4C5"/>
                </a:solidFill>
                <a:latin typeface="IBM Plex Sans" pitchFamily="34" charset="0"/>
                <a:ea typeface="IBM Plex Sans" pitchFamily="34" charset="-122"/>
                <a:cs typeface="IBM Plex Sans" pitchFamily="34" charset="-120"/>
              </a:rPr>
              <a:t>Drei getrennte Antworten aus einer weltweiten Umfrage: Die Befragten berichten von regelmäßiger Nutzung, Skalierung und einer gewissen Wirkung auf den Gewinn. Ob aus Nutzung ein Ergebnis wird, entscheiden Sie.</a:t>
            </a:r>
            <a:endParaRPr lang="en-US" sz="1300" dirty="0"/>
          </a:p>
        </p:txBody>
      </p:sp>
      <p:sp>
        <p:nvSpPr>
          <p:cNvPr id="10" name="shape_2_8"/>
          <p:cNvSpPr/>
          <p:nvPr/>
        </p:nvSpPr>
        <p:spPr>
          <a:xfrm>
            <a:off x="761970" y="2984510"/>
            <a:ext cx="3301990" cy="50841"/>
          </a:xfrm>
          <a:prstGeom prst="rect">
            <a:avLst/>
          </a:prstGeom>
          <a:solidFill>
            <a:srgbClr val="35C8FF"/>
          </a:solidFill>
          <a:ln/>
        </p:spPr>
      </p:sp>
      <p:sp>
        <p:nvSpPr>
          <p:cNvPr id="11" name="text_2_9"/>
          <p:cNvSpPr txBox="1"/>
          <p:nvPr/>
        </p:nvSpPr>
        <p:spPr>
          <a:xfrm>
            <a:off x="76197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≈90 %</a:t>
            </a:r>
            <a:endParaRPr lang="en-US" sz="7500" dirty="0"/>
          </a:p>
        </p:txBody>
      </p:sp>
      <p:sp>
        <p:nvSpPr>
          <p:cNvPr id="12" name="text_2_10"/>
          <p:cNvSpPr txBox="1"/>
          <p:nvPr/>
        </p:nvSpPr>
        <p:spPr>
          <a:xfrm>
            <a:off x="761970" y="4279941"/>
            <a:ext cx="3413730" cy="452445"/>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nutzen KI regelmäßig in mindestens einer Unternehmensfunktion</a:t>
            </a:r>
            <a:endParaRPr lang="en-US" sz="1350" dirty="0"/>
          </a:p>
        </p:txBody>
      </p:sp>
      <p:sp>
        <p:nvSpPr>
          <p:cNvPr id="13" name="text_2_11"/>
          <p:cNvSpPr txBox="1"/>
          <p:nvPr/>
        </p:nvSpPr>
        <p:spPr>
          <a:xfrm>
            <a:off x="761970" y="4821265"/>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14" name="shape_2_12"/>
          <p:cNvSpPr/>
          <p:nvPr/>
        </p:nvSpPr>
        <p:spPr>
          <a:xfrm>
            <a:off x="4444990" y="2984510"/>
            <a:ext cx="3301990" cy="50841"/>
          </a:xfrm>
          <a:prstGeom prst="rect">
            <a:avLst/>
          </a:prstGeom>
          <a:solidFill>
            <a:srgbClr val="35C8FF"/>
          </a:solidFill>
          <a:ln/>
        </p:spPr>
      </p:sp>
      <p:sp>
        <p:nvSpPr>
          <p:cNvPr id="15" name="text_2_13"/>
          <p:cNvSpPr txBox="1"/>
          <p:nvPr/>
        </p:nvSpPr>
        <p:spPr>
          <a:xfrm>
            <a:off x="444499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44 %</a:t>
            </a:r>
            <a:endParaRPr lang="en-US" sz="7500" dirty="0"/>
          </a:p>
        </p:txBody>
      </p:sp>
      <p:sp>
        <p:nvSpPr>
          <p:cNvPr id="16" name="text_2_14"/>
          <p:cNvSpPr txBox="1"/>
          <p:nvPr/>
        </p:nvSpPr>
        <p:spPr>
          <a:xfrm>
            <a:off x="4444990" y="4279941"/>
            <a:ext cx="3413730" cy="226314"/>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berichten, dass sie KI skalieren</a:t>
            </a:r>
            <a:endParaRPr lang="en-US" sz="1350" dirty="0"/>
          </a:p>
        </p:txBody>
      </p:sp>
      <p:sp>
        <p:nvSpPr>
          <p:cNvPr id="17" name="text_2_15"/>
          <p:cNvSpPr txBox="1"/>
          <p:nvPr/>
        </p:nvSpPr>
        <p:spPr>
          <a:xfrm>
            <a:off x="4444990" y="4595043"/>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18" name="shape_2_16"/>
          <p:cNvSpPr/>
          <p:nvPr/>
        </p:nvSpPr>
        <p:spPr>
          <a:xfrm>
            <a:off x="8128010" y="2984510"/>
            <a:ext cx="3301990" cy="50841"/>
          </a:xfrm>
          <a:prstGeom prst="rect">
            <a:avLst/>
          </a:prstGeom>
          <a:solidFill>
            <a:srgbClr val="35C8FF"/>
          </a:solidFill>
          <a:ln/>
        </p:spPr>
      </p:sp>
      <p:sp>
        <p:nvSpPr>
          <p:cNvPr id="19" name="text_2_17"/>
          <p:cNvSpPr txBox="1"/>
          <p:nvPr/>
        </p:nvSpPr>
        <p:spPr>
          <a:xfrm>
            <a:off x="812801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37 %</a:t>
            </a:r>
            <a:endParaRPr lang="en-US" sz="7500" dirty="0"/>
          </a:p>
        </p:txBody>
      </p:sp>
      <p:sp>
        <p:nvSpPr>
          <p:cNvPr id="20" name="text_2_18"/>
          <p:cNvSpPr txBox="1"/>
          <p:nvPr/>
        </p:nvSpPr>
        <p:spPr>
          <a:xfrm>
            <a:off x="8128010" y="4279941"/>
            <a:ext cx="3413730" cy="452445"/>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sehen eine gewisse Wirkung auf den Gewinn (EBIT)</a:t>
            </a:r>
            <a:endParaRPr lang="en-US" sz="1350" dirty="0"/>
          </a:p>
        </p:txBody>
      </p:sp>
      <p:sp>
        <p:nvSpPr>
          <p:cNvPr id="21" name="text_2_19"/>
          <p:cNvSpPr txBox="1"/>
          <p:nvPr/>
        </p:nvSpPr>
        <p:spPr>
          <a:xfrm>
            <a:off x="8128010" y="4821265"/>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22" name="text_2_20"/>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23" name="text_2_2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02 / 21</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_3_0"/>
          <p:cNvSpPr/>
          <p:nvPr/>
        </p:nvSpPr>
        <p:spPr>
          <a:xfrm>
            <a:off x="0" y="0"/>
            <a:ext cx="12191970" cy="88880"/>
          </a:xfrm>
          <a:prstGeom prst="rect">
            <a:avLst/>
          </a:prstGeom>
          <a:solidFill>
            <a:srgbClr val="35C8FF"/>
          </a:solidFill>
          <a:ln/>
        </p:spPr>
      </p:sp>
      <p:pic>
        <p:nvPicPr>
          <p:cNvPr id="3" name="picture_3_1" descr="/tmp/claude-0/-home-claude/5dcc285b-52c5-57b1-88a8-9616b3351304/scratchpad/f39/W2/decks_v3/_work/A_Keynote_KI-die-Ihr-Unternehmen-weiterbringt_DE_v3.4_20261027/img_003.png">    </p:cNvPr>
          <p:cNvPicPr>
            <a:picLocks noChangeAspect="1"/>
          </p:cNvPicPr>
          <p:nvPr/>
        </p:nvPicPr>
        <p:blipFill>
          <a:blip r:embed="rId1"/>
          <a:stretch>
            <a:fillRect/>
          </a:stretch>
        </p:blipFill>
        <p:spPr>
          <a:xfrm>
            <a:off x="761970" y="317480"/>
            <a:ext cx="279441" cy="279441"/>
          </a:xfrm>
          <a:prstGeom prst="rect">
            <a:avLst/>
          </a:prstGeom>
        </p:spPr>
      </p:pic>
      <p:sp>
        <p:nvSpPr>
          <p:cNvPr id="4" name="text_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3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pic>
        <p:nvPicPr>
          <p:cNvPr id="7" name="picture_3_5" descr="/tmp/claude-0/-home-claude/5dcc285b-52c5-57b1-88a8-9616b3351304/scratchpad/f39/W2/decks_v3/_work/A_Keynote_KI-die-Ihr-Unternehmen-weiterbringt_DE_v3.4_20261027/img_004.png">    </p:cNvPr>
          <p:cNvPicPr>
            <a:picLocks noChangeAspect="1"/>
          </p:cNvPicPr>
          <p:nvPr/>
        </p:nvPicPr>
        <p:blipFill>
          <a:blip r:embed="rId2"/>
          <a:stretch>
            <a:fillRect/>
          </a:stretch>
        </p:blipFill>
        <p:spPr>
          <a:xfrm>
            <a:off x="6476970" y="0"/>
            <a:ext cx="5715000" cy="6858000"/>
          </a:xfrm>
          <a:prstGeom prst="rect">
            <a:avLst/>
          </a:prstGeom>
        </p:spPr>
      </p:pic>
      <p:sp>
        <p:nvSpPr>
          <p:cNvPr id="8" name="text_3_6"/>
          <p:cNvSpPr txBox="1"/>
          <p:nvPr/>
        </p:nvSpPr>
        <p:spPr>
          <a:xfrm>
            <a:off x="634959" y="761970"/>
            <a:ext cx="2712385" cy="1727210"/>
          </a:xfrm>
          <a:prstGeom prst="rect">
            <a:avLst/>
          </a:prstGeom>
          <a:noFill/>
          <a:ln/>
        </p:spPr>
        <p:txBody>
          <a:bodyPr wrap="none" lIns="0" tIns="0" rIns="0" bIns="0" rtlCol="0" anchor="t"/>
          <a:lstStyle/>
          <a:p>
            <a:pPr algn="l" indent="0" marL="0">
              <a:lnSpc>
                <a:spcPts val="13600"/>
              </a:lnSpc>
              <a:buNone/>
            </a:pPr>
            <a:r>
              <a:rPr lang="en-US" sz="17000" spc="-1020" kern="0" dirty="0">
                <a:ln w="25400">
                  <a:solidFill>
                    <a:srgbClr val="35C8FF"/>
                  </a:solidFill>
                </a:ln>
                <a:solidFill>
                  <a:srgbClr val="06111D"/>
                </a:solidFill>
                <a:latin typeface="Archivo Black" pitchFamily="34" charset="0"/>
                <a:ea typeface="Archivo Black" pitchFamily="34" charset="-122"/>
                <a:cs typeface="Archivo Black" pitchFamily="34" charset="-120"/>
              </a:rPr>
              <a:t>01</a:t>
            </a:r>
            <a:endParaRPr lang="en-US" sz="17000" dirty="0"/>
          </a:p>
        </p:txBody>
      </p:sp>
      <p:sp>
        <p:nvSpPr>
          <p:cNvPr id="9" name="text_3_7"/>
          <p:cNvSpPr txBox="1"/>
          <p:nvPr/>
        </p:nvSpPr>
        <p:spPr>
          <a:xfrm>
            <a:off x="761970" y="2984510"/>
            <a:ext cx="7207209"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TEIL 01 · WO KI HILFT</a:t>
            </a:r>
            <a:endParaRPr lang="en-US" sz="1050" dirty="0"/>
          </a:p>
        </p:txBody>
      </p:sp>
      <p:sp>
        <p:nvSpPr>
          <p:cNvPr id="10" name="Title"/>
          <p:cNvSpPr txBox="1"/>
          <p:nvPr/>
        </p:nvSpPr>
        <p:spPr>
          <a:xfrm>
            <a:off x="761970" y="3297509"/>
            <a:ext cx="7207209" cy="835579"/>
          </a:xfrm>
          <a:prstGeom prst="rect">
            <a:avLst/>
          </a:prstGeom>
          <a:noFill/>
          <a:ln/>
        </p:spPr>
        <p:txBody>
          <a:bodyPr wrap="square" lIns="0" tIns="0" rIns="0" bIns="0" rtlCol="0" anchor="t"/>
          <a:lstStyle/>
          <a:p>
            <a:pPr algn="l" indent="0" marL="0">
              <a:lnSpc>
                <a:spcPts val="3290"/>
              </a:lnSpc>
              <a:buNone/>
            </a:pPr>
            <a:r>
              <a:rPr lang="en-US" sz="3500" spc="-157" kern="0" dirty="0">
                <a:solidFill>
                  <a:srgbClr val="EEF3F8"/>
                </a:solidFill>
                <a:latin typeface="Archivo Black" pitchFamily="34" charset="0"/>
                <a:ea typeface="Archivo Black" pitchFamily="34" charset="-122"/>
                <a:cs typeface="Archivo Black" pitchFamily="34" charset="-120"/>
              </a:rPr>
              <a:t>Klären Sie den Nutzen von KI, </a:t>
            </a:r>
            <a:pPr algn="l" indent="0" marL="0">
              <a:lnSpc>
                <a:spcPts val="3290"/>
              </a:lnSpc>
              <a:buNone/>
            </a:pPr>
            <a:r>
              <a:rPr lang="en-US" sz="3500" spc="-157" kern="0" dirty="0">
                <a:solidFill>
                  <a:srgbClr val="35C8FF"/>
                </a:solidFill>
                <a:latin typeface="Archivo Black" pitchFamily="34" charset="0"/>
                <a:ea typeface="Archivo Black" pitchFamily="34" charset="-122"/>
                <a:cs typeface="Archivo Black" pitchFamily="34" charset="-120"/>
              </a:rPr>
              <a:t>bevor Sie ein Werkzeug wählen.</a:t>
            </a:r>
            <a:endParaRPr lang="en-US" sz="3500" dirty="0"/>
          </a:p>
        </p:txBody>
      </p:sp>
      <p:sp>
        <p:nvSpPr>
          <p:cNvPr id="11" name="text_3_9"/>
          <p:cNvSpPr txBox="1"/>
          <p:nvPr/>
        </p:nvSpPr>
        <p:spPr>
          <a:xfrm>
            <a:off x="761970" y="4310939"/>
            <a:ext cx="6553230" cy="1045799"/>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Beginnen Sie mit einer Aufgabe – etwa Kundenanfragen beantworten oder den Monatsabschluss erstellen. Das Good AI Prisma zeigt 961 KI-Angebote nach Aufgabe und Branche. So sehen Sie Ihre Optionen, bevor Sie sich entscheiden.</a:t>
            </a:r>
            <a:endParaRPr lang="en-US" sz="1450" dirty="0"/>
          </a:p>
        </p:txBody>
      </p:sp>
      <p:sp>
        <p:nvSpPr>
          <p:cNvPr id="12" name="text_3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Prisma v3.12</a:t>
            </a:r>
            <a:endParaRPr lang="en-US" sz="900" dirty="0"/>
          </a:p>
        </p:txBody>
      </p:sp>
      <p:sp>
        <p:nvSpPr>
          <p:cNvPr id="13" name="text_3_11"/>
          <p:cNvSpPr txBox="1"/>
          <p:nvPr/>
        </p:nvSpPr>
        <p:spPr>
          <a:xfrm>
            <a:off x="761970" y="6266292"/>
            <a:ext cx="5768310" cy="198059"/>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14" name="text_3_12"/>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15" name="shape_3_13"/>
          <p:cNvSpPr/>
          <p:nvPr/>
        </p:nvSpPr>
        <p:spPr>
          <a:xfrm>
            <a:off x="10885841" y="6496080"/>
            <a:ext cx="544159" cy="114300"/>
          </a:xfrm>
          <a:prstGeom prst="rect">
            <a:avLst/>
          </a:prstGeom>
          <a:solidFill>
            <a:srgbClr val="06111D"/>
          </a:solidFill>
          <a:ln/>
        </p:spPr>
      </p:sp>
      <p:sp>
        <p:nvSpPr>
          <p:cNvPr id="16" name="text_3_1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03 / 21</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_4_0"/>
          <p:cNvSpPr/>
          <p:nvPr/>
        </p:nvSpPr>
        <p:spPr>
          <a:xfrm>
            <a:off x="0" y="0"/>
            <a:ext cx="12191970" cy="88880"/>
          </a:xfrm>
          <a:prstGeom prst="rect">
            <a:avLst/>
          </a:prstGeom>
          <a:solidFill>
            <a:srgbClr val="35C8FF"/>
          </a:solidFill>
          <a:ln/>
        </p:spPr>
      </p:sp>
      <p:pic>
        <p:nvPicPr>
          <p:cNvPr id="3" name="picture_4_1" descr="/tmp/claude-0/-home-claude/5dcc285b-52c5-57b1-88a8-9616b3351304/scratchpad/f39/W2/decks_v3/_work/A_Keynote_KI-die-Ihr-Unternehmen-weiterbringt_DE_v3.4_20261027/img_005.png">    </p:cNvPr>
          <p:cNvPicPr>
            <a:picLocks noChangeAspect="1"/>
          </p:cNvPicPr>
          <p:nvPr/>
        </p:nvPicPr>
        <p:blipFill>
          <a:blip r:embed="rId1"/>
          <a:stretch>
            <a:fillRect/>
          </a:stretch>
        </p:blipFill>
        <p:spPr>
          <a:xfrm>
            <a:off x="761970" y="317480"/>
            <a:ext cx="279441" cy="279441"/>
          </a:xfrm>
          <a:prstGeom prst="rect">
            <a:avLst/>
          </a:prstGeom>
        </p:spPr>
      </p:pic>
      <p:sp>
        <p:nvSpPr>
          <p:cNvPr id="4" name="text_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4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pic>
        <p:nvPicPr>
          <p:cNvPr id="7" name="picture_4_5" descr="/tmp/claude-0/-home-claude/5dcc285b-52c5-57b1-88a8-9616b3351304/scratchpad/f39/W2/decks_v3/_work/A_Keynote_KI-die-Ihr-Unternehmen-weiterbringt_DE_v3.4_20261027/img_006.png">    </p:cNvPr>
          <p:cNvPicPr>
            <a:picLocks noChangeAspect="1"/>
          </p:cNvPicPr>
          <p:nvPr/>
        </p:nvPicPr>
        <p:blipFill>
          <a:blip r:embed="rId2"/>
          <a:stretch>
            <a:fillRect/>
          </a:stretch>
        </p:blipFill>
        <p:spPr>
          <a:xfrm>
            <a:off x="8635959" y="0"/>
            <a:ext cx="3556010" cy="6858000"/>
          </a:xfrm>
          <a:prstGeom prst="rect">
            <a:avLst/>
          </a:prstGeom>
        </p:spPr>
      </p:pic>
      <p:sp>
        <p:nvSpPr>
          <p:cNvPr id="8" name="text_4_6"/>
          <p:cNvSpPr txBox="1"/>
          <p:nvPr/>
        </p:nvSpPr>
        <p:spPr>
          <a:xfrm>
            <a:off x="761970" y="952530"/>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KI-AUSGABEN 2026</a:t>
            </a:r>
            <a:endParaRPr lang="en-US" sz="1050" dirty="0"/>
          </a:p>
        </p:txBody>
      </p:sp>
      <p:sp>
        <p:nvSpPr>
          <p:cNvPr id="9" name="Title"/>
          <p:cNvSpPr txBox="1"/>
          <p:nvPr/>
        </p:nvSpPr>
        <p:spPr>
          <a:xfrm>
            <a:off x="761970" y="1240109"/>
            <a:ext cx="773052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Die weltweiten KI-Ausgaben sollen 2026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um die Hälfte steigen.</a:t>
            </a:r>
            <a:endParaRPr lang="en-US" sz="3000" dirty="0"/>
          </a:p>
        </p:txBody>
      </p:sp>
      <p:sp>
        <p:nvSpPr>
          <p:cNvPr id="10" name="text_4_8"/>
          <p:cNvSpPr txBox="1"/>
          <p:nvPr/>
        </p:nvSpPr>
        <p:spPr>
          <a:xfrm>
            <a:off x="698510" y="2730490"/>
            <a:ext cx="6409395" cy="819120"/>
          </a:xfrm>
          <a:prstGeom prst="rect">
            <a:avLst/>
          </a:prstGeom>
          <a:noFill/>
          <a:ln/>
        </p:spPr>
        <p:txBody>
          <a:bodyPr wrap="none" lIns="0" tIns="0" rIns="0" bIns="0" rtlCol="0" anchor="t"/>
          <a:lstStyle/>
          <a:p>
            <a:pPr algn="l" indent="0" marL="0">
              <a:lnSpc>
                <a:spcPts val="6450"/>
              </a:lnSpc>
              <a:buNone/>
            </a:pPr>
            <a:r>
              <a:rPr lang="en-US" sz="7500" spc="-413" kern="0" dirty="0">
                <a:solidFill>
                  <a:srgbClr val="35C8FF"/>
                </a:solidFill>
                <a:latin typeface="Archivo Black" pitchFamily="34" charset="0"/>
                <a:ea typeface="Archivo Black" pitchFamily="34" charset="-122"/>
                <a:cs typeface="Archivo Black" pitchFamily="34" charset="-120"/>
              </a:rPr>
              <a:t>2,67 Bio. US-$</a:t>
            </a:r>
            <a:endParaRPr lang="en-US" sz="7500" dirty="0"/>
          </a:p>
        </p:txBody>
      </p:sp>
      <p:sp>
        <p:nvSpPr>
          <p:cNvPr id="11" name="text_4_9"/>
          <p:cNvSpPr txBox="1"/>
          <p:nvPr/>
        </p:nvSpPr>
        <p:spPr>
          <a:xfrm>
            <a:off x="761970" y="4572000"/>
            <a:ext cx="7338060" cy="594360"/>
          </a:xfrm>
          <a:prstGeom prst="rect">
            <a:avLst/>
          </a:prstGeom>
          <a:noFill/>
          <a:ln/>
        </p:spPr>
        <p:txBody>
          <a:bodyPr wrap="square" lIns="0" tIns="0" rIns="0" bIns="0" rtlCol="0" anchor="t"/>
          <a:lstStyle/>
          <a:p>
            <a:pPr algn="l" indent="0" marL="0">
              <a:lnSpc>
                <a:spcPts val="2340"/>
              </a:lnSpc>
              <a:buNone/>
            </a:pPr>
            <a:r>
              <a:rPr lang="en-US" sz="1800" dirty="0">
                <a:solidFill>
                  <a:srgbClr val="EEF3F8"/>
                </a:solidFill>
                <a:latin typeface="IBM Plex Sans Medium" pitchFamily="34" charset="0"/>
                <a:ea typeface="IBM Plex Sans Medium" pitchFamily="34" charset="-122"/>
                <a:cs typeface="IBM Plex Sans Medium" pitchFamily="34" charset="-120"/>
              </a:rPr>
              <a:t>Prognose für 2026, ein Plus von 49,5 %. 1,48 Bio. US-$ davon fließen in Infrastruktur.</a:t>
            </a:r>
            <a:endParaRPr lang="en-US" sz="1800" dirty="0"/>
          </a:p>
        </p:txBody>
      </p:sp>
      <p:sp>
        <p:nvSpPr>
          <p:cNvPr id="12" name="text_4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Gartner, Sept. 2026 · Good AI Prisma Marktstudie 2026/27, Kapitel 1</a:t>
            </a:r>
            <a:endParaRPr lang="en-US" sz="900" dirty="0"/>
          </a:p>
        </p:txBody>
      </p:sp>
      <p:sp>
        <p:nvSpPr>
          <p:cNvPr id="13" name="text_4_1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14" name="text_4_12"/>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15" name="text_4_1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04 / 21</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_5_0"/>
          <p:cNvSpPr/>
          <p:nvPr/>
        </p:nvSpPr>
        <p:spPr>
          <a:xfrm>
            <a:off x="0" y="0"/>
            <a:ext cx="12191970" cy="88880"/>
          </a:xfrm>
          <a:prstGeom prst="rect">
            <a:avLst/>
          </a:prstGeom>
          <a:solidFill>
            <a:srgbClr val="35C8FF"/>
          </a:solidFill>
          <a:ln/>
        </p:spPr>
      </p:sp>
      <p:pic>
        <p:nvPicPr>
          <p:cNvPr id="3" name="picture_5_1" descr="/tmp/claude-0/-home-claude/5dcc285b-52c5-57b1-88a8-9616b3351304/scratchpad/f39/W2/decks_v3/_work/A_Keynote_KI-die-Ihr-Unternehmen-weiterbringt_DE_v3.4_20261027/img_007.png">    </p:cNvPr>
          <p:cNvPicPr>
            <a:picLocks noChangeAspect="1"/>
          </p:cNvPicPr>
          <p:nvPr/>
        </p:nvPicPr>
        <p:blipFill>
          <a:blip r:embed="rId1"/>
          <a:stretch>
            <a:fillRect/>
          </a:stretch>
        </p:blipFill>
        <p:spPr>
          <a:xfrm>
            <a:off x="761970" y="317480"/>
            <a:ext cx="279441" cy="279441"/>
          </a:xfrm>
          <a:prstGeom prst="rect">
            <a:avLst/>
          </a:prstGeom>
        </p:spPr>
      </p:pic>
      <p:sp>
        <p:nvSpPr>
          <p:cNvPr id="4" name="text_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5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5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ABBILDUNG 1.3 · NUTZUNG NACH AMTLICHER STATISTIK</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Laut amtlicher Statistik nutzt jedes fünfte EU-Unternehmen KI,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in Dänemark zwei von fünf.</a:t>
            </a:r>
            <a:endParaRPr lang="en-US" sz="3000" dirty="0"/>
          </a:p>
        </p:txBody>
      </p:sp>
      <p:sp>
        <p:nvSpPr>
          <p:cNvPr id="9" name="text_5_7"/>
          <p:cNvSpPr txBox="1"/>
          <p:nvPr/>
        </p:nvSpPr>
        <p:spPr>
          <a:xfrm>
            <a:off x="761970" y="228554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Dänemark</a:t>
            </a:r>
            <a:endParaRPr lang="en-US" sz="1050" dirty="0"/>
          </a:p>
        </p:txBody>
      </p:sp>
      <p:sp>
        <p:nvSpPr>
          <p:cNvPr id="10" name="shape_5_8"/>
          <p:cNvSpPr/>
          <p:nvPr/>
        </p:nvSpPr>
        <p:spPr>
          <a:xfrm>
            <a:off x="3352830" y="2266980"/>
            <a:ext cx="3429000" cy="190470"/>
          </a:xfrm>
          <a:prstGeom prst="rect">
            <a:avLst/>
          </a:prstGeom>
          <a:solidFill>
            <a:srgbClr val="5A6F84"/>
          </a:solidFill>
          <a:ln/>
        </p:spPr>
      </p:sp>
      <p:sp>
        <p:nvSpPr>
          <p:cNvPr id="11" name="text_5_9"/>
          <p:cNvSpPr txBox="1"/>
          <p:nvPr/>
        </p:nvSpPr>
        <p:spPr>
          <a:xfrm>
            <a:off x="6870710" y="2292309"/>
            <a:ext cx="361554"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42 %</a:t>
            </a:r>
            <a:endParaRPr lang="en-US" sz="1100" dirty="0"/>
          </a:p>
        </p:txBody>
      </p:sp>
      <p:sp>
        <p:nvSpPr>
          <p:cNvPr id="12" name="text_5_10"/>
          <p:cNvSpPr txBox="1"/>
          <p:nvPr/>
        </p:nvSpPr>
        <p:spPr>
          <a:xfrm>
            <a:off x="761970" y="256489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Finnland</a:t>
            </a:r>
            <a:endParaRPr lang="en-US" sz="1050" dirty="0"/>
          </a:p>
        </p:txBody>
      </p:sp>
      <p:sp>
        <p:nvSpPr>
          <p:cNvPr id="13" name="shape_5_11"/>
          <p:cNvSpPr/>
          <p:nvPr/>
        </p:nvSpPr>
        <p:spPr>
          <a:xfrm>
            <a:off x="3352830" y="2546330"/>
            <a:ext cx="3086100" cy="190470"/>
          </a:xfrm>
          <a:prstGeom prst="rect">
            <a:avLst/>
          </a:prstGeom>
          <a:solidFill>
            <a:srgbClr val="5A6F84"/>
          </a:solidFill>
          <a:ln/>
        </p:spPr>
      </p:sp>
      <p:sp>
        <p:nvSpPr>
          <p:cNvPr id="14" name="text_5_12"/>
          <p:cNvSpPr txBox="1"/>
          <p:nvPr/>
        </p:nvSpPr>
        <p:spPr>
          <a:xfrm>
            <a:off x="6527810" y="2571750"/>
            <a:ext cx="479877"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37,8 %</a:t>
            </a:r>
            <a:endParaRPr lang="en-US" sz="1100" dirty="0"/>
          </a:p>
        </p:txBody>
      </p:sp>
      <p:sp>
        <p:nvSpPr>
          <p:cNvPr id="15" name="text_5_13"/>
          <p:cNvSpPr txBox="1"/>
          <p:nvPr/>
        </p:nvSpPr>
        <p:spPr>
          <a:xfrm>
            <a:off x="761970" y="284433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Vereinigtes Königreich (Juni 2026)</a:t>
            </a:r>
            <a:endParaRPr lang="en-US" sz="1050" dirty="0"/>
          </a:p>
        </p:txBody>
      </p:sp>
      <p:sp>
        <p:nvSpPr>
          <p:cNvPr id="16" name="shape_5_14"/>
          <p:cNvSpPr/>
          <p:nvPr/>
        </p:nvSpPr>
        <p:spPr>
          <a:xfrm>
            <a:off x="3352830" y="2825770"/>
            <a:ext cx="2857500" cy="190470"/>
          </a:xfrm>
          <a:prstGeom prst="rect">
            <a:avLst/>
          </a:prstGeom>
          <a:solidFill>
            <a:srgbClr val="5A6F84"/>
          </a:solidFill>
          <a:ln/>
        </p:spPr>
      </p:sp>
      <p:sp>
        <p:nvSpPr>
          <p:cNvPr id="17" name="text_5_15"/>
          <p:cNvSpPr txBox="1"/>
          <p:nvPr/>
        </p:nvSpPr>
        <p:spPr>
          <a:xfrm>
            <a:off x="6299210" y="2851191"/>
            <a:ext cx="36137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35 %</a:t>
            </a:r>
            <a:endParaRPr lang="en-US" sz="1100" dirty="0"/>
          </a:p>
        </p:txBody>
      </p:sp>
      <p:sp>
        <p:nvSpPr>
          <p:cNvPr id="18" name="text_5_16"/>
          <p:cNvSpPr txBox="1"/>
          <p:nvPr/>
        </p:nvSpPr>
        <p:spPr>
          <a:xfrm>
            <a:off x="761970" y="312368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Schweden</a:t>
            </a:r>
            <a:endParaRPr lang="en-US" sz="1050" dirty="0"/>
          </a:p>
        </p:txBody>
      </p:sp>
      <p:sp>
        <p:nvSpPr>
          <p:cNvPr id="19" name="shape_5_17"/>
          <p:cNvSpPr/>
          <p:nvPr/>
        </p:nvSpPr>
        <p:spPr>
          <a:xfrm>
            <a:off x="3352830" y="3105120"/>
            <a:ext cx="2857500" cy="190470"/>
          </a:xfrm>
          <a:prstGeom prst="rect">
            <a:avLst/>
          </a:prstGeom>
          <a:solidFill>
            <a:srgbClr val="5A6F84"/>
          </a:solidFill>
          <a:ln/>
        </p:spPr>
      </p:sp>
      <p:sp>
        <p:nvSpPr>
          <p:cNvPr id="20" name="text_5_18"/>
          <p:cNvSpPr txBox="1"/>
          <p:nvPr/>
        </p:nvSpPr>
        <p:spPr>
          <a:xfrm>
            <a:off x="6299210" y="3130540"/>
            <a:ext cx="36137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35 %</a:t>
            </a:r>
            <a:endParaRPr lang="en-US" sz="1100" dirty="0"/>
          </a:p>
        </p:txBody>
      </p:sp>
      <p:sp>
        <p:nvSpPr>
          <p:cNvPr id="21" name="text_5_19"/>
          <p:cNvSpPr txBox="1"/>
          <p:nvPr/>
        </p:nvSpPr>
        <p:spPr>
          <a:xfrm>
            <a:off x="761970" y="340312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Niederlande</a:t>
            </a:r>
            <a:endParaRPr lang="en-US" sz="1050" dirty="0"/>
          </a:p>
        </p:txBody>
      </p:sp>
      <p:sp>
        <p:nvSpPr>
          <p:cNvPr id="22" name="shape_5_20"/>
          <p:cNvSpPr/>
          <p:nvPr/>
        </p:nvSpPr>
        <p:spPr>
          <a:xfrm>
            <a:off x="3352830" y="3384560"/>
            <a:ext cx="2711470" cy="190470"/>
          </a:xfrm>
          <a:prstGeom prst="rect">
            <a:avLst/>
          </a:prstGeom>
          <a:solidFill>
            <a:srgbClr val="5A6F84"/>
          </a:solidFill>
          <a:ln/>
        </p:spPr>
      </p:sp>
      <p:sp>
        <p:nvSpPr>
          <p:cNvPr id="23" name="text_5_21"/>
          <p:cNvSpPr txBox="1"/>
          <p:nvPr/>
        </p:nvSpPr>
        <p:spPr>
          <a:xfrm>
            <a:off x="6153180" y="3409980"/>
            <a:ext cx="497068"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33,2 %</a:t>
            </a:r>
            <a:endParaRPr lang="en-US" sz="1100" dirty="0"/>
          </a:p>
        </p:txBody>
      </p:sp>
      <p:sp>
        <p:nvSpPr>
          <p:cNvPr id="24" name="text_5_22"/>
          <p:cNvSpPr txBox="1"/>
          <p:nvPr/>
        </p:nvSpPr>
        <p:spPr>
          <a:xfrm>
            <a:off x="761970" y="368247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Deutschland</a:t>
            </a:r>
            <a:endParaRPr lang="en-US" sz="1050" dirty="0"/>
          </a:p>
        </p:txBody>
      </p:sp>
      <p:sp>
        <p:nvSpPr>
          <p:cNvPr id="25" name="shape_5_23"/>
          <p:cNvSpPr/>
          <p:nvPr/>
        </p:nvSpPr>
        <p:spPr>
          <a:xfrm>
            <a:off x="3352830" y="3663909"/>
            <a:ext cx="2120859" cy="190470"/>
          </a:xfrm>
          <a:prstGeom prst="rect">
            <a:avLst/>
          </a:prstGeom>
          <a:solidFill>
            <a:srgbClr val="5A6F84"/>
          </a:solidFill>
          <a:ln/>
        </p:spPr>
      </p:sp>
      <p:sp>
        <p:nvSpPr>
          <p:cNvPr id="26" name="text_5_24"/>
          <p:cNvSpPr txBox="1"/>
          <p:nvPr/>
        </p:nvSpPr>
        <p:spPr>
          <a:xfrm>
            <a:off x="5562570" y="3689330"/>
            <a:ext cx="36137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26 %</a:t>
            </a:r>
            <a:endParaRPr lang="en-US" sz="1100" dirty="0"/>
          </a:p>
        </p:txBody>
      </p:sp>
      <p:sp>
        <p:nvSpPr>
          <p:cNvPr id="27" name="text_5_25"/>
          <p:cNvSpPr txBox="1"/>
          <p:nvPr/>
        </p:nvSpPr>
        <p:spPr>
          <a:xfrm>
            <a:off x="761970" y="396191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Spanien</a:t>
            </a:r>
            <a:endParaRPr lang="en-US" sz="1050" dirty="0"/>
          </a:p>
        </p:txBody>
      </p:sp>
      <p:sp>
        <p:nvSpPr>
          <p:cNvPr id="28" name="shape_5_26"/>
          <p:cNvSpPr/>
          <p:nvPr/>
        </p:nvSpPr>
        <p:spPr>
          <a:xfrm>
            <a:off x="3352830" y="3943350"/>
            <a:ext cx="1720809" cy="190470"/>
          </a:xfrm>
          <a:prstGeom prst="rect">
            <a:avLst/>
          </a:prstGeom>
          <a:solidFill>
            <a:srgbClr val="5A6F84"/>
          </a:solidFill>
          <a:ln/>
        </p:spPr>
      </p:sp>
      <p:sp>
        <p:nvSpPr>
          <p:cNvPr id="29" name="text_5_27"/>
          <p:cNvSpPr txBox="1"/>
          <p:nvPr/>
        </p:nvSpPr>
        <p:spPr>
          <a:xfrm>
            <a:off x="5162520" y="3968770"/>
            <a:ext cx="497068"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21,1 %</a:t>
            </a:r>
            <a:endParaRPr lang="en-US" sz="1100" dirty="0"/>
          </a:p>
        </p:txBody>
      </p:sp>
      <p:sp>
        <p:nvSpPr>
          <p:cNvPr id="30" name="text_5_28"/>
          <p:cNvSpPr txBox="1"/>
          <p:nvPr/>
        </p:nvSpPr>
        <p:spPr>
          <a:xfrm>
            <a:off x="761970" y="424126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35C8FF"/>
                </a:solidFill>
                <a:latin typeface="IBM Plex Sans SemiBold" pitchFamily="34" charset="0"/>
                <a:ea typeface="IBM Plex Sans SemiBold" pitchFamily="34" charset="-122"/>
                <a:cs typeface="IBM Plex Sans SemiBold" pitchFamily="34" charset="-120"/>
              </a:rPr>
              <a:t>EU-27</a:t>
            </a:r>
            <a:endParaRPr lang="en-US" sz="1050" dirty="0"/>
          </a:p>
        </p:txBody>
      </p:sp>
      <p:sp>
        <p:nvSpPr>
          <p:cNvPr id="31" name="shape_5_29"/>
          <p:cNvSpPr/>
          <p:nvPr/>
        </p:nvSpPr>
        <p:spPr>
          <a:xfrm>
            <a:off x="3352830" y="4222791"/>
            <a:ext cx="1631930" cy="190470"/>
          </a:xfrm>
          <a:prstGeom prst="rect">
            <a:avLst/>
          </a:prstGeom>
          <a:solidFill>
            <a:srgbClr val="35C8FF"/>
          </a:solidFill>
          <a:ln/>
        </p:spPr>
      </p:sp>
      <p:sp>
        <p:nvSpPr>
          <p:cNvPr id="32" name="text_5_30"/>
          <p:cNvSpPr txBox="1"/>
          <p:nvPr/>
        </p:nvSpPr>
        <p:spPr>
          <a:xfrm>
            <a:off x="5073640" y="4248120"/>
            <a:ext cx="36137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20 %</a:t>
            </a:r>
            <a:endParaRPr lang="en-US" sz="1100" dirty="0"/>
          </a:p>
        </p:txBody>
      </p:sp>
      <p:sp>
        <p:nvSpPr>
          <p:cNvPr id="33" name="text_5_31"/>
          <p:cNvSpPr txBox="1"/>
          <p:nvPr/>
        </p:nvSpPr>
        <p:spPr>
          <a:xfrm>
            <a:off x="761970" y="452070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Frankreich</a:t>
            </a:r>
            <a:endParaRPr lang="en-US" sz="1050" dirty="0"/>
          </a:p>
        </p:txBody>
      </p:sp>
      <p:sp>
        <p:nvSpPr>
          <p:cNvPr id="34" name="shape_5_32"/>
          <p:cNvSpPr/>
          <p:nvPr/>
        </p:nvSpPr>
        <p:spPr>
          <a:xfrm>
            <a:off x="3352830" y="4502140"/>
            <a:ext cx="1466880" cy="190470"/>
          </a:xfrm>
          <a:prstGeom prst="rect">
            <a:avLst/>
          </a:prstGeom>
          <a:solidFill>
            <a:srgbClr val="5A6F84"/>
          </a:solidFill>
          <a:ln/>
        </p:spPr>
      </p:sp>
      <p:sp>
        <p:nvSpPr>
          <p:cNvPr id="35" name="text_5_33"/>
          <p:cNvSpPr txBox="1"/>
          <p:nvPr/>
        </p:nvSpPr>
        <p:spPr>
          <a:xfrm>
            <a:off x="4908591" y="4527560"/>
            <a:ext cx="36137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18 %</a:t>
            </a:r>
            <a:endParaRPr lang="en-US" sz="1100" dirty="0"/>
          </a:p>
        </p:txBody>
      </p:sp>
      <p:sp>
        <p:nvSpPr>
          <p:cNvPr id="36" name="text_5_34"/>
          <p:cNvSpPr txBox="1"/>
          <p:nvPr/>
        </p:nvSpPr>
        <p:spPr>
          <a:xfrm>
            <a:off x="761970" y="480014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Italien</a:t>
            </a:r>
            <a:endParaRPr lang="en-US" sz="1050" dirty="0"/>
          </a:p>
        </p:txBody>
      </p:sp>
      <p:sp>
        <p:nvSpPr>
          <p:cNvPr id="37" name="shape_5_35"/>
          <p:cNvSpPr/>
          <p:nvPr/>
        </p:nvSpPr>
        <p:spPr>
          <a:xfrm>
            <a:off x="3352830" y="4781580"/>
            <a:ext cx="1339870" cy="190470"/>
          </a:xfrm>
          <a:prstGeom prst="rect">
            <a:avLst/>
          </a:prstGeom>
          <a:solidFill>
            <a:srgbClr val="5A6F84"/>
          </a:solidFill>
          <a:ln/>
        </p:spPr>
      </p:sp>
      <p:sp>
        <p:nvSpPr>
          <p:cNvPr id="38" name="text_5_36"/>
          <p:cNvSpPr txBox="1"/>
          <p:nvPr/>
        </p:nvSpPr>
        <p:spPr>
          <a:xfrm>
            <a:off x="4781580" y="4806909"/>
            <a:ext cx="49725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16,4 %</a:t>
            </a:r>
            <a:endParaRPr lang="en-US" sz="1100" dirty="0"/>
          </a:p>
        </p:txBody>
      </p:sp>
      <p:sp>
        <p:nvSpPr>
          <p:cNvPr id="39" name="text_5_37"/>
          <p:cNvSpPr txBox="1"/>
          <p:nvPr/>
        </p:nvSpPr>
        <p:spPr>
          <a:xfrm>
            <a:off x="761970" y="507949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Australien (alle Unternehmen)</a:t>
            </a:r>
            <a:endParaRPr lang="en-US" sz="1050" dirty="0"/>
          </a:p>
        </p:txBody>
      </p:sp>
      <p:sp>
        <p:nvSpPr>
          <p:cNvPr id="40" name="shape_5_38"/>
          <p:cNvSpPr/>
          <p:nvPr/>
        </p:nvSpPr>
        <p:spPr>
          <a:xfrm>
            <a:off x="3352830" y="5060930"/>
            <a:ext cx="977859" cy="190470"/>
          </a:xfrm>
          <a:prstGeom prst="rect">
            <a:avLst/>
          </a:prstGeom>
          <a:solidFill>
            <a:srgbClr val="5A6F84"/>
          </a:solidFill>
          <a:ln/>
        </p:spPr>
      </p:sp>
      <p:sp>
        <p:nvSpPr>
          <p:cNvPr id="41" name="text_5_39"/>
          <p:cNvSpPr txBox="1"/>
          <p:nvPr/>
        </p:nvSpPr>
        <p:spPr>
          <a:xfrm>
            <a:off x="4419570" y="5086350"/>
            <a:ext cx="36137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12 %</a:t>
            </a:r>
            <a:endParaRPr lang="en-US" sz="1100" dirty="0"/>
          </a:p>
        </p:txBody>
      </p:sp>
      <p:sp>
        <p:nvSpPr>
          <p:cNvPr id="42" name="text_5_40"/>
          <p:cNvSpPr txBox="1"/>
          <p:nvPr/>
        </p:nvSpPr>
        <p:spPr>
          <a:xfrm>
            <a:off x="761970" y="535893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Polen</a:t>
            </a:r>
            <a:endParaRPr lang="en-US" sz="1050" dirty="0"/>
          </a:p>
        </p:txBody>
      </p:sp>
      <p:sp>
        <p:nvSpPr>
          <p:cNvPr id="43" name="shape_5_41"/>
          <p:cNvSpPr/>
          <p:nvPr/>
        </p:nvSpPr>
        <p:spPr>
          <a:xfrm>
            <a:off x="3352830" y="5340370"/>
            <a:ext cx="685800" cy="190470"/>
          </a:xfrm>
          <a:prstGeom prst="rect">
            <a:avLst/>
          </a:prstGeom>
          <a:solidFill>
            <a:srgbClr val="5A6F84"/>
          </a:solidFill>
          <a:ln/>
        </p:spPr>
      </p:sp>
      <p:sp>
        <p:nvSpPr>
          <p:cNvPr id="44" name="text_5_42"/>
          <p:cNvSpPr txBox="1"/>
          <p:nvPr/>
        </p:nvSpPr>
        <p:spPr>
          <a:xfrm>
            <a:off x="4127510" y="5365791"/>
            <a:ext cx="407274"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8,4 %</a:t>
            </a:r>
            <a:endParaRPr lang="en-US" sz="1100" dirty="0"/>
          </a:p>
        </p:txBody>
      </p:sp>
      <p:sp>
        <p:nvSpPr>
          <p:cNvPr id="45" name="text_5_43"/>
          <p:cNvSpPr txBox="1"/>
          <p:nvPr/>
        </p:nvSpPr>
        <p:spPr>
          <a:xfrm>
            <a:off x="761970" y="563828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Rumänien</a:t>
            </a:r>
            <a:endParaRPr lang="en-US" sz="1050" dirty="0"/>
          </a:p>
        </p:txBody>
      </p:sp>
      <p:sp>
        <p:nvSpPr>
          <p:cNvPr id="46" name="shape_5_44"/>
          <p:cNvSpPr/>
          <p:nvPr/>
        </p:nvSpPr>
        <p:spPr>
          <a:xfrm>
            <a:off x="3352830" y="5619720"/>
            <a:ext cx="425470" cy="190470"/>
          </a:xfrm>
          <a:prstGeom prst="rect">
            <a:avLst/>
          </a:prstGeom>
          <a:solidFill>
            <a:srgbClr val="5A6F84"/>
          </a:solidFill>
          <a:ln/>
        </p:spPr>
      </p:sp>
      <p:sp>
        <p:nvSpPr>
          <p:cNvPr id="47" name="text_5_45"/>
          <p:cNvSpPr txBox="1"/>
          <p:nvPr/>
        </p:nvSpPr>
        <p:spPr>
          <a:xfrm>
            <a:off x="3867180" y="5645140"/>
            <a:ext cx="407182"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5,2 %</a:t>
            </a:r>
            <a:endParaRPr lang="en-US" sz="1100" dirty="0"/>
          </a:p>
        </p:txBody>
      </p:sp>
      <p:sp>
        <p:nvSpPr>
          <p:cNvPr id="48" name="shape_5_46"/>
          <p:cNvSpPr/>
          <p:nvPr/>
        </p:nvSpPr>
        <p:spPr>
          <a:xfrm>
            <a:off x="8001000" y="2222541"/>
            <a:ext cx="3429000" cy="6309"/>
          </a:xfrm>
          <a:prstGeom prst="rect">
            <a:avLst/>
          </a:prstGeom>
          <a:solidFill>
            <a:srgbClr val="D6E6F5">
              <a:alpha val="13000"/>
            </a:srgbClr>
          </a:solidFill>
          <a:ln/>
        </p:spPr>
      </p:sp>
      <p:sp>
        <p:nvSpPr>
          <p:cNvPr id="49" name="text_5_47"/>
          <p:cNvSpPr txBox="1"/>
          <p:nvPr/>
        </p:nvSpPr>
        <p:spPr>
          <a:xfrm>
            <a:off x="8166141" y="2330440"/>
            <a:ext cx="3374502"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Weltweite Managementumfragen kommen auf fast neun von zehn; die Statistikämter erfassen alle Unternehmen ab zehn Beschäftigten.</a:t>
            </a:r>
            <a:endParaRPr lang="en-US" sz="1150" dirty="0"/>
          </a:p>
        </p:txBody>
      </p:sp>
      <p:sp>
        <p:nvSpPr>
          <p:cNvPr id="50" name="shape_5_48"/>
          <p:cNvSpPr/>
          <p:nvPr/>
        </p:nvSpPr>
        <p:spPr>
          <a:xfrm>
            <a:off x="8001000" y="2400300"/>
            <a:ext cx="69860" cy="69860"/>
          </a:xfrm>
          <a:prstGeom prst="rect">
            <a:avLst/>
          </a:prstGeom>
          <a:solidFill>
            <a:srgbClr val="35C8FF"/>
          </a:solidFill>
          <a:ln/>
        </p:spPr>
      </p:sp>
      <p:sp>
        <p:nvSpPr>
          <p:cNvPr id="51" name="shape_5_49"/>
          <p:cNvSpPr/>
          <p:nvPr/>
        </p:nvSpPr>
        <p:spPr>
          <a:xfrm>
            <a:off x="8001000" y="3045226"/>
            <a:ext cx="3429000" cy="6309"/>
          </a:xfrm>
          <a:prstGeom prst="rect">
            <a:avLst/>
          </a:prstGeom>
          <a:solidFill>
            <a:srgbClr val="D6E6F5">
              <a:alpha val="13000"/>
            </a:srgbClr>
          </a:solidFill>
          <a:ln/>
        </p:spPr>
      </p:sp>
      <p:sp>
        <p:nvSpPr>
          <p:cNvPr id="52" name="text_5_50"/>
          <p:cNvSpPr txBox="1"/>
          <p:nvPr/>
        </p:nvSpPr>
        <p:spPr>
          <a:xfrm>
            <a:off x="8166141" y="3153217"/>
            <a:ext cx="3374502"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Die Spanne reicht von 5,2 % in Rumänien bis 42 % in Dänemark.</a:t>
            </a:r>
            <a:endParaRPr lang="en-US" sz="1150" dirty="0"/>
          </a:p>
        </p:txBody>
      </p:sp>
      <p:sp>
        <p:nvSpPr>
          <p:cNvPr id="53" name="shape_5_51"/>
          <p:cNvSpPr/>
          <p:nvPr/>
        </p:nvSpPr>
        <p:spPr>
          <a:xfrm>
            <a:off x="8001000" y="3222986"/>
            <a:ext cx="69860" cy="69860"/>
          </a:xfrm>
          <a:prstGeom prst="rect">
            <a:avLst/>
          </a:prstGeom>
          <a:solidFill>
            <a:srgbClr val="35C8FF"/>
          </a:solidFill>
          <a:ln/>
        </p:spPr>
      </p:sp>
      <p:sp>
        <p:nvSpPr>
          <p:cNvPr id="54" name="shape_5_52"/>
          <p:cNvSpPr/>
          <p:nvPr/>
        </p:nvSpPr>
        <p:spPr>
          <a:xfrm>
            <a:off x="8001000" y="3663544"/>
            <a:ext cx="3429000" cy="6309"/>
          </a:xfrm>
          <a:prstGeom prst="rect">
            <a:avLst/>
          </a:prstGeom>
          <a:solidFill>
            <a:srgbClr val="D6E6F5">
              <a:alpha val="13000"/>
            </a:srgbClr>
          </a:solidFill>
          <a:ln/>
        </p:spPr>
      </p:sp>
      <p:sp>
        <p:nvSpPr>
          <p:cNvPr id="55" name="text_5_53"/>
          <p:cNvSpPr txBox="1"/>
          <p:nvPr/>
        </p:nvSpPr>
        <p:spPr>
          <a:xfrm>
            <a:off x="8166141" y="3771534"/>
            <a:ext cx="3374502"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Planen Sie mit der amtlichen Zahl für Ihren Markt, nicht mit der Schlagzeile einer Umfrage.</a:t>
            </a:r>
            <a:endParaRPr lang="en-US" sz="1150" dirty="0"/>
          </a:p>
        </p:txBody>
      </p:sp>
      <p:sp>
        <p:nvSpPr>
          <p:cNvPr id="56" name="shape_5_54"/>
          <p:cNvSpPr/>
          <p:nvPr/>
        </p:nvSpPr>
        <p:spPr>
          <a:xfrm>
            <a:off x="8001000" y="3841394"/>
            <a:ext cx="69860" cy="69860"/>
          </a:xfrm>
          <a:prstGeom prst="rect">
            <a:avLst/>
          </a:prstGeom>
          <a:solidFill>
            <a:srgbClr val="35C8FF"/>
          </a:solidFill>
          <a:ln/>
        </p:spPr>
      </p:sp>
      <p:sp>
        <p:nvSpPr>
          <p:cNvPr id="57" name="text_5_55"/>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Eurostat, Dez. 2025 · ONS · INE · INSEE · Istat · ABS · Abbildung 1.3, Good AI Prisma Marktstudie 2026/27</a:t>
            </a:r>
            <a:endParaRPr lang="en-US" sz="900" dirty="0"/>
          </a:p>
        </p:txBody>
      </p:sp>
      <p:sp>
        <p:nvSpPr>
          <p:cNvPr id="58" name="text_5_56"/>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59" name="text_5_57"/>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05 / 21</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_6_0"/>
          <p:cNvSpPr/>
          <p:nvPr/>
        </p:nvSpPr>
        <p:spPr>
          <a:xfrm>
            <a:off x="0" y="0"/>
            <a:ext cx="12191970" cy="88880"/>
          </a:xfrm>
          <a:prstGeom prst="rect">
            <a:avLst/>
          </a:prstGeom>
          <a:solidFill>
            <a:srgbClr val="35C8FF"/>
          </a:solidFill>
          <a:ln/>
        </p:spPr>
      </p:sp>
      <p:pic>
        <p:nvPicPr>
          <p:cNvPr id="3" name="picture_6_1" descr="/tmp/claude-0/-home-claude/5dcc285b-52c5-57b1-88a8-9616b3351304/scratchpad/f39/W2/decks_v3/_work/A_Keynote_KI-die-Ihr-Unternehmen-weiterbringt_DE_v3.4_20261027/img_008.png">    </p:cNvPr>
          <p:cNvPicPr>
            <a:picLocks noChangeAspect="1"/>
          </p:cNvPicPr>
          <p:nvPr/>
        </p:nvPicPr>
        <p:blipFill>
          <a:blip r:embed="rId1"/>
          <a:stretch>
            <a:fillRect/>
          </a:stretch>
        </p:blipFill>
        <p:spPr>
          <a:xfrm>
            <a:off x="761970" y="317480"/>
            <a:ext cx="279441" cy="279441"/>
          </a:xfrm>
          <a:prstGeom prst="rect">
            <a:avLst/>
          </a:prstGeom>
        </p:spPr>
      </p:pic>
      <p:sp>
        <p:nvSpPr>
          <p:cNvPr id="4" name="text_6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6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6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pic>
        <p:nvPicPr>
          <p:cNvPr id="7" name="picture_6_5" descr="/tmp/claude-0/-home-claude/5dcc285b-52c5-57b1-88a8-9616b3351304/scratchpad/f39/W2/decks_v3/_work/A_Keynote_KI-die-Ihr-Unternehmen-weiterbringt_DE_v3.4_20261027/img_009.png">    </p:cNvPr>
          <p:cNvPicPr>
            <a:picLocks noChangeAspect="1"/>
          </p:cNvPicPr>
          <p:nvPr/>
        </p:nvPicPr>
        <p:blipFill>
          <a:blip r:embed="rId2"/>
          <a:stretch>
            <a:fillRect/>
          </a:stretch>
        </p:blipFill>
        <p:spPr>
          <a:xfrm>
            <a:off x="571500" y="888980"/>
            <a:ext cx="6223041" cy="5016490"/>
          </a:xfrm>
          <a:prstGeom prst="rect">
            <a:avLst/>
          </a:prstGeom>
        </p:spPr>
      </p:pic>
      <p:sp>
        <p:nvSpPr>
          <p:cNvPr id="8" name="text_6_6"/>
          <p:cNvSpPr txBox="1"/>
          <p:nvPr/>
        </p:nvSpPr>
        <p:spPr>
          <a:xfrm>
            <a:off x="7429500" y="1079541"/>
            <a:ext cx="419865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DAS GOOD AI PRISMA · V3.12</a:t>
            </a:r>
            <a:endParaRPr lang="en-US" sz="1050" dirty="0"/>
          </a:p>
        </p:txBody>
      </p:sp>
      <p:sp>
        <p:nvSpPr>
          <p:cNvPr id="9" name="Title"/>
          <p:cNvSpPr txBox="1"/>
          <p:nvPr/>
        </p:nvSpPr>
        <p:spPr>
          <a:xfrm>
            <a:off x="7429500" y="1379830"/>
            <a:ext cx="4198650" cy="1049274"/>
          </a:xfrm>
          <a:prstGeom prst="rect">
            <a:avLst/>
          </a:prstGeom>
          <a:noFill/>
          <a:ln/>
        </p:spPr>
        <p:txBody>
          <a:bodyPr wrap="square" lIns="0" tIns="0" rIns="0" bIns="0" rtlCol="0" anchor="t"/>
          <a:lstStyle/>
          <a:p>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Beginnen Sie mit Ihrer Aufgabe. </a:t>
            </a:r>
            <a:pPr algn="l" indent="0" marL="0">
              <a:lnSpc>
                <a:spcPts val="2750"/>
              </a:lnSpc>
              <a:buNone/>
            </a:pPr>
            <a:r>
              <a:rPr lang="en-US" sz="2700" b="1" spc="-81" kern="0" dirty="0">
                <a:solidFill>
                  <a:srgbClr val="35C8FF"/>
                </a:solidFill>
                <a:latin typeface="Archivo" pitchFamily="34" charset="0"/>
                <a:ea typeface="Archivo" pitchFamily="34" charset="-122"/>
                <a:cs typeface="Archivo" pitchFamily="34" charset="-120"/>
              </a:rPr>
              <a:t>Vergleichen Sie, worauf es ankommt.</a:t>
            </a:r>
            <a:endParaRPr lang="en-US" sz="2700" dirty="0"/>
          </a:p>
        </p:txBody>
      </p:sp>
      <p:sp>
        <p:nvSpPr>
          <p:cNvPr id="10" name="text_6_8"/>
          <p:cNvSpPr txBox="1"/>
          <p:nvPr/>
        </p:nvSpPr>
        <p:spPr>
          <a:xfrm>
            <a:off x="7429500" y="2594153"/>
            <a:ext cx="4198650" cy="1104778"/>
          </a:xfrm>
          <a:prstGeom prst="rect">
            <a:avLst/>
          </a:prstGeom>
          <a:noFill/>
          <a:ln/>
        </p:spPr>
        <p:txBody>
          <a:bodyPr wrap="square" lIns="0" tIns="0" rIns="0" bIns="0" rtlCol="0" anchor="t"/>
          <a:lstStyle/>
          <a:p>
            <a:pPr algn="l" indent="0" marL="0">
              <a:lnSpc>
                <a:spcPts val="1740"/>
              </a:lnSpc>
              <a:buNone/>
            </a:pPr>
            <a:r>
              <a:rPr lang="en-US" sz="1200" dirty="0">
                <a:solidFill>
                  <a:srgbClr val="A3B4C5"/>
                </a:solidFill>
                <a:latin typeface="IBM Plex Sans" pitchFamily="34" charset="0"/>
                <a:ea typeface="IBM Plex Sans" pitchFamily="34" charset="-122"/>
                <a:cs typeface="IBM Plex Sans" pitchFamily="34" charset="-120"/>
              </a:rPr>
              <a:t>Das Good AI Prisma ordnet 998 Markteinträge auf einem Rad an, darunter 961 KI-Angebote. Wählen Sie Ihre Unternehmensfunktion oder Branche, vergleichen Sie die Angebote samt Quellen und planen Sie den nächsten Schritt.</a:t>
            </a:r>
            <a:endParaRPr lang="en-US" sz="1200" dirty="0"/>
          </a:p>
        </p:txBody>
      </p:sp>
      <p:sp>
        <p:nvSpPr>
          <p:cNvPr id="11" name="shape_6_9"/>
          <p:cNvSpPr/>
          <p:nvPr/>
        </p:nvSpPr>
        <p:spPr>
          <a:xfrm>
            <a:off x="7429500" y="4444990"/>
            <a:ext cx="1270010" cy="31730"/>
          </a:xfrm>
          <a:prstGeom prst="rect">
            <a:avLst/>
          </a:prstGeom>
          <a:solidFill>
            <a:srgbClr val="35C8FF"/>
          </a:solidFill>
          <a:ln/>
        </p:spPr>
      </p:sp>
      <p:sp>
        <p:nvSpPr>
          <p:cNvPr id="12" name="text_6_10"/>
          <p:cNvSpPr txBox="1"/>
          <p:nvPr/>
        </p:nvSpPr>
        <p:spPr>
          <a:xfrm>
            <a:off x="7429500" y="4552980"/>
            <a:ext cx="1320759" cy="342900"/>
          </a:xfrm>
          <a:prstGeom prst="rect">
            <a:avLst/>
          </a:prstGeom>
          <a:noFill/>
          <a:ln/>
        </p:spPr>
        <p:txBody>
          <a:bodyPr wrap="square" lIns="0" tIns="0" rIns="0" bIns="0" rtlCol="0" anchor="t"/>
          <a:lstStyle/>
          <a:p>
            <a:pPr algn="l" indent="0" marL="0">
              <a:lnSpc>
                <a:spcPts val="2700"/>
              </a:lnSpc>
              <a:buNone/>
            </a:pPr>
            <a:r>
              <a:rPr lang="en-US" sz="2700" dirty="0">
                <a:solidFill>
                  <a:srgbClr val="35C8FF"/>
                </a:solidFill>
                <a:latin typeface="Archivo Black" pitchFamily="34" charset="0"/>
                <a:ea typeface="Archivo Black" pitchFamily="34" charset="-122"/>
                <a:cs typeface="Archivo Black" pitchFamily="34" charset="-120"/>
              </a:rPr>
              <a:t>24</a:t>
            </a:r>
            <a:endParaRPr lang="en-US" sz="2700" dirty="0"/>
          </a:p>
        </p:txBody>
      </p:sp>
      <p:sp>
        <p:nvSpPr>
          <p:cNvPr id="13" name="text_6_11"/>
          <p:cNvSpPr txBox="1"/>
          <p:nvPr/>
        </p:nvSpPr>
        <p:spPr>
          <a:xfrm>
            <a:off x="7429500" y="4946630"/>
            <a:ext cx="1320759" cy="330190"/>
          </a:xfrm>
          <a:prstGeom prst="rect">
            <a:avLst/>
          </a:prstGeom>
          <a:noFill/>
          <a:ln/>
        </p:spPr>
        <p:txBody>
          <a:bodyPr wrap="square" lIns="0" tIns="0" rIns="0" bIns="0" rtlCol="0" anchor="t"/>
          <a:lstStyle/>
          <a:p>
            <a:pPr algn="l" indent="0" marL="0">
              <a:lnSpc>
                <a:spcPts val="1300"/>
              </a:lnSpc>
              <a:buNone/>
            </a:pPr>
            <a:r>
              <a:rPr lang="en-US" sz="1000" dirty="0">
                <a:solidFill>
                  <a:srgbClr val="EEF3F8"/>
                </a:solidFill>
                <a:latin typeface="IBM Plex Sans" pitchFamily="34" charset="0"/>
                <a:ea typeface="IBM Plex Sans" pitchFamily="34" charset="-122"/>
                <a:cs typeface="IBM Plex Sans" pitchFamily="34" charset="-120"/>
              </a:rPr>
              <a:t>Themenfelder nach Aufgabe und Branche</a:t>
            </a:r>
            <a:endParaRPr lang="en-US" sz="1000" dirty="0"/>
          </a:p>
        </p:txBody>
      </p:sp>
      <p:sp>
        <p:nvSpPr>
          <p:cNvPr id="14" name="shape_6_12"/>
          <p:cNvSpPr/>
          <p:nvPr/>
        </p:nvSpPr>
        <p:spPr>
          <a:xfrm>
            <a:off x="8826520" y="4444990"/>
            <a:ext cx="1270010" cy="31730"/>
          </a:xfrm>
          <a:prstGeom prst="rect">
            <a:avLst/>
          </a:prstGeom>
          <a:solidFill>
            <a:srgbClr val="35C8FF"/>
          </a:solidFill>
          <a:ln/>
        </p:spPr>
      </p:sp>
      <p:sp>
        <p:nvSpPr>
          <p:cNvPr id="15" name="text_6_13"/>
          <p:cNvSpPr txBox="1"/>
          <p:nvPr/>
        </p:nvSpPr>
        <p:spPr>
          <a:xfrm>
            <a:off x="8826520" y="4552980"/>
            <a:ext cx="1320759" cy="342900"/>
          </a:xfrm>
          <a:prstGeom prst="rect">
            <a:avLst/>
          </a:prstGeom>
          <a:noFill/>
          <a:ln/>
        </p:spPr>
        <p:txBody>
          <a:bodyPr wrap="square" lIns="0" tIns="0" rIns="0" bIns="0" rtlCol="0" anchor="t"/>
          <a:lstStyle/>
          <a:p>
            <a:pPr algn="l" indent="0" marL="0">
              <a:lnSpc>
                <a:spcPts val="2700"/>
              </a:lnSpc>
              <a:buNone/>
            </a:pPr>
            <a:r>
              <a:rPr lang="en-US" sz="2700" dirty="0">
                <a:solidFill>
                  <a:srgbClr val="35C8FF"/>
                </a:solidFill>
                <a:latin typeface="Archivo Black" pitchFamily="34" charset="0"/>
                <a:ea typeface="Archivo Black" pitchFamily="34" charset="-122"/>
                <a:cs typeface="Archivo Black" pitchFamily="34" charset="-120"/>
              </a:rPr>
              <a:t>8</a:t>
            </a:r>
            <a:endParaRPr lang="en-US" sz="2700" dirty="0"/>
          </a:p>
        </p:txBody>
      </p:sp>
      <p:sp>
        <p:nvSpPr>
          <p:cNvPr id="16" name="text_6_14"/>
          <p:cNvSpPr txBox="1"/>
          <p:nvPr/>
        </p:nvSpPr>
        <p:spPr>
          <a:xfrm>
            <a:off x="8826520" y="4946630"/>
            <a:ext cx="1320759" cy="330190"/>
          </a:xfrm>
          <a:prstGeom prst="rect">
            <a:avLst/>
          </a:prstGeom>
          <a:noFill/>
          <a:ln/>
        </p:spPr>
        <p:txBody>
          <a:bodyPr wrap="square" lIns="0" tIns="0" rIns="0" bIns="0" rtlCol="0" anchor="t"/>
          <a:lstStyle/>
          <a:p>
            <a:pPr algn="l" indent="0" marL="0">
              <a:lnSpc>
                <a:spcPts val="1300"/>
              </a:lnSpc>
              <a:buNone/>
            </a:pPr>
            <a:r>
              <a:rPr lang="en-US" sz="1000" dirty="0">
                <a:solidFill>
                  <a:srgbClr val="EEF3F8"/>
                </a:solidFill>
                <a:latin typeface="IBM Plex Sans" pitchFamily="34" charset="0"/>
                <a:ea typeface="IBM Plex Sans" pitchFamily="34" charset="-122"/>
                <a:cs typeface="IBM Plex Sans" pitchFamily="34" charset="-120"/>
              </a:rPr>
              <a:t>Datenarten, die KI liest und schreibt</a:t>
            </a:r>
            <a:endParaRPr lang="en-US" sz="1000" dirty="0"/>
          </a:p>
        </p:txBody>
      </p:sp>
      <p:sp>
        <p:nvSpPr>
          <p:cNvPr id="17" name="shape_6_15"/>
          <p:cNvSpPr/>
          <p:nvPr/>
        </p:nvSpPr>
        <p:spPr>
          <a:xfrm>
            <a:off x="10223541" y="4444990"/>
            <a:ext cx="1270010" cy="31730"/>
          </a:xfrm>
          <a:prstGeom prst="rect">
            <a:avLst/>
          </a:prstGeom>
          <a:solidFill>
            <a:srgbClr val="35C8FF"/>
          </a:solidFill>
          <a:ln/>
        </p:spPr>
      </p:sp>
      <p:sp>
        <p:nvSpPr>
          <p:cNvPr id="18" name="text_6_16"/>
          <p:cNvSpPr txBox="1"/>
          <p:nvPr/>
        </p:nvSpPr>
        <p:spPr>
          <a:xfrm>
            <a:off x="10223541" y="4552980"/>
            <a:ext cx="1320759" cy="342900"/>
          </a:xfrm>
          <a:prstGeom prst="rect">
            <a:avLst/>
          </a:prstGeom>
          <a:noFill/>
          <a:ln/>
        </p:spPr>
        <p:txBody>
          <a:bodyPr wrap="square" lIns="0" tIns="0" rIns="0" bIns="0" rtlCol="0" anchor="t"/>
          <a:lstStyle/>
          <a:p>
            <a:pPr algn="l" indent="0" marL="0">
              <a:lnSpc>
                <a:spcPts val="2700"/>
              </a:lnSpc>
              <a:buNone/>
            </a:pPr>
            <a:r>
              <a:rPr lang="en-US" sz="2700" dirty="0">
                <a:solidFill>
                  <a:srgbClr val="35C8FF"/>
                </a:solidFill>
                <a:latin typeface="Archivo Black" pitchFamily="34" charset="0"/>
                <a:ea typeface="Archivo Black" pitchFamily="34" charset="-122"/>
                <a:cs typeface="Archivo Black" pitchFamily="34" charset="-120"/>
              </a:rPr>
              <a:t>6</a:t>
            </a:r>
            <a:endParaRPr lang="en-US" sz="2700" dirty="0"/>
          </a:p>
        </p:txBody>
      </p:sp>
      <p:sp>
        <p:nvSpPr>
          <p:cNvPr id="19" name="text_6_17"/>
          <p:cNvSpPr txBox="1"/>
          <p:nvPr/>
        </p:nvSpPr>
        <p:spPr>
          <a:xfrm>
            <a:off x="10223541" y="4946630"/>
            <a:ext cx="1320759" cy="330190"/>
          </a:xfrm>
          <a:prstGeom prst="rect">
            <a:avLst/>
          </a:prstGeom>
          <a:noFill/>
          <a:ln/>
        </p:spPr>
        <p:txBody>
          <a:bodyPr wrap="square" lIns="0" tIns="0" rIns="0" bIns="0" rtlCol="0" anchor="t"/>
          <a:lstStyle/>
          <a:p>
            <a:pPr algn="l" indent="0" marL="0">
              <a:lnSpc>
                <a:spcPts val="1300"/>
              </a:lnSpc>
              <a:buNone/>
            </a:pPr>
            <a:r>
              <a:rPr lang="en-US" sz="1000" dirty="0">
                <a:solidFill>
                  <a:srgbClr val="EEF3F8"/>
                </a:solidFill>
                <a:latin typeface="IBM Plex Sans" pitchFamily="34" charset="0"/>
                <a:ea typeface="IBM Plex Sans" pitchFamily="34" charset="-122"/>
                <a:cs typeface="IBM Plex Sans" pitchFamily="34" charset="-120"/>
              </a:rPr>
              <a:t>Technologieschichten als Grundlage</a:t>
            </a:r>
            <a:endParaRPr lang="en-US" sz="1000" dirty="0"/>
          </a:p>
        </p:txBody>
      </p:sp>
      <p:sp>
        <p:nvSpPr>
          <p:cNvPr id="20" name="text_6_18"/>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Prisma v3.12 · Good AI Prisma, Okt. 2026</a:t>
            </a:r>
            <a:endParaRPr lang="en-US" sz="900" dirty="0"/>
          </a:p>
        </p:txBody>
      </p:sp>
      <p:sp>
        <p:nvSpPr>
          <p:cNvPr id="21" name="text_6_1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22" name="text_6_20"/>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23" name="text_6_2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06 / 21</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_7_0"/>
          <p:cNvSpPr/>
          <p:nvPr/>
        </p:nvSpPr>
        <p:spPr>
          <a:xfrm>
            <a:off x="0" y="0"/>
            <a:ext cx="12191970" cy="88880"/>
          </a:xfrm>
          <a:prstGeom prst="rect">
            <a:avLst/>
          </a:prstGeom>
          <a:solidFill>
            <a:srgbClr val="35C8FF"/>
          </a:solidFill>
          <a:ln/>
        </p:spPr>
      </p:sp>
      <p:pic>
        <p:nvPicPr>
          <p:cNvPr id="3" name="picture_7_1" descr="/tmp/claude-0/-home-claude/5dcc285b-52c5-57b1-88a8-9616b3351304/scratchpad/f39/W2/decks_v3/_work/A_Keynote_KI-die-Ihr-Unternehmen-weiterbringt_DE_v3.4_20261027/img_010.png">    </p:cNvPr>
          <p:cNvPicPr>
            <a:picLocks noChangeAspect="1"/>
          </p:cNvPicPr>
          <p:nvPr/>
        </p:nvPicPr>
        <p:blipFill>
          <a:blip r:embed="rId1"/>
          <a:stretch>
            <a:fillRect/>
          </a:stretch>
        </p:blipFill>
        <p:spPr>
          <a:xfrm>
            <a:off x="761970" y="317480"/>
            <a:ext cx="279441" cy="279441"/>
          </a:xfrm>
          <a:prstGeom prst="rect">
            <a:avLst/>
          </a:prstGeom>
        </p:spPr>
      </p:pic>
      <p:sp>
        <p:nvSpPr>
          <p:cNvPr id="4" name="text_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7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7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DREI EINSTIEGE</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Drei Fragen führen Sie zur KI,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die zu Ihrem Vorhaben passt.</a:t>
            </a:r>
            <a:endParaRPr lang="en-US" sz="3000" dirty="0"/>
          </a:p>
        </p:txBody>
      </p:sp>
      <p:sp>
        <p:nvSpPr>
          <p:cNvPr id="9" name="shape_7_7"/>
          <p:cNvSpPr/>
          <p:nvPr/>
        </p:nvSpPr>
        <p:spPr>
          <a:xfrm>
            <a:off x="761970" y="2413010"/>
            <a:ext cx="3445825" cy="3365541"/>
          </a:xfrm>
          <a:prstGeom prst="rect">
            <a:avLst/>
          </a:prstGeom>
          <a:solidFill>
            <a:srgbClr val="0B1A2A"/>
          </a:solidFill>
          <a:ln w="6350">
            <a:solidFill>
              <a:srgbClr val="D6E6F5">
                <a:alpha val="13000"/>
              </a:srgbClr>
            </a:solidFill>
            <a:prstDash val="solid"/>
          </a:ln>
        </p:spPr>
      </p:sp>
      <p:pic>
        <p:nvPicPr>
          <p:cNvPr id="10" name="picture_7_8" descr="/tmp/claude-0/-home-claude/5dcc285b-52c5-57b1-88a8-9616b3351304/scratchpad/f39/W2/decks_v3/_work/A_Keynote_KI-die-Ihr-Unternehmen-weiterbringt_DE_v3.4_20261027/img_011.png">    </p:cNvPr>
          <p:cNvPicPr>
            <a:picLocks noChangeAspect="1"/>
          </p:cNvPicPr>
          <p:nvPr/>
        </p:nvPicPr>
        <p:blipFill>
          <a:blip r:embed="rId2"/>
          <a:stretch>
            <a:fillRect/>
          </a:stretch>
        </p:blipFill>
        <p:spPr>
          <a:xfrm>
            <a:off x="768370" y="2419320"/>
            <a:ext cx="3433206" cy="1460480"/>
          </a:xfrm>
          <a:prstGeom prst="rect">
            <a:avLst/>
          </a:prstGeom>
        </p:spPr>
      </p:pic>
      <p:sp>
        <p:nvSpPr>
          <p:cNvPr id="11" name="text_7_9"/>
          <p:cNvSpPr txBox="1"/>
          <p:nvPr/>
        </p:nvSpPr>
        <p:spPr>
          <a:xfrm>
            <a:off x="946130" y="4032230"/>
            <a:ext cx="3182569"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01</a:t>
            </a:r>
            <a:endParaRPr lang="en-US" sz="750" dirty="0"/>
          </a:p>
        </p:txBody>
      </p:sp>
      <p:sp>
        <p:nvSpPr>
          <p:cNvPr id="12" name="text_7_10"/>
          <p:cNvSpPr txBox="1"/>
          <p:nvPr/>
        </p:nvSpPr>
        <p:spPr>
          <a:xfrm>
            <a:off x="946130" y="4203680"/>
            <a:ext cx="3182569" cy="226314"/>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Wo hilft KI bei meiner Arbeit?</a:t>
            </a:r>
            <a:endParaRPr lang="en-US" sz="1650" dirty="0"/>
          </a:p>
        </p:txBody>
      </p:sp>
      <p:sp>
        <p:nvSpPr>
          <p:cNvPr id="13" name="text_7_11"/>
          <p:cNvSpPr txBox="1"/>
          <p:nvPr/>
        </p:nvSpPr>
        <p:spPr>
          <a:xfrm>
            <a:off x="946130" y="4506163"/>
            <a:ext cx="3182569" cy="367863"/>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Wählen Sie eine Unternehmensfunktion, etwa Kundenservice oder Rechnungswesen.</a:t>
            </a:r>
            <a:endParaRPr lang="en-US" sz="1050" dirty="0"/>
          </a:p>
        </p:txBody>
      </p:sp>
      <p:sp>
        <p:nvSpPr>
          <p:cNvPr id="14" name="shape_7_12"/>
          <p:cNvSpPr/>
          <p:nvPr/>
        </p:nvSpPr>
        <p:spPr>
          <a:xfrm>
            <a:off x="946130" y="5387370"/>
            <a:ext cx="3077596" cy="6309"/>
          </a:xfrm>
          <a:prstGeom prst="rect">
            <a:avLst/>
          </a:prstGeom>
          <a:solidFill>
            <a:srgbClr val="D6E6F5">
              <a:alpha val="13000"/>
            </a:srgbClr>
          </a:solidFill>
          <a:ln/>
        </p:spPr>
      </p:sp>
      <p:sp>
        <p:nvSpPr>
          <p:cNvPr id="15" name="text_7_13"/>
          <p:cNvSpPr txBox="1"/>
          <p:nvPr/>
        </p:nvSpPr>
        <p:spPr>
          <a:xfrm>
            <a:off x="946130" y="5482651"/>
            <a:ext cx="3182569" cy="137160"/>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Anwendungen und passende Angebote</a:t>
            </a:r>
            <a:endParaRPr lang="en-US" sz="800" dirty="0"/>
          </a:p>
        </p:txBody>
      </p:sp>
      <p:sp>
        <p:nvSpPr>
          <p:cNvPr id="16" name="shape_7_14"/>
          <p:cNvSpPr/>
          <p:nvPr/>
        </p:nvSpPr>
        <p:spPr>
          <a:xfrm>
            <a:off x="4372935" y="2413010"/>
            <a:ext cx="3446008" cy="3365541"/>
          </a:xfrm>
          <a:prstGeom prst="rect">
            <a:avLst/>
          </a:prstGeom>
          <a:solidFill>
            <a:srgbClr val="0B1A2A"/>
          </a:solidFill>
          <a:ln w="6350">
            <a:solidFill>
              <a:srgbClr val="D6E6F5">
                <a:alpha val="13000"/>
              </a:srgbClr>
            </a:solidFill>
            <a:prstDash val="solid"/>
          </a:ln>
        </p:spPr>
      </p:sp>
      <p:pic>
        <p:nvPicPr>
          <p:cNvPr id="17" name="picture_7_15" descr="/tmp/claude-0/-home-claude/5dcc285b-52c5-57b1-88a8-9616b3351304/scratchpad/f39/W2/decks_v3/_work/A_Keynote_KI-die-Ihr-Unternehmen-weiterbringt_DE_v3.4_20261027/img_012.png">    </p:cNvPr>
          <p:cNvPicPr>
            <a:picLocks noChangeAspect="1"/>
          </p:cNvPicPr>
          <p:nvPr/>
        </p:nvPicPr>
        <p:blipFill>
          <a:blip r:embed="rId3"/>
          <a:stretch>
            <a:fillRect/>
          </a:stretch>
        </p:blipFill>
        <p:spPr>
          <a:xfrm>
            <a:off x="4379336" y="2419320"/>
            <a:ext cx="3433298" cy="1460480"/>
          </a:xfrm>
          <a:prstGeom prst="rect">
            <a:avLst/>
          </a:prstGeom>
        </p:spPr>
      </p:pic>
      <p:sp>
        <p:nvSpPr>
          <p:cNvPr id="18" name="text_7_16"/>
          <p:cNvSpPr txBox="1"/>
          <p:nvPr/>
        </p:nvSpPr>
        <p:spPr>
          <a:xfrm>
            <a:off x="4557095" y="4032230"/>
            <a:ext cx="3182661"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02</a:t>
            </a:r>
            <a:endParaRPr lang="en-US" sz="750" dirty="0"/>
          </a:p>
        </p:txBody>
      </p:sp>
      <p:sp>
        <p:nvSpPr>
          <p:cNvPr id="19" name="text_7_17"/>
          <p:cNvSpPr txBox="1"/>
          <p:nvPr/>
        </p:nvSpPr>
        <p:spPr>
          <a:xfrm>
            <a:off x="4557095" y="4203680"/>
            <a:ext cx="3182661" cy="452445"/>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Was verändert KI in meiner Branche?</a:t>
            </a:r>
            <a:endParaRPr lang="en-US" sz="1650" dirty="0"/>
          </a:p>
        </p:txBody>
      </p:sp>
      <p:sp>
        <p:nvSpPr>
          <p:cNvPr id="20" name="text_7_18"/>
          <p:cNvSpPr txBox="1"/>
          <p:nvPr/>
        </p:nvSpPr>
        <p:spPr>
          <a:xfrm>
            <a:off x="4557095" y="4732294"/>
            <a:ext cx="3182661" cy="367863"/>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Wählen Sie eine Branche, etwa Gesundheit, Logistik oder Industrie.</a:t>
            </a:r>
            <a:endParaRPr lang="en-US" sz="1050" dirty="0"/>
          </a:p>
        </p:txBody>
      </p:sp>
      <p:sp>
        <p:nvSpPr>
          <p:cNvPr id="21" name="shape_7_19"/>
          <p:cNvSpPr/>
          <p:nvPr/>
        </p:nvSpPr>
        <p:spPr>
          <a:xfrm>
            <a:off x="4557095" y="5250302"/>
            <a:ext cx="3077688" cy="6309"/>
          </a:xfrm>
          <a:prstGeom prst="rect">
            <a:avLst/>
          </a:prstGeom>
          <a:solidFill>
            <a:srgbClr val="D6E6F5">
              <a:alpha val="13000"/>
            </a:srgbClr>
          </a:solidFill>
          <a:ln/>
        </p:spPr>
      </p:sp>
      <p:sp>
        <p:nvSpPr>
          <p:cNvPr id="22" name="text_7_20"/>
          <p:cNvSpPr txBox="1"/>
          <p:nvPr/>
        </p:nvSpPr>
        <p:spPr>
          <a:xfrm>
            <a:off x="4557095" y="5345491"/>
            <a:ext cx="3182661" cy="274229"/>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Branchenanalyse, Praxisbeispiele, passende Anbieter</a:t>
            </a:r>
            <a:endParaRPr lang="en-US" sz="800" dirty="0"/>
          </a:p>
        </p:txBody>
      </p:sp>
      <p:sp>
        <p:nvSpPr>
          <p:cNvPr id="23" name="shape_7_21"/>
          <p:cNvSpPr/>
          <p:nvPr/>
        </p:nvSpPr>
        <p:spPr>
          <a:xfrm>
            <a:off x="7983992" y="2413010"/>
            <a:ext cx="3446008" cy="3365541"/>
          </a:xfrm>
          <a:prstGeom prst="rect">
            <a:avLst/>
          </a:prstGeom>
          <a:solidFill>
            <a:srgbClr val="0B1A2A"/>
          </a:solidFill>
          <a:ln w="6350">
            <a:solidFill>
              <a:srgbClr val="D6E6F5">
                <a:alpha val="13000"/>
              </a:srgbClr>
            </a:solidFill>
            <a:prstDash val="solid"/>
          </a:ln>
        </p:spPr>
      </p:sp>
      <p:pic>
        <p:nvPicPr>
          <p:cNvPr id="24" name="picture_7_22" descr="/tmp/claude-0/-home-claude/5dcc285b-52c5-57b1-88a8-9616b3351304/scratchpad/f39/W2/decks_v3/_work/A_Keynote_KI-die-Ihr-Unternehmen-weiterbringt_DE_v3.4_20261027/img_013.png">    </p:cNvPr>
          <p:cNvPicPr>
            <a:picLocks noChangeAspect="1"/>
          </p:cNvPicPr>
          <p:nvPr/>
        </p:nvPicPr>
        <p:blipFill>
          <a:blip r:embed="rId4"/>
          <a:stretch>
            <a:fillRect/>
          </a:stretch>
        </p:blipFill>
        <p:spPr>
          <a:xfrm>
            <a:off x="7990393" y="2419320"/>
            <a:ext cx="3433298" cy="1460480"/>
          </a:xfrm>
          <a:prstGeom prst="rect">
            <a:avLst/>
          </a:prstGeom>
        </p:spPr>
      </p:pic>
      <p:sp>
        <p:nvSpPr>
          <p:cNvPr id="25" name="text_7_23"/>
          <p:cNvSpPr txBox="1"/>
          <p:nvPr/>
        </p:nvSpPr>
        <p:spPr>
          <a:xfrm>
            <a:off x="8168152" y="4032230"/>
            <a:ext cx="3182661"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03</a:t>
            </a:r>
            <a:endParaRPr lang="en-US" sz="750" dirty="0"/>
          </a:p>
        </p:txBody>
      </p:sp>
      <p:sp>
        <p:nvSpPr>
          <p:cNvPr id="26" name="text_7_24"/>
          <p:cNvSpPr txBox="1"/>
          <p:nvPr/>
        </p:nvSpPr>
        <p:spPr>
          <a:xfrm>
            <a:off x="8168152" y="4203680"/>
            <a:ext cx="3182661" cy="452445"/>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Welches KI-Angebot passt zu meinem Vorhaben?</a:t>
            </a:r>
            <a:endParaRPr lang="en-US" sz="1650" dirty="0"/>
          </a:p>
        </p:txBody>
      </p:sp>
      <p:sp>
        <p:nvSpPr>
          <p:cNvPr id="27" name="text_7_25"/>
          <p:cNvSpPr txBox="1"/>
          <p:nvPr/>
        </p:nvSpPr>
        <p:spPr>
          <a:xfrm>
            <a:off x="8168152" y="4732294"/>
            <a:ext cx="3182661" cy="184069"/>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Suchen Sie eine Aufgabe oder einen Anbieter.</a:t>
            </a:r>
            <a:endParaRPr lang="en-US" sz="1050" dirty="0"/>
          </a:p>
        </p:txBody>
      </p:sp>
      <p:sp>
        <p:nvSpPr>
          <p:cNvPr id="28" name="shape_7_26"/>
          <p:cNvSpPr/>
          <p:nvPr/>
        </p:nvSpPr>
        <p:spPr>
          <a:xfrm>
            <a:off x="8168152" y="5250302"/>
            <a:ext cx="3077688" cy="6309"/>
          </a:xfrm>
          <a:prstGeom prst="rect">
            <a:avLst/>
          </a:prstGeom>
          <a:solidFill>
            <a:srgbClr val="D6E6F5">
              <a:alpha val="13000"/>
            </a:srgbClr>
          </a:solidFill>
          <a:ln/>
        </p:spPr>
      </p:sp>
      <p:sp>
        <p:nvSpPr>
          <p:cNvPr id="29" name="text_7_27"/>
          <p:cNvSpPr txBox="1"/>
          <p:nvPr/>
        </p:nvSpPr>
        <p:spPr>
          <a:xfrm>
            <a:off x="8168152" y="5345491"/>
            <a:ext cx="3182661" cy="274229"/>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Profil → Vergleich → Wirtschaftlichkeit → nächster Schritt</a:t>
            </a:r>
            <a:endParaRPr lang="en-US" sz="800" dirty="0"/>
          </a:p>
        </p:txBody>
      </p:sp>
      <p:sp>
        <p:nvSpPr>
          <p:cNvPr id="30" name="text_7_28"/>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1" name="text_7_29"/>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32" name="text_7_30"/>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07 / 21</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_8_0"/>
          <p:cNvSpPr/>
          <p:nvPr/>
        </p:nvSpPr>
        <p:spPr>
          <a:xfrm>
            <a:off x="0" y="0"/>
            <a:ext cx="12191970" cy="88880"/>
          </a:xfrm>
          <a:prstGeom prst="rect">
            <a:avLst/>
          </a:prstGeom>
          <a:solidFill>
            <a:srgbClr val="22CE61"/>
          </a:solidFill>
          <a:ln/>
        </p:spPr>
      </p:sp>
      <p:pic>
        <p:nvPicPr>
          <p:cNvPr id="3" name="picture_8_1" descr="/tmp/claude-0/-home-claude/5dcc285b-52c5-57b1-88a8-9616b3351304/scratchpad/f39/W2/decks_v3/_work/A_Keynote_KI-die-Ihr-Unternehmen-weiterbringt_DE_v3.4_20261027/img_014.png">    </p:cNvPr>
          <p:cNvPicPr>
            <a:picLocks noChangeAspect="1"/>
          </p:cNvPicPr>
          <p:nvPr/>
        </p:nvPicPr>
        <p:blipFill>
          <a:blip r:embed="rId1"/>
          <a:stretch>
            <a:fillRect/>
          </a:stretch>
        </p:blipFill>
        <p:spPr>
          <a:xfrm>
            <a:off x="761970" y="317480"/>
            <a:ext cx="279441" cy="279441"/>
          </a:xfrm>
          <a:prstGeom prst="rect">
            <a:avLst/>
          </a:prstGeom>
        </p:spPr>
      </p:pic>
      <p:sp>
        <p:nvSpPr>
          <p:cNvPr id="4" name="text_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8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pic>
        <p:nvPicPr>
          <p:cNvPr id="7" name="picture_8_5" descr="/tmp/claude-0/-home-claude/5dcc285b-52c5-57b1-88a8-9616b3351304/scratchpad/f39/W2/decks_v3/_work/A_Keynote_KI-die-Ihr-Unternehmen-weiterbringt_DE_v3.4_20261027/img_015.png">    </p:cNvPr>
          <p:cNvPicPr>
            <a:picLocks noChangeAspect="1"/>
          </p:cNvPicPr>
          <p:nvPr/>
        </p:nvPicPr>
        <p:blipFill>
          <a:blip r:embed="rId2"/>
          <a:stretch>
            <a:fillRect/>
          </a:stretch>
        </p:blipFill>
        <p:spPr>
          <a:xfrm>
            <a:off x="6476970" y="0"/>
            <a:ext cx="5715000" cy="6858000"/>
          </a:xfrm>
          <a:prstGeom prst="rect">
            <a:avLst/>
          </a:prstGeom>
        </p:spPr>
      </p:pic>
      <p:sp>
        <p:nvSpPr>
          <p:cNvPr id="8" name="text_8_6"/>
          <p:cNvSpPr txBox="1"/>
          <p:nvPr/>
        </p:nvSpPr>
        <p:spPr>
          <a:xfrm>
            <a:off x="634959" y="761970"/>
            <a:ext cx="2712385" cy="1727210"/>
          </a:xfrm>
          <a:prstGeom prst="rect">
            <a:avLst/>
          </a:prstGeom>
          <a:noFill/>
          <a:ln/>
        </p:spPr>
        <p:txBody>
          <a:bodyPr wrap="none" lIns="0" tIns="0" rIns="0" bIns="0" rtlCol="0" anchor="t"/>
          <a:lstStyle/>
          <a:p>
            <a:pPr algn="l" indent="0" marL="0">
              <a:lnSpc>
                <a:spcPts val="13600"/>
              </a:lnSpc>
              <a:buNone/>
            </a:pPr>
            <a:r>
              <a:rPr lang="en-US" sz="17000" spc="-1020" kern="0" dirty="0">
                <a:ln w="25400">
                  <a:solidFill>
                    <a:srgbClr val="22CE61"/>
                  </a:solidFill>
                </a:ln>
                <a:solidFill>
                  <a:srgbClr val="06111D"/>
                </a:solidFill>
                <a:latin typeface="Archivo Black" pitchFamily="34" charset="0"/>
                <a:ea typeface="Archivo Black" pitchFamily="34" charset="-122"/>
                <a:cs typeface="Archivo Black" pitchFamily="34" charset="-120"/>
              </a:rPr>
              <a:t>02</a:t>
            </a:r>
            <a:endParaRPr lang="en-US" sz="17000" dirty="0"/>
          </a:p>
        </p:txBody>
      </p:sp>
      <p:sp>
        <p:nvSpPr>
          <p:cNvPr id="9" name="text_8_7"/>
          <p:cNvSpPr txBox="1"/>
          <p:nvPr/>
        </p:nvSpPr>
        <p:spPr>
          <a:xfrm>
            <a:off x="761970" y="2984510"/>
            <a:ext cx="7207209"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TEIL 02 · VERANTWORTUNGSVOLL WÄHLEN</a:t>
            </a:r>
            <a:endParaRPr lang="en-US" sz="1050" dirty="0"/>
          </a:p>
        </p:txBody>
      </p:sp>
      <p:sp>
        <p:nvSpPr>
          <p:cNvPr id="10" name="Title"/>
          <p:cNvSpPr txBox="1"/>
          <p:nvPr/>
        </p:nvSpPr>
        <p:spPr>
          <a:xfrm>
            <a:off x="761970" y="3297509"/>
            <a:ext cx="7207209" cy="1253460"/>
          </a:xfrm>
          <a:prstGeom prst="rect">
            <a:avLst/>
          </a:prstGeom>
          <a:noFill/>
          <a:ln/>
        </p:spPr>
        <p:txBody>
          <a:bodyPr wrap="square" lIns="0" tIns="0" rIns="0" bIns="0" rtlCol="0" anchor="t"/>
          <a:lstStyle/>
          <a:p>
            <a:pPr algn="l" indent="0" marL="0">
              <a:lnSpc>
                <a:spcPts val="3290"/>
              </a:lnSpc>
              <a:buNone/>
            </a:pPr>
            <a:r>
              <a:rPr lang="en-US" sz="3500" spc="-157" kern="0" dirty="0">
                <a:solidFill>
                  <a:srgbClr val="EEF3F8"/>
                </a:solidFill>
                <a:latin typeface="Archivo Black" pitchFamily="34" charset="0"/>
                <a:ea typeface="Archivo Black" pitchFamily="34" charset="-122"/>
                <a:cs typeface="Archivo Black" pitchFamily="34" charset="-120"/>
              </a:rPr>
              <a:t>Wählen Sie KI nach Fakten, mit klaren Verantwortlichen und </a:t>
            </a:r>
            <a:pPr algn="l" indent="0" marL="0">
              <a:lnSpc>
                <a:spcPts val="3290"/>
              </a:lnSpc>
              <a:buNone/>
            </a:pPr>
            <a:r>
              <a:rPr lang="en-US" sz="3500" spc="-157" kern="0" dirty="0">
                <a:solidFill>
                  <a:srgbClr val="22CE61"/>
                </a:solidFill>
                <a:latin typeface="Archivo Black" pitchFamily="34" charset="0"/>
                <a:ea typeface="Archivo Black" pitchFamily="34" charset="-122"/>
                <a:cs typeface="Archivo Black" pitchFamily="34" charset="-120"/>
              </a:rPr>
              <a:t>vertretbaren Kosten.</a:t>
            </a:r>
            <a:endParaRPr lang="en-US" sz="3500" dirty="0"/>
          </a:p>
        </p:txBody>
      </p:sp>
      <p:sp>
        <p:nvSpPr>
          <p:cNvPr id="11" name="text_8_9"/>
          <p:cNvSpPr txBox="1"/>
          <p:nvPr/>
        </p:nvSpPr>
        <p:spPr>
          <a:xfrm>
            <a:off x="761970" y="4728728"/>
            <a:ext cx="6553230" cy="522854"/>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Vier Qualitäten, fünf Governance-Fragen und eine ehrliche Kostenrechnung trennen eine tragfähige Entscheidung von einem teuren Fehlversuch.</a:t>
            </a:r>
            <a:endParaRPr lang="en-US" sz="1450" dirty="0"/>
          </a:p>
        </p:txBody>
      </p:sp>
      <p:sp>
        <p:nvSpPr>
          <p:cNvPr id="12" name="text_8_10"/>
          <p:cNvSpPr txBox="1"/>
          <p:nvPr/>
        </p:nvSpPr>
        <p:spPr>
          <a:xfrm>
            <a:off x="761970" y="6266292"/>
            <a:ext cx="5768310" cy="198059"/>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13" name="text_8_11"/>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14" name="shape_8_12"/>
          <p:cNvSpPr/>
          <p:nvPr/>
        </p:nvSpPr>
        <p:spPr>
          <a:xfrm>
            <a:off x="10885841" y="6496080"/>
            <a:ext cx="544159" cy="114300"/>
          </a:xfrm>
          <a:prstGeom prst="rect">
            <a:avLst/>
          </a:prstGeom>
          <a:solidFill>
            <a:srgbClr val="06111D"/>
          </a:solidFill>
          <a:ln/>
        </p:spPr>
      </p:sp>
      <p:sp>
        <p:nvSpPr>
          <p:cNvPr id="15" name="text_8_1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08 / 21</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_9_0"/>
          <p:cNvSpPr/>
          <p:nvPr/>
        </p:nvSpPr>
        <p:spPr>
          <a:xfrm>
            <a:off x="0" y="0"/>
            <a:ext cx="12191970" cy="88880"/>
          </a:xfrm>
          <a:prstGeom prst="rect">
            <a:avLst/>
          </a:prstGeom>
          <a:solidFill>
            <a:srgbClr val="35C8FF"/>
          </a:solidFill>
          <a:ln/>
        </p:spPr>
      </p:sp>
      <p:pic>
        <p:nvPicPr>
          <p:cNvPr id="3" name="picture_9_1" descr="/tmp/claude-0/-home-claude/5dcc285b-52c5-57b1-88a8-9616b3351304/scratchpad/f39/W2/decks_v3/_work/A_Keynote_KI-die-Ihr-Unternehmen-weiterbringt_DE_v3.4_20261027/img_016.png">    </p:cNvPr>
          <p:cNvPicPr>
            <a:picLocks noChangeAspect="1"/>
          </p:cNvPicPr>
          <p:nvPr/>
        </p:nvPicPr>
        <p:blipFill>
          <a:blip r:embed="rId1"/>
          <a:stretch>
            <a:fillRect/>
          </a:stretch>
        </p:blipFill>
        <p:spPr>
          <a:xfrm>
            <a:off x="761970" y="317480"/>
            <a:ext cx="279441" cy="279441"/>
          </a:xfrm>
          <a:prstGeom prst="rect">
            <a:avLst/>
          </a:prstGeom>
        </p:spPr>
      </p:pic>
      <p:sp>
        <p:nvSpPr>
          <p:cNvPr id="4" name="text_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9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pic>
        <p:nvPicPr>
          <p:cNvPr id="7" name="picture_9_5" descr="/tmp/claude-0/-home-claude/5dcc285b-52c5-57b1-88a8-9616b3351304/scratchpad/f39/W2/decks_v3/_work/A_Keynote_KI-die-Ihr-Unternehmen-weiterbringt_DE_v3.4_20261027/img_017.png">    </p:cNvPr>
          <p:cNvPicPr>
            <a:picLocks noChangeAspect="1"/>
          </p:cNvPicPr>
          <p:nvPr/>
        </p:nvPicPr>
        <p:blipFill>
          <a:blip r:embed="rId2"/>
          <a:stretch>
            <a:fillRect/>
          </a:stretch>
        </p:blipFill>
        <p:spPr>
          <a:xfrm>
            <a:off x="8635959" y="0"/>
            <a:ext cx="3556010" cy="6858000"/>
          </a:xfrm>
          <a:prstGeom prst="rect">
            <a:avLst/>
          </a:prstGeom>
        </p:spPr>
      </p:pic>
      <p:sp>
        <p:nvSpPr>
          <p:cNvPr id="8" name="text_9_6"/>
          <p:cNvSpPr txBox="1"/>
          <p:nvPr/>
        </p:nvSpPr>
        <p:spPr>
          <a:xfrm>
            <a:off x="761970" y="952530"/>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KI EINKAUFEN · WAS ANBIETER VERÖFFENTLICHEN</a:t>
            </a:r>
            <a:endParaRPr lang="en-US" sz="1050" dirty="0"/>
          </a:p>
        </p:txBody>
      </p:sp>
      <p:sp>
        <p:nvSpPr>
          <p:cNvPr id="9" name="Title"/>
          <p:cNvSpPr txBox="1"/>
          <p:nvPr/>
        </p:nvSpPr>
        <p:spPr>
          <a:xfrm>
            <a:off x="761970" y="1240109"/>
            <a:ext cx="773052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Einkäufer können KI-Angebote selten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anhand von Fakten vergleichen.</a:t>
            </a:r>
            <a:endParaRPr lang="en-US" sz="3000" dirty="0"/>
          </a:p>
        </p:txBody>
      </p:sp>
      <p:sp>
        <p:nvSpPr>
          <p:cNvPr id="10" name="text_9_8"/>
          <p:cNvSpPr txBox="1"/>
          <p:nvPr/>
        </p:nvSpPr>
        <p:spPr>
          <a:xfrm>
            <a:off x="698510" y="2730490"/>
            <a:ext cx="6005139" cy="982980"/>
          </a:xfrm>
          <a:prstGeom prst="rect">
            <a:avLst/>
          </a:prstGeom>
          <a:noFill/>
          <a:ln/>
        </p:spPr>
        <p:txBody>
          <a:bodyPr wrap="none" lIns="0" tIns="0" rIns="0" bIns="0" rtlCol="0" anchor="t"/>
          <a:lstStyle/>
          <a:p>
            <a:pPr algn="l" indent="0" marL="0">
              <a:lnSpc>
                <a:spcPts val="7740"/>
              </a:lnSpc>
              <a:buNone/>
            </a:pPr>
            <a:r>
              <a:rPr lang="en-US" sz="9000" spc="-495" kern="0" dirty="0">
                <a:solidFill>
                  <a:srgbClr val="35C8FF"/>
                </a:solidFill>
                <a:latin typeface="Archivo Black" pitchFamily="34" charset="0"/>
                <a:ea typeface="Archivo Black" pitchFamily="34" charset="-122"/>
                <a:cs typeface="Archivo Black" pitchFamily="34" charset="-120"/>
              </a:rPr>
              <a:t>43 von 107</a:t>
            </a:r>
            <a:endParaRPr lang="en-US" sz="9000" dirty="0"/>
          </a:p>
        </p:txBody>
      </p:sp>
      <p:sp>
        <p:nvSpPr>
          <p:cNvPr id="11" name="text_9_9"/>
          <p:cNvSpPr txBox="1"/>
          <p:nvPr/>
        </p:nvSpPr>
        <p:spPr>
          <a:xfrm>
            <a:off x="761970" y="4572000"/>
            <a:ext cx="7338060" cy="594360"/>
          </a:xfrm>
          <a:prstGeom prst="rect">
            <a:avLst/>
          </a:prstGeom>
          <a:noFill/>
          <a:ln/>
        </p:spPr>
        <p:txBody>
          <a:bodyPr wrap="square" lIns="0" tIns="0" rIns="0" bIns="0" rtlCol="0" anchor="t"/>
          <a:lstStyle/>
          <a:p>
            <a:pPr algn="l" indent="0" marL="0">
              <a:lnSpc>
                <a:spcPts val="2340"/>
              </a:lnSpc>
              <a:buNone/>
            </a:pPr>
            <a:r>
              <a:rPr lang="en-US" sz="1800" dirty="0">
                <a:solidFill>
                  <a:srgbClr val="EEF3F8"/>
                </a:solidFill>
                <a:latin typeface="IBM Plex Sans Medium" pitchFamily="34" charset="0"/>
                <a:ea typeface="IBM Plex Sans Medium" pitchFamily="34" charset="-122"/>
                <a:cs typeface="IBM Plex Sans Medium" pitchFamily="34" charset="-120"/>
              </a:rPr>
              <a:t>KI-Angeboten für den Kundenservice nennen einen Preis; 38 dokumentieren eine EU-Hosting-Option.</a:t>
            </a:r>
            <a:endParaRPr lang="en-US" sz="1800" dirty="0"/>
          </a:p>
        </p:txBody>
      </p:sp>
      <p:sp>
        <p:nvSpPr>
          <p:cNvPr id="12" name="text_9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Prisma, Erhebung Okt. 2026 (Anbieterangaben geprüft am 19.–20. Okt. 2026)</a:t>
            </a:r>
            <a:endParaRPr lang="en-US" sz="900" dirty="0"/>
          </a:p>
        </p:txBody>
      </p:sp>
      <p:sp>
        <p:nvSpPr>
          <p:cNvPr id="13" name="text_9_1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14" name="text_9_12"/>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15" name="text_9_1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09 / 21</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_10_0"/>
          <p:cNvSpPr/>
          <p:nvPr/>
        </p:nvSpPr>
        <p:spPr>
          <a:xfrm>
            <a:off x="0" y="0"/>
            <a:ext cx="12191970" cy="88880"/>
          </a:xfrm>
          <a:prstGeom prst="rect">
            <a:avLst/>
          </a:prstGeom>
          <a:solidFill>
            <a:srgbClr val="35C8FF"/>
          </a:solidFill>
          <a:ln/>
        </p:spPr>
      </p:sp>
      <p:pic>
        <p:nvPicPr>
          <p:cNvPr id="3" name="picture_10_1" descr="/tmp/claude-0/-home-claude/5dcc285b-52c5-57b1-88a8-9616b3351304/scratchpad/f39/W2/decks_v3/_work/A_Keynote_KI-die-Ihr-Unternehmen-weiterbringt_DE_v3.4_20261027/img_018.png">    </p:cNvPr>
          <p:cNvPicPr>
            <a:picLocks noChangeAspect="1"/>
          </p:cNvPicPr>
          <p:nvPr/>
        </p:nvPicPr>
        <p:blipFill>
          <a:blip r:embed="rId1"/>
          <a:stretch>
            <a:fillRect/>
          </a:stretch>
        </p:blipFill>
        <p:spPr>
          <a:xfrm>
            <a:off x="761970" y="317480"/>
            <a:ext cx="279441" cy="279441"/>
          </a:xfrm>
          <a:prstGeom prst="rect">
            <a:avLst/>
          </a:prstGeom>
        </p:spPr>
      </p:pic>
      <p:sp>
        <p:nvSpPr>
          <p:cNvPr id="4" name="text_10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0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0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10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DIE VIER QUALITÄTEN</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Gute KI ist wirksam, effizient,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wirtschaftlich und verantwortungsvoll.</a:t>
            </a:r>
            <a:endParaRPr lang="en-US" sz="3000" dirty="0"/>
          </a:p>
        </p:txBody>
      </p:sp>
      <p:sp>
        <p:nvSpPr>
          <p:cNvPr id="9" name="text_10_7"/>
          <p:cNvSpPr txBox="1"/>
          <p:nvPr/>
        </p:nvSpPr>
        <p:spPr>
          <a:xfrm>
            <a:off x="761970" y="2144177"/>
            <a:ext cx="9823491" cy="432786"/>
          </a:xfrm>
          <a:prstGeom prst="rect">
            <a:avLst/>
          </a:prstGeom>
          <a:noFill/>
          <a:ln/>
        </p:spPr>
        <p:txBody>
          <a:bodyPr wrap="square" lIns="0" tIns="0" rIns="0" bIns="0" rtlCol="0" anchor="t"/>
          <a:lstStyle/>
          <a:p>
            <a:pPr algn="l" indent="0" marL="0">
              <a:lnSpc>
                <a:spcPts val="1700"/>
              </a:lnSpc>
              <a:buNone/>
            </a:pPr>
            <a:r>
              <a:rPr lang="en-US" sz="1200" dirty="0">
                <a:solidFill>
                  <a:srgbClr val="A3B4C5"/>
                </a:solidFill>
                <a:latin typeface="IBM Plex Sans" pitchFamily="34" charset="0"/>
                <a:ea typeface="IBM Plex Sans" pitchFamily="34" charset="-122"/>
                <a:cs typeface="IBM Plex Sans" pitchFamily="34" charset="-120"/>
              </a:rPr>
              <a:t>Die Einhaltung der Regeln gehört zur verantwortungsvollen Umsetzung. Verantwortung geht weiter: Auch eine erlaubte Anwendung kann schlecht gestaltet sein oder Betroffenen schaden.</a:t>
            </a:r>
            <a:endParaRPr lang="en-US" sz="1200" dirty="0"/>
          </a:p>
        </p:txBody>
      </p:sp>
      <p:sp>
        <p:nvSpPr>
          <p:cNvPr id="10" name="shape_10_8"/>
          <p:cNvSpPr/>
          <p:nvPr/>
        </p:nvSpPr>
        <p:spPr>
          <a:xfrm>
            <a:off x="761970" y="2984510"/>
            <a:ext cx="1883938" cy="2667030"/>
          </a:xfrm>
          <a:prstGeom prst="rect">
            <a:avLst/>
          </a:prstGeom>
          <a:solidFill>
            <a:srgbClr val="0B1A2A"/>
          </a:solidFill>
          <a:ln/>
        </p:spPr>
      </p:sp>
      <p:sp>
        <p:nvSpPr>
          <p:cNvPr id="11" name="shape_10_9"/>
          <p:cNvSpPr/>
          <p:nvPr/>
        </p:nvSpPr>
        <p:spPr>
          <a:xfrm>
            <a:off x="761970" y="2984510"/>
            <a:ext cx="1883938" cy="50841"/>
          </a:xfrm>
          <a:prstGeom prst="rect">
            <a:avLst/>
          </a:prstGeom>
          <a:solidFill>
            <a:srgbClr val="35C8FF"/>
          </a:solidFill>
          <a:ln/>
        </p:spPr>
      </p:sp>
      <p:sp>
        <p:nvSpPr>
          <p:cNvPr id="12" name="shape_10_10"/>
          <p:cNvSpPr/>
          <p:nvPr/>
        </p:nvSpPr>
        <p:spPr>
          <a:xfrm>
            <a:off x="2639598" y="2984510"/>
            <a:ext cx="6309" cy="2667030"/>
          </a:xfrm>
          <a:prstGeom prst="rect">
            <a:avLst/>
          </a:prstGeom>
          <a:solidFill>
            <a:srgbClr val="D6E6F5">
              <a:alpha val="13000"/>
            </a:srgbClr>
          </a:solidFill>
          <a:ln/>
        </p:spPr>
      </p:sp>
      <p:sp>
        <p:nvSpPr>
          <p:cNvPr id="13" name="shape_10_11"/>
          <p:cNvSpPr/>
          <p:nvPr/>
        </p:nvSpPr>
        <p:spPr>
          <a:xfrm>
            <a:off x="761970" y="5645140"/>
            <a:ext cx="1883938" cy="6309"/>
          </a:xfrm>
          <a:prstGeom prst="rect">
            <a:avLst/>
          </a:prstGeom>
          <a:solidFill>
            <a:srgbClr val="D6E6F5">
              <a:alpha val="13000"/>
            </a:srgbClr>
          </a:solidFill>
          <a:ln/>
        </p:spPr>
      </p:sp>
      <p:sp>
        <p:nvSpPr>
          <p:cNvPr id="14" name="shape_10_12"/>
          <p:cNvSpPr/>
          <p:nvPr/>
        </p:nvSpPr>
        <p:spPr>
          <a:xfrm>
            <a:off x="761970" y="2984510"/>
            <a:ext cx="6309" cy="2667030"/>
          </a:xfrm>
          <a:prstGeom prst="rect">
            <a:avLst/>
          </a:prstGeom>
          <a:solidFill>
            <a:srgbClr val="D6E6F5">
              <a:alpha val="13000"/>
            </a:srgbClr>
          </a:solidFill>
          <a:ln/>
        </p:spPr>
      </p:sp>
      <p:pic>
        <p:nvPicPr>
          <p:cNvPr id="15" name="picture_10_13" descr="/tmp/claude-0/-home-claude/5dcc285b-52c5-57b1-88a8-9616b3351304/scratchpad/f39/W2/decks_v3/_work/A_Keynote_KI-die-Ihr-Unternehmen-weiterbringt_DE_v3.4_20261027/img_019.png">    </p:cNvPr>
          <p:cNvPicPr>
            <a:picLocks noChangeAspect="1"/>
          </p:cNvPicPr>
          <p:nvPr/>
        </p:nvPicPr>
        <p:blipFill>
          <a:blip r:embed="rId2"/>
          <a:stretch>
            <a:fillRect/>
          </a:stretch>
        </p:blipFill>
        <p:spPr>
          <a:xfrm>
            <a:off x="958840" y="3225820"/>
            <a:ext cx="393741" cy="393741"/>
          </a:xfrm>
          <a:prstGeom prst="rect">
            <a:avLst/>
          </a:prstGeom>
        </p:spPr>
      </p:pic>
      <p:sp>
        <p:nvSpPr>
          <p:cNvPr id="16" name="text_10_14"/>
          <p:cNvSpPr txBox="1"/>
          <p:nvPr/>
        </p:nvSpPr>
        <p:spPr>
          <a:xfrm>
            <a:off x="958840" y="3830239"/>
            <a:ext cx="1547713"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01</a:t>
            </a:r>
            <a:endParaRPr lang="en-US" sz="800" dirty="0"/>
          </a:p>
        </p:txBody>
      </p:sp>
      <p:sp>
        <p:nvSpPr>
          <p:cNvPr id="17" name="text_10_15"/>
          <p:cNvSpPr txBox="1"/>
          <p:nvPr/>
        </p:nvSpPr>
        <p:spPr>
          <a:xfrm>
            <a:off x="958840" y="3995379"/>
            <a:ext cx="1547713"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35C8FF"/>
                </a:solidFill>
                <a:latin typeface="Archivo Black" pitchFamily="34" charset="0"/>
                <a:ea typeface="Archivo Black" pitchFamily="34" charset="-122"/>
                <a:cs typeface="Archivo Black" pitchFamily="34" charset="-120"/>
              </a:rPr>
              <a:t>Wirksam</a:t>
            </a:r>
            <a:endParaRPr lang="en-US" sz="2600" dirty="0"/>
          </a:p>
        </p:txBody>
      </p:sp>
      <p:sp>
        <p:nvSpPr>
          <p:cNvPr id="18" name="text_10_16"/>
          <p:cNvSpPr txBox="1"/>
          <p:nvPr/>
        </p:nvSpPr>
        <p:spPr>
          <a:xfrm>
            <a:off x="958840" y="4452579"/>
            <a:ext cx="1547713" cy="817565"/>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KI unterstützt ein konkretes Ziel mit überprüfbaren Ergebnissen.</a:t>
            </a:r>
            <a:endParaRPr lang="en-US" sz="1150" dirty="0"/>
          </a:p>
        </p:txBody>
      </p:sp>
      <p:sp>
        <p:nvSpPr>
          <p:cNvPr id="19" name="shape_10_17"/>
          <p:cNvSpPr/>
          <p:nvPr/>
        </p:nvSpPr>
        <p:spPr>
          <a:xfrm>
            <a:off x="2798338" y="2984510"/>
            <a:ext cx="1884030" cy="2667030"/>
          </a:xfrm>
          <a:prstGeom prst="rect">
            <a:avLst/>
          </a:prstGeom>
          <a:solidFill>
            <a:srgbClr val="0B1A2A"/>
          </a:solidFill>
          <a:ln/>
        </p:spPr>
      </p:sp>
      <p:sp>
        <p:nvSpPr>
          <p:cNvPr id="20" name="shape_10_18"/>
          <p:cNvSpPr/>
          <p:nvPr/>
        </p:nvSpPr>
        <p:spPr>
          <a:xfrm>
            <a:off x="2798338" y="2984510"/>
            <a:ext cx="1884030" cy="50841"/>
          </a:xfrm>
          <a:prstGeom prst="rect">
            <a:avLst/>
          </a:prstGeom>
          <a:solidFill>
            <a:srgbClr val="F7A23B"/>
          </a:solidFill>
          <a:ln/>
        </p:spPr>
      </p:sp>
      <p:sp>
        <p:nvSpPr>
          <p:cNvPr id="21" name="shape_10_19"/>
          <p:cNvSpPr/>
          <p:nvPr/>
        </p:nvSpPr>
        <p:spPr>
          <a:xfrm>
            <a:off x="4676059" y="2984510"/>
            <a:ext cx="6309" cy="2667030"/>
          </a:xfrm>
          <a:prstGeom prst="rect">
            <a:avLst/>
          </a:prstGeom>
          <a:solidFill>
            <a:srgbClr val="D6E6F5">
              <a:alpha val="13000"/>
            </a:srgbClr>
          </a:solidFill>
          <a:ln/>
        </p:spPr>
      </p:sp>
      <p:sp>
        <p:nvSpPr>
          <p:cNvPr id="22" name="shape_10_20"/>
          <p:cNvSpPr/>
          <p:nvPr/>
        </p:nvSpPr>
        <p:spPr>
          <a:xfrm>
            <a:off x="2798338" y="5645140"/>
            <a:ext cx="1884030" cy="6309"/>
          </a:xfrm>
          <a:prstGeom prst="rect">
            <a:avLst/>
          </a:prstGeom>
          <a:solidFill>
            <a:srgbClr val="D6E6F5">
              <a:alpha val="13000"/>
            </a:srgbClr>
          </a:solidFill>
          <a:ln/>
        </p:spPr>
      </p:sp>
      <p:sp>
        <p:nvSpPr>
          <p:cNvPr id="23" name="shape_10_21"/>
          <p:cNvSpPr/>
          <p:nvPr/>
        </p:nvSpPr>
        <p:spPr>
          <a:xfrm>
            <a:off x="2798338" y="2984510"/>
            <a:ext cx="6309" cy="2667030"/>
          </a:xfrm>
          <a:prstGeom prst="rect">
            <a:avLst/>
          </a:prstGeom>
          <a:solidFill>
            <a:srgbClr val="D6E6F5">
              <a:alpha val="13000"/>
            </a:srgbClr>
          </a:solidFill>
          <a:ln/>
        </p:spPr>
      </p:sp>
      <p:pic>
        <p:nvPicPr>
          <p:cNvPr id="24" name="picture_10_22" descr="/tmp/claude-0/-home-claude/5dcc285b-52c5-57b1-88a8-9616b3351304/scratchpad/f39/W2/decks_v3/_work/A_Keynote_KI-die-Ihr-Unternehmen-weiterbringt_DE_v3.4_20261027/img_020.png">    </p:cNvPr>
          <p:cNvPicPr>
            <a:picLocks noChangeAspect="1"/>
          </p:cNvPicPr>
          <p:nvPr/>
        </p:nvPicPr>
        <p:blipFill>
          <a:blip r:embed="rId3"/>
          <a:stretch>
            <a:fillRect/>
          </a:stretch>
        </p:blipFill>
        <p:spPr>
          <a:xfrm>
            <a:off x="2995209" y="3225820"/>
            <a:ext cx="393741" cy="393741"/>
          </a:xfrm>
          <a:prstGeom prst="rect">
            <a:avLst/>
          </a:prstGeom>
        </p:spPr>
      </p:pic>
      <p:sp>
        <p:nvSpPr>
          <p:cNvPr id="25" name="text_10_23"/>
          <p:cNvSpPr txBox="1"/>
          <p:nvPr/>
        </p:nvSpPr>
        <p:spPr>
          <a:xfrm>
            <a:off x="2995209" y="3830239"/>
            <a:ext cx="1547805"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02</a:t>
            </a:r>
            <a:endParaRPr lang="en-US" sz="800" dirty="0"/>
          </a:p>
        </p:txBody>
      </p:sp>
      <p:sp>
        <p:nvSpPr>
          <p:cNvPr id="26" name="text_10_24"/>
          <p:cNvSpPr txBox="1"/>
          <p:nvPr/>
        </p:nvSpPr>
        <p:spPr>
          <a:xfrm>
            <a:off x="2995209" y="3995379"/>
            <a:ext cx="1547805"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7A23B"/>
                </a:solidFill>
                <a:latin typeface="Archivo Black" pitchFamily="34" charset="0"/>
                <a:ea typeface="Archivo Black" pitchFamily="34" charset="-122"/>
                <a:cs typeface="Archivo Black" pitchFamily="34" charset="-120"/>
              </a:rPr>
              <a:t>Effizient</a:t>
            </a:r>
            <a:endParaRPr lang="en-US" sz="2600" dirty="0"/>
          </a:p>
        </p:txBody>
      </p:sp>
      <p:sp>
        <p:nvSpPr>
          <p:cNvPr id="27" name="text_10_25"/>
          <p:cNvSpPr txBox="1"/>
          <p:nvPr/>
        </p:nvSpPr>
        <p:spPr>
          <a:xfrm>
            <a:off x="2995209" y="4452579"/>
            <a:ext cx="1547805" cy="817565"/>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Aufwand, Kosten und menschliche Nacharbeit werden berücksichtigt.</a:t>
            </a:r>
            <a:endParaRPr lang="en-US" sz="1150" dirty="0"/>
          </a:p>
        </p:txBody>
      </p:sp>
      <p:sp>
        <p:nvSpPr>
          <p:cNvPr id="28" name="shape_10_26"/>
          <p:cNvSpPr/>
          <p:nvPr/>
        </p:nvSpPr>
        <p:spPr>
          <a:xfrm>
            <a:off x="4834799" y="2984510"/>
            <a:ext cx="2749326" cy="2667030"/>
          </a:xfrm>
          <a:prstGeom prst="rect">
            <a:avLst/>
          </a:prstGeom>
          <a:solidFill>
            <a:srgbClr val="0B1A2A"/>
          </a:solidFill>
          <a:ln/>
        </p:spPr>
      </p:sp>
      <p:sp>
        <p:nvSpPr>
          <p:cNvPr id="29" name="shape_10_27"/>
          <p:cNvSpPr/>
          <p:nvPr/>
        </p:nvSpPr>
        <p:spPr>
          <a:xfrm>
            <a:off x="4834799" y="2984510"/>
            <a:ext cx="2749326" cy="50841"/>
          </a:xfrm>
          <a:prstGeom prst="rect">
            <a:avLst/>
          </a:prstGeom>
          <a:solidFill>
            <a:srgbClr val="22CE61"/>
          </a:solidFill>
          <a:ln/>
        </p:spPr>
      </p:sp>
      <p:sp>
        <p:nvSpPr>
          <p:cNvPr id="30" name="shape_10_28"/>
          <p:cNvSpPr/>
          <p:nvPr/>
        </p:nvSpPr>
        <p:spPr>
          <a:xfrm>
            <a:off x="7577816" y="2984510"/>
            <a:ext cx="6309" cy="2667030"/>
          </a:xfrm>
          <a:prstGeom prst="rect">
            <a:avLst/>
          </a:prstGeom>
          <a:solidFill>
            <a:srgbClr val="D6E6F5">
              <a:alpha val="13000"/>
            </a:srgbClr>
          </a:solidFill>
          <a:ln/>
        </p:spPr>
      </p:sp>
      <p:sp>
        <p:nvSpPr>
          <p:cNvPr id="31" name="shape_10_29"/>
          <p:cNvSpPr/>
          <p:nvPr/>
        </p:nvSpPr>
        <p:spPr>
          <a:xfrm>
            <a:off x="4834799" y="5645140"/>
            <a:ext cx="2749326" cy="6309"/>
          </a:xfrm>
          <a:prstGeom prst="rect">
            <a:avLst/>
          </a:prstGeom>
          <a:solidFill>
            <a:srgbClr val="D6E6F5">
              <a:alpha val="13000"/>
            </a:srgbClr>
          </a:solidFill>
          <a:ln/>
        </p:spPr>
      </p:sp>
      <p:sp>
        <p:nvSpPr>
          <p:cNvPr id="32" name="shape_10_30"/>
          <p:cNvSpPr/>
          <p:nvPr/>
        </p:nvSpPr>
        <p:spPr>
          <a:xfrm>
            <a:off x="4834799" y="2984510"/>
            <a:ext cx="6309" cy="2667030"/>
          </a:xfrm>
          <a:prstGeom prst="rect">
            <a:avLst/>
          </a:prstGeom>
          <a:solidFill>
            <a:srgbClr val="D6E6F5">
              <a:alpha val="13000"/>
            </a:srgbClr>
          </a:solidFill>
          <a:ln/>
        </p:spPr>
      </p:sp>
      <p:pic>
        <p:nvPicPr>
          <p:cNvPr id="33" name="picture_10_31" descr="/tmp/claude-0/-home-claude/5dcc285b-52c5-57b1-88a8-9616b3351304/scratchpad/f39/W2/decks_v3/_work/A_Keynote_KI-die-Ihr-Unternehmen-weiterbringt_DE_v3.4_20261027/img_021.png">    </p:cNvPr>
          <p:cNvPicPr>
            <a:picLocks noChangeAspect="1"/>
          </p:cNvPicPr>
          <p:nvPr/>
        </p:nvPicPr>
        <p:blipFill>
          <a:blip r:embed="rId4"/>
          <a:stretch>
            <a:fillRect/>
          </a:stretch>
        </p:blipFill>
        <p:spPr>
          <a:xfrm>
            <a:off x="5031669" y="3225820"/>
            <a:ext cx="393741" cy="393741"/>
          </a:xfrm>
          <a:prstGeom prst="rect">
            <a:avLst/>
          </a:prstGeom>
        </p:spPr>
      </p:pic>
      <p:sp>
        <p:nvSpPr>
          <p:cNvPr id="34" name="text_10_32"/>
          <p:cNvSpPr txBox="1"/>
          <p:nvPr/>
        </p:nvSpPr>
        <p:spPr>
          <a:xfrm>
            <a:off x="5031669" y="3830239"/>
            <a:ext cx="2438979"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03</a:t>
            </a:r>
            <a:endParaRPr lang="en-US" sz="800" dirty="0"/>
          </a:p>
        </p:txBody>
      </p:sp>
      <p:sp>
        <p:nvSpPr>
          <p:cNvPr id="35" name="text_10_33"/>
          <p:cNvSpPr txBox="1"/>
          <p:nvPr/>
        </p:nvSpPr>
        <p:spPr>
          <a:xfrm>
            <a:off x="5031669" y="3995379"/>
            <a:ext cx="2438979"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22CE61"/>
                </a:solidFill>
                <a:latin typeface="Archivo Black" pitchFamily="34" charset="0"/>
                <a:ea typeface="Archivo Black" pitchFamily="34" charset="-122"/>
                <a:cs typeface="Archivo Black" pitchFamily="34" charset="-120"/>
              </a:rPr>
              <a:t>Wirtschaftlich</a:t>
            </a:r>
            <a:endParaRPr lang="en-US" sz="2600" dirty="0"/>
          </a:p>
        </p:txBody>
      </p:sp>
      <p:sp>
        <p:nvSpPr>
          <p:cNvPr id="36" name="text_10_34"/>
          <p:cNvSpPr txBox="1"/>
          <p:nvPr/>
        </p:nvSpPr>
        <p:spPr>
          <a:xfrm>
            <a:off x="5031669" y="4452579"/>
            <a:ext cx="2438979"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Ein technischer Fortschritt wird auf seinen tatsächlichen Geschäftswert geprüft.</a:t>
            </a:r>
            <a:endParaRPr lang="en-US" sz="1150" dirty="0"/>
          </a:p>
        </p:txBody>
      </p:sp>
      <p:sp>
        <p:nvSpPr>
          <p:cNvPr id="37" name="shape_10_35"/>
          <p:cNvSpPr/>
          <p:nvPr/>
        </p:nvSpPr>
        <p:spPr>
          <a:xfrm>
            <a:off x="7736556" y="2984510"/>
            <a:ext cx="3693444" cy="2667030"/>
          </a:xfrm>
          <a:prstGeom prst="rect">
            <a:avLst/>
          </a:prstGeom>
          <a:solidFill>
            <a:srgbClr val="0B1A2A"/>
          </a:solidFill>
          <a:ln/>
        </p:spPr>
      </p:sp>
      <p:sp>
        <p:nvSpPr>
          <p:cNvPr id="38" name="shape_10_36"/>
          <p:cNvSpPr/>
          <p:nvPr/>
        </p:nvSpPr>
        <p:spPr>
          <a:xfrm>
            <a:off x="7736556" y="2984510"/>
            <a:ext cx="3693444" cy="50841"/>
          </a:xfrm>
          <a:prstGeom prst="rect">
            <a:avLst/>
          </a:prstGeom>
          <a:solidFill>
            <a:srgbClr val="F0507A"/>
          </a:solidFill>
          <a:ln/>
        </p:spPr>
      </p:sp>
      <p:sp>
        <p:nvSpPr>
          <p:cNvPr id="39" name="shape_10_37"/>
          <p:cNvSpPr/>
          <p:nvPr/>
        </p:nvSpPr>
        <p:spPr>
          <a:xfrm>
            <a:off x="11423691" y="2984510"/>
            <a:ext cx="6309" cy="2667030"/>
          </a:xfrm>
          <a:prstGeom prst="rect">
            <a:avLst/>
          </a:prstGeom>
          <a:solidFill>
            <a:srgbClr val="D6E6F5">
              <a:alpha val="13000"/>
            </a:srgbClr>
          </a:solidFill>
          <a:ln/>
        </p:spPr>
      </p:sp>
      <p:sp>
        <p:nvSpPr>
          <p:cNvPr id="40" name="shape_10_38"/>
          <p:cNvSpPr/>
          <p:nvPr/>
        </p:nvSpPr>
        <p:spPr>
          <a:xfrm>
            <a:off x="7736556" y="5645140"/>
            <a:ext cx="3693444" cy="6309"/>
          </a:xfrm>
          <a:prstGeom prst="rect">
            <a:avLst/>
          </a:prstGeom>
          <a:solidFill>
            <a:srgbClr val="D6E6F5">
              <a:alpha val="13000"/>
            </a:srgbClr>
          </a:solidFill>
          <a:ln/>
        </p:spPr>
      </p:sp>
      <p:sp>
        <p:nvSpPr>
          <p:cNvPr id="41" name="shape_10_39"/>
          <p:cNvSpPr/>
          <p:nvPr/>
        </p:nvSpPr>
        <p:spPr>
          <a:xfrm>
            <a:off x="7736556" y="2984510"/>
            <a:ext cx="6309" cy="2667030"/>
          </a:xfrm>
          <a:prstGeom prst="rect">
            <a:avLst/>
          </a:prstGeom>
          <a:solidFill>
            <a:srgbClr val="D6E6F5">
              <a:alpha val="13000"/>
            </a:srgbClr>
          </a:solidFill>
          <a:ln/>
        </p:spPr>
      </p:sp>
      <p:pic>
        <p:nvPicPr>
          <p:cNvPr id="42" name="picture_10_40" descr="/tmp/claude-0/-home-claude/5dcc285b-52c5-57b1-88a8-9616b3351304/scratchpad/f39/W2/decks_v3/_work/A_Keynote_KI-die-Ihr-Unternehmen-weiterbringt_DE_v3.4_20261027/img_022.png">    </p:cNvPr>
          <p:cNvPicPr>
            <a:picLocks noChangeAspect="1"/>
          </p:cNvPicPr>
          <p:nvPr/>
        </p:nvPicPr>
        <p:blipFill>
          <a:blip r:embed="rId5"/>
          <a:stretch>
            <a:fillRect/>
          </a:stretch>
        </p:blipFill>
        <p:spPr>
          <a:xfrm>
            <a:off x="7933426" y="3225820"/>
            <a:ext cx="393741" cy="393741"/>
          </a:xfrm>
          <a:prstGeom prst="rect">
            <a:avLst/>
          </a:prstGeom>
        </p:spPr>
      </p:pic>
      <p:sp>
        <p:nvSpPr>
          <p:cNvPr id="43" name="text_10_41"/>
          <p:cNvSpPr txBox="1"/>
          <p:nvPr/>
        </p:nvSpPr>
        <p:spPr>
          <a:xfrm>
            <a:off x="7933426" y="3830239"/>
            <a:ext cx="3411444"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04</a:t>
            </a:r>
            <a:endParaRPr lang="en-US" sz="800" dirty="0"/>
          </a:p>
        </p:txBody>
      </p:sp>
      <p:sp>
        <p:nvSpPr>
          <p:cNvPr id="44" name="text_10_42"/>
          <p:cNvSpPr txBox="1"/>
          <p:nvPr/>
        </p:nvSpPr>
        <p:spPr>
          <a:xfrm>
            <a:off x="7933426" y="3995379"/>
            <a:ext cx="3411444"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0507A"/>
                </a:solidFill>
                <a:latin typeface="Archivo Black" pitchFamily="34" charset="0"/>
                <a:ea typeface="Archivo Black" pitchFamily="34" charset="-122"/>
                <a:cs typeface="Archivo Black" pitchFamily="34" charset="-120"/>
              </a:rPr>
              <a:t>Verantwortungsvoll</a:t>
            </a:r>
            <a:endParaRPr lang="en-US" sz="2600" dirty="0"/>
          </a:p>
        </p:txBody>
      </p:sp>
      <p:sp>
        <p:nvSpPr>
          <p:cNvPr id="45" name="text_10_43"/>
          <p:cNvSpPr txBox="1"/>
          <p:nvPr/>
        </p:nvSpPr>
        <p:spPr>
          <a:xfrm>
            <a:off x="7933426" y="4452579"/>
            <a:ext cx="3411444"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Menschen, Rechte, Sicherheit und ethische Folgen werden einbezogen.</a:t>
            </a:r>
            <a:endParaRPr lang="en-US" sz="1150" dirty="0"/>
          </a:p>
        </p:txBody>
      </p:sp>
      <p:sp>
        <p:nvSpPr>
          <p:cNvPr id="46" name="text_10_44"/>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47" name="text_10_45"/>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10 / 21</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_11_0"/>
          <p:cNvSpPr/>
          <p:nvPr/>
        </p:nvSpPr>
        <p:spPr>
          <a:xfrm>
            <a:off x="0" y="0"/>
            <a:ext cx="12191970" cy="88880"/>
          </a:xfrm>
          <a:prstGeom prst="rect">
            <a:avLst/>
          </a:prstGeom>
          <a:solidFill>
            <a:srgbClr val="35C8FF"/>
          </a:solidFill>
          <a:ln/>
        </p:spPr>
      </p:sp>
      <p:pic>
        <p:nvPicPr>
          <p:cNvPr id="3" name="picture_11_1" descr="/tmp/claude-0/-home-claude/5dcc285b-52c5-57b1-88a8-9616b3351304/scratchpad/f39/W2/decks_v3/_work/A_Keynote_KI-die-Ihr-Unternehmen-weiterbringt_DE_v3.4_20261027/img_023.png">    </p:cNvPr>
          <p:cNvPicPr>
            <a:picLocks noChangeAspect="1"/>
          </p:cNvPicPr>
          <p:nvPr/>
        </p:nvPicPr>
        <p:blipFill>
          <a:blip r:embed="rId1"/>
          <a:stretch>
            <a:fillRect/>
          </a:stretch>
        </p:blipFill>
        <p:spPr>
          <a:xfrm>
            <a:off x="761970" y="317480"/>
            <a:ext cx="279441" cy="279441"/>
          </a:xfrm>
          <a:prstGeom prst="rect">
            <a:avLst/>
          </a:prstGeom>
        </p:spPr>
      </p:pic>
      <p:sp>
        <p:nvSpPr>
          <p:cNvPr id="4" name="text_1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1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11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GOVERNANCE AN EINEM FALL · SZENARIO</a:t>
            </a:r>
            <a:endParaRPr lang="en-US" sz="1050" dirty="0"/>
          </a:p>
        </p:txBody>
      </p:sp>
      <p:sp>
        <p:nvSpPr>
          <p:cNvPr id="8" name="Title"/>
          <p:cNvSpPr txBox="1"/>
          <p:nvPr/>
        </p:nvSpPr>
        <p:spPr>
          <a:xfrm>
            <a:off x="761970" y="1240109"/>
            <a:ext cx="10477470" cy="1165586"/>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Ein KI-Agent beantwortet Kundenanfragen und löst Erstattungen aus: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Fünf Fragen helfen, ihn sicher und wirtschaftlich einzusetzen.</a:t>
            </a:r>
            <a:endParaRPr lang="en-US" sz="3000" dirty="0"/>
          </a:p>
        </p:txBody>
      </p:sp>
      <p:sp>
        <p:nvSpPr>
          <p:cNvPr id="9" name="shape_11_7"/>
          <p:cNvSpPr/>
          <p:nvPr/>
        </p:nvSpPr>
        <p:spPr>
          <a:xfrm>
            <a:off x="761970" y="2667030"/>
            <a:ext cx="2298162" cy="3174980"/>
          </a:xfrm>
          <a:prstGeom prst="rect">
            <a:avLst/>
          </a:prstGeom>
          <a:solidFill>
            <a:srgbClr val="0B1A2A"/>
          </a:solidFill>
          <a:ln/>
        </p:spPr>
      </p:sp>
      <p:sp>
        <p:nvSpPr>
          <p:cNvPr id="10" name="shape_11_8"/>
          <p:cNvSpPr/>
          <p:nvPr/>
        </p:nvSpPr>
        <p:spPr>
          <a:xfrm>
            <a:off x="761970" y="2667030"/>
            <a:ext cx="2298162" cy="50841"/>
          </a:xfrm>
          <a:prstGeom prst="rect">
            <a:avLst/>
          </a:prstGeom>
          <a:solidFill>
            <a:srgbClr val="35C8FF"/>
          </a:solidFill>
          <a:ln/>
        </p:spPr>
      </p:sp>
      <p:sp>
        <p:nvSpPr>
          <p:cNvPr id="11" name="shape_11_9"/>
          <p:cNvSpPr/>
          <p:nvPr/>
        </p:nvSpPr>
        <p:spPr>
          <a:xfrm>
            <a:off x="3053822" y="2667030"/>
            <a:ext cx="6309" cy="3174980"/>
          </a:xfrm>
          <a:prstGeom prst="rect">
            <a:avLst/>
          </a:prstGeom>
          <a:solidFill>
            <a:srgbClr val="D6E6F5">
              <a:alpha val="13000"/>
            </a:srgbClr>
          </a:solidFill>
          <a:ln/>
        </p:spPr>
      </p:sp>
      <p:sp>
        <p:nvSpPr>
          <p:cNvPr id="12" name="shape_11_10"/>
          <p:cNvSpPr/>
          <p:nvPr/>
        </p:nvSpPr>
        <p:spPr>
          <a:xfrm>
            <a:off x="761970" y="5835609"/>
            <a:ext cx="2298162" cy="6309"/>
          </a:xfrm>
          <a:prstGeom prst="rect">
            <a:avLst/>
          </a:prstGeom>
          <a:solidFill>
            <a:srgbClr val="D6E6F5">
              <a:alpha val="13000"/>
            </a:srgbClr>
          </a:solidFill>
          <a:ln/>
        </p:spPr>
      </p:sp>
      <p:sp>
        <p:nvSpPr>
          <p:cNvPr id="13" name="shape_11_11"/>
          <p:cNvSpPr/>
          <p:nvPr/>
        </p:nvSpPr>
        <p:spPr>
          <a:xfrm>
            <a:off x="761970" y="2667030"/>
            <a:ext cx="6309" cy="3174980"/>
          </a:xfrm>
          <a:prstGeom prst="rect">
            <a:avLst/>
          </a:prstGeom>
          <a:solidFill>
            <a:srgbClr val="D6E6F5">
              <a:alpha val="13000"/>
            </a:srgbClr>
          </a:solidFill>
          <a:ln/>
        </p:spPr>
      </p:sp>
      <p:sp>
        <p:nvSpPr>
          <p:cNvPr id="14" name="text_11_12"/>
          <p:cNvSpPr txBox="1"/>
          <p:nvPr/>
        </p:nvSpPr>
        <p:spPr>
          <a:xfrm>
            <a:off x="946130" y="2895630"/>
            <a:ext cx="2000524"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35C8FF"/>
                </a:solidFill>
                <a:latin typeface="Archivo Black" pitchFamily="34" charset="0"/>
                <a:ea typeface="Archivo Black" pitchFamily="34" charset="-122"/>
                <a:cs typeface="Archivo Black" pitchFamily="34" charset="-120"/>
              </a:rPr>
              <a:t>1</a:t>
            </a:r>
            <a:endParaRPr lang="en-US" sz="7500" dirty="0"/>
          </a:p>
        </p:txBody>
      </p:sp>
      <p:sp>
        <p:nvSpPr>
          <p:cNvPr id="15" name="text_11_13"/>
          <p:cNvSpPr txBox="1"/>
          <p:nvPr/>
        </p:nvSpPr>
        <p:spPr>
          <a:xfrm>
            <a:off x="946130" y="4336451"/>
            <a:ext cx="2000524"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Verantwortung</a:t>
            </a:r>
            <a:endParaRPr lang="en-US" sz="2100" dirty="0"/>
          </a:p>
        </p:txBody>
      </p:sp>
      <p:sp>
        <p:nvSpPr>
          <p:cNvPr id="16" name="text_11_14"/>
          <p:cNvSpPr txBox="1"/>
          <p:nvPr/>
        </p:nvSpPr>
        <p:spPr>
          <a:xfrm>
            <a:off x="946130" y="4718030"/>
            <a:ext cx="2000524"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Wer entscheidet und trägt die Folgen?</a:t>
            </a:r>
            <a:endParaRPr lang="en-US" sz="1400" dirty="0"/>
          </a:p>
        </p:txBody>
      </p:sp>
      <p:sp>
        <p:nvSpPr>
          <p:cNvPr id="17" name="shape_11_15"/>
          <p:cNvSpPr/>
          <p:nvPr/>
        </p:nvSpPr>
        <p:spPr>
          <a:xfrm>
            <a:off x="3199943" y="2667030"/>
            <a:ext cx="1952701" cy="3174980"/>
          </a:xfrm>
          <a:prstGeom prst="rect">
            <a:avLst/>
          </a:prstGeom>
          <a:solidFill>
            <a:srgbClr val="0B1A2A"/>
          </a:solidFill>
          <a:ln/>
        </p:spPr>
      </p:sp>
      <p:sp>
        <p:nvSpPr>
          <p:cNvPr id="18" name="shape_11_16"/>
          <p:cNvSpPr/>
          <p:nvPr/>
        </p:nvSpPr>
        <p:spPr>
          <a:xfrm>
            <a:off x="3199943" y="2667030"/>
            <a:ext cx="1952701" cy="50841"/>
          </a:xfrm>
          <a:prstGeom prst="rect">
            <a:avLst/>
          </a:prstGeom>
          <a:solidFill>
            <a:srgbClr val="8A63F0"/>
          </a:solidFill>
          <a:ln/>
        </p:spPr>
      </p:sp>
      <p:sp>
        <p:nvSpPr>
          <p:cNvPr id="19" name="shape_11_17"/>
          <p:cNvSpPr/>
          <p:nvPr/>
        </p:nvSpPr>
        <p:spPr>
          <a:xfrm>
            <a:off x="5146243" y="2667030"/>
            <a:ext cx="6309" cy="3174980"/>
          </a:xfrm>
          <a:prstGeom prst="rect">
            <a:avLst/>
          </a:prstGeom>
          <a:solidFill>
            <a:srgbClr val="D6E6F5">
              <a:alpha val="13000"/>
            </a:srgbClr>
          </a:solidFill>
          <a:ln/>
        </p:spPr>
      </p:sp>
      <p:sp>
        <p:nvSpPr>
          <p:cNvPr id="20" name="shape_11_18"/>
          <p:cNvSpPr/>
          <p:nvPr/>
        </p:nvSpPr>
        <p:spPr>
          <a:xfrm>
            <a:off x="3199943" y="5835609"/>
            <a:ext cx="1952701" cy="6309"/>
          </a:xfrm>
          <a:prstGeom prst="rect">
            <a:avLst/>
          </a:prstGeom>
          <a:solidFill>
            <a:srgbClr val="D6E6F5">
              <a:alpha val="13000"/>
            </a:srgbClr>
          </a:solidFill>
          <a:ln/>
        </p:spPr>
      </p:sp>
      <p:sp>
        <p:nvSpPr>
          <p:cNvPr id="21" name="shape_11_19"/>
          <p:cNvSpPr/>
          <p:nvPr/>
        </p:nvSpPr>
        <p:spPr>
          <a:xfrm>
            <a:off x="3199943" y="2667030"/>
            <a:ext cx="6309" cy="3174980"/>
          </a:xfrm>
          <a:prstGeom prst="rect">
            <a:avLst/>
          </a:prstGeom>
          <a:solidFill>
            <a:srgbClr val="D6E6F5">
              <a:alpha val="13000"/>
            </a:srgbClr>
          </a:solidFill>
          <a:ln/>
        </p:spPr>
      </p:sp>
      <p:sp>
        <p:nvSpPr>
          <p:cNvPr id="22" name="text_11_20"/>
          <p:cNvSpPr txBox="1"/>
          <p:nvPr/>
        </p:nvSpPr>
        <p:spPr>
          <a:xfrm>
            <a:off x="3384012" y="2895630"/>
            <a:ext cx="1644640"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8A63F0"/>
                </a:solidFill>
                <a:latin typeface="Archivo Black" pitchFamily="34" charset="0"/>
                <a:ea typeface="Archivo Black" pitchFamily="34" charset="-122"/>
                <a:cs typeface="Archivo Black" pitchFamily="34" charset="-120"/>
              </a:rPr>
              <a:t>2</a:t>
            </a:r>
            <a:endParaRPr lang="en-US" sz="7500" dirty="0"/>
          </a:p>
        </p:txBody>
      </p:sp>
      <p:sp>
        <p:nvSpPr>
          <p:cNvPr id="23" name="text_11_21"/>
          <p:cNvSpPr txBox="1"/>
          <p:nvPr/>
        </p:nvSpPr>
        <p:spPr>
          <a:xfrm>
            <a:off x="3384012" y="4336451"/>
            <a:ext cx="1644640"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Befugnis</a:t>
            </a:r>
            <a:endParaRPr lang="en-US" sz="2100" dirty="0"/>
          </a:p>
        </p:txBody>
      </p:sp>
      <p:sp>
        <p:nvSpPr>
          <p:cNvPr id="24" name="text_11_22"/>
          <p:cNvSpPr txBox="1"/>
          <p:nvPr/>
        </p:nvSpPr>
        <p:spPr>
          <a:xfrm>
            <a:off x="3384012" y="4718030"/>
            <a:ext cx="1644640"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Was darf der Agent allein, und bis zu welchem Betrag?</a:t>
            </a:r>
            <a:endParaRPr lang="en-US" sz="1400" dirty="0"/>
          </a:p>
        </p:txBody>
      </p:sp>
      <p:sp>
        <p:nvSpPr>
          <p:cNvPr id="25" name="shape_11_23"/>
          <p:cNvSpPr/>
          <p:nvPr/>
        </p:nvSpPr>
        <p:spPr>
          <a:xfrm>
            <a:off x="5292364" y="2667030"/>
            <a:ext cx="1952701" cy="3174980"/>
          </a:xfrm>
          <a:prstGeom prst="rect">
            <a:avLst/>
          </a:prstGeom>
          <a:solidFill>
            <a:srgbClr val="0B1A2A"/>
          </a:solidFill>
          <a:ln/>
        </p:spPr>
      </p:sp>
      <p:sp>
        <p:nvSpPr>
          <p:cNvPr id="26" name="shape_11_24"/>
          <p:cNvSpPr/>
          <p:nvPr/>
        </p:nvSpPr>
        <p:spPr>
          <a:xfrm>
            <a:off x="5292364" y="2667030"/>
            <a:ext cx="1952701" cy="50841"/>
          </a:xfrm>
          <a:prstGeom prst="rect">
            <a:avLst/>
          </a:prstGeom>
          <a:solidFill>
            <a:srgbClr val="22CE61"/>
          </a:solidFill>
          <a:ln/>
        </p:spPr>
      </p:sp>
      <p:sp>
        <p:nvSpPr>
          <p:cNvPr id="27" name="shape_11_25"/>
          <p:cNvSpPr/>
          <p:nvPr/>
        </p:nvSpPr>
        <p:spPr>
          <a:xfrm>
            <a:off x="7238665" y="2667030"/>
            <a:ext cx="6309" cy="3174980"/>
          </a:xfrm>
          <a:prstGeom prst="rect">
            <a:avLst/>
          </a:prstGeom>
          <a:solidFill>
            <a:srgbClr val="D6E6F5">
              <a:alpha val="13000"/>
            </a:srgbClr>
          </a:solidFill>
          <a:ln/>
        </p:spPr>
      </p:sp>
      <p:sp>
        <p:nvSpPr>
          <p:cNvPr id="28" name="shape_11_26"/>
          <p:cNvSpPr/>
          <p:nvPr/>
        </p:nvSpPr>
        <p:spPr>
          <a:xfrm>
            <a:off x="5292364" y="5835609"/>
            <a:ext cx="1952701" cy="6309"/>
          </a:xfrm>
          <a:prstGeom prst="rect">
            <a:avLst/>
          </a:prstGeom>
          <a:solidFill>
            <a:srgbClr val="D6E6F5">
              <a:alpha val="13000"/>
            </a:srgbClr>
          </a:solidFill>
          <a:ln/>
        </p:spPr>
      </p:sp>
      <p:sp>
        <p:nvSpPr>
          <p:cNvPr id="29" name="shape_11_27"/>
          <p:cNvSpPr/>
          <p:nvPr/>
        </p:nvSpPr>
        <p:spPr>
          <a:xfrm>
            <a:off x="5292364" y="2667030"/>
            <a:ext cx="6309" cy="3174980"/>
          </a:xfrm>
          <a:prstGeom prst="rect">
            <a:avLst/>
          </a:prstGeom>
          <a:solidFill>
            <a:srgbClr val="D6E6F5">
              <a:alpha val="13000"/>
            </a:srgbClr>
          </a:solidFill>
          <a:ln/>
        </p:spPr>
      </p:sp>
      <p:sp>
        <p:nvSpPr>
          <p:cNvPr id="30" name="text_11_28"/>
          <p:cNvSpPr txBox="1"/>
          <p:nvPr/>
        </p:nvSpPr>
        <p:spPr>
          <a:xfrm>
            <a:off x="5476433" y="2895630"/>
            <a:ext cx="1644640"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22CE61"/>
                </a:solidFill>
                <a:latin typeface="Archivo Black" pitchFamily="34" charset="0"/>
                <a:ea typeface="Archivo Black" pitchFamily="34" charset="-122"/>
                <a:cs typeface="Archivo Black" pitchFamily="34" charset="-120"/>
              </a:rPr>
              <a:t>3</a:t>
            </a:r>
            <a:endParaRPr lang="en-US" sz="7500" dirty="0"/>
          </a:p>
        </p:txBody>
      </p:sp>
      <p:sp>
        <p:nvSpPr>
          <p:cNvPr id="31" name="text_11_29"/>
          <p:cNvSpPr txBox="1"/>
          <p:nvPr/>
        </p:nvSpPr>
        <p:spPr>
          <a:xfrm>
            <a:off x="5476433" y="4336451"/>
            <a:ext cx="1644640"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Nachweis</a:t>
            </a:r>
            <a:endParaRPr lang="en-US" sz="2100" dirty="0"/>
          </a:p>
        </p:txBody>
      </p:sp>
      <p:sp>
        <p:nvSpPr>
          <p:cNvPr id="32" name="text_11_30"/>
          <p:cNvSpPr txBox="1"/>
          <p:nvPr/>
        </p:nvSpPr>
        <p:spPr>
          <a:xfrm>
            <a:off x="5476433" y="4718030"/>
            <a:ext cx="1644640"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Welche Antworten brauchen eine Quelle?</a:t>
            </a:r>
            <a:endParaRPr lang="en-US" sz="1400" dirty="0"/>
          </a:p>
        </p:txBody>
      </p:sp>
      <p:sp>
        <p:nvSpPr>
          <p:cNvPr id="33" name="shape_11_31"/>
          <p:cNvSpPr/>
          <p:nvPr/>
        </p:nvSpPr>
        <p:spPr>
          <a:xfrm>
            <a:off x="7384786" y="2667030"/>
            <a:ext cx="1952701" cy="3174980"/>
          </a:xfrm>
          <a:prstGeom prst="rect">
            <a:avLst/>
          </a:prstGeom>
          <a:solidFill>
            <a:srgbClr val="0B1A2A"/>
          </a:solidFill>
          <a:ln/>
        </p:spPr>
      </p:sp>
      <p:sp>
        <p:nvSpPr>
          <p:cNvPr id="34" name="shape_11_32"/>
          <p:cNvSpPr/>
          <p:nvPr/>
        </p:nvSpPr>
        <p:spPr>
          <a:xfrm>
            <a:off x="7384786" y="2667030"/>
            <a:ext cx="1952701" cy="50841"/>
          </a:xfrm>
          <a:prstGeom prst="rect">
            <a:avLst/>
          </a:prstGeom>
          <a:solidFill>
            <a:srgbClr val="F7A23B"/>
          </a:solidFill>
          <a:ln/>
        </p:spPr>
      </p:sp>
      <p:sp>
        <p:nvSpPr>
          <p:cNvPr id="35" name="shape_11_33"/>
          <p:cNvSpPr/>
          <p:nvPr/>
        </p:nvSpPr>
        <p:spPr>
          <a:xfrm>
            <a:off x="9331086" y="2667030"/>
            <a:ext cx="6309" cy="3174980"/>
          </a:xfrm>
          <a:prstGeom prst="rect">
            <a:avLst/>
          </a:prstGeom>
          <a:solidFill>
            <a:srgbClr val="D6E6F5">
              <a:alpha val="13000"/>
            </a:srgbClr>
          </a:solidFill>
          <a:ln/>
        </p:spPr>
      </p:sp>
      <p:sp>
        <p:nvSpPr>
          <p:cNvPr id="36" name="shape_11_34"/>
          <p:cNvSpPr/>
          <p:nvPr/>
        </p:nvSpPr>
        <p:spPr>
          <a:xfrm>
            <a:off x="7384786" y="5835609"/>
            <a:ext cx="1952701" cy="6309"/>
          </a:xfrm>
          <a:prstGeom prst="rect">
            <a:avLst/>
          </a:prstGeom>
          <a:solidFill>
            <a:srgbClr val="D6E6F5">
              <a:alpha val="13000"/>
            </a:srgbClr>
          </a:solidFill>
          <a:ln/>
        </p:spPr>
      </p:sp>
      <p:sp>
        <p:nvSpPr>
          <p:cNvPr id="37" name="shape_11_35"/>
          <p:cNvSpPr/>
          <p:nvPr/>
        </p:nvSpPr>
        <p:spPr>
          <a:xfrm>
            <a:off x="7384786" y="2667030"/>
            <a:ext cx="6309" cy="3174980"/>
          </a:xfrm>
          <a:prstGeom prst="rect">
            <a:avLst/>
          </a:prstGeom>
          <a:solidFill>
            <a:srgbClr val="D6E6F5">
              <a:alpha val="13000"/>
            </a:srgbClr>
          </a:solidFill>
          <a:ln/>
        </p:spPr>
      </p:sp>
      <p:sp>
        <p:nvSpPr>
          <p:cNvPr id="38" name="text_11_36"/>
          <p:cNvSpPr txBox="1"/>
          <p:nvPr/>
        </p:nvSpPr>
        <p:spPr>
          <a:xfrm>
            <a:off x="7568946" y="2895630"/>
            <a:ext cx="1644640"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F7A23B"/>
                </a:solidFill>
                <a:latin typeface="Archivo Black" pitchFamily="34" charset="0"/>
                <a:ea typeface="Archivo Black" pitchFamily="34" charset="-122"/>
                <a:cs typeface="Archivo Black" pitchFamily="34" charset="-120"/>
              </a:rPr>
              <a:t>4</a:t>
            </a:r>
            <a:endParaRPr lang="en-US" sz="7500" dirty="0"/>
          </a:p>
        </p:txBody>
      </p:sp>
      <p:sp>
        <p:nvSpPr>
          <p:cNvPr id="39" name="text_11_37"/>
          <p:cNvSpPr txBox="1"/>
          <p:nvPr/>
        </p:nvSpPr>
        <p:spPr>
          <a:xfrm>
            <a:off x="7568946" y="4336451"/>
            <a:ext cx="1644640"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Kontrolle</a:t>
            </a:r>
            <a:endParaRPr lang="en-US" sz="2100" dirty="0"/>
          </a:p>
        </p:txBody>
      </p:sp>
      <p:sp>
        <p:nvSpPr>
          <p:cNvPr id="40" name="text_11_38"/>
          <p:cNvSpPr txBox="1"/>
          <p:nvPr/>
        </p:nvSpPr>
        <p:spPr>
          <a:xfrm>
            <a:off x="7568946" y="4718030"/>
            <a:ext cx="1644640"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Wann greift ein Mensch ein?</a:t>
            </a:r>
            <a:endParaRPr lang="en-US" sz="1400" dirty="0"/>
          </a:p>
        </p:txBody>
      </p:sp>
      <p:sp>
        <p:nvSpPr>
          <p:cNvPr id="41" name="shape_11_39"/>
          <p:cNvSpPr/>
          <p:nvPr/>
        </p:nvSpPr>
        <p:spPr>
          <a:xfrm>
            <a:off x="9477207" y="2667030"/>
            <a:ext cx="1952793" cy="3174980"/>
          </a:xfrm>
          <a:prstGeom prst="rect">
            <a:avLst/>
          </a:prstGeom>
          <a:solidFill>
            <a:srgbClr val="0B1A2A"/>
          </a:solidFill>
          <a:ln/>
        </p:spPr>
      </p:sp>
      <p:sp>
        <p:nvSpPr>
          <p:cNvPr id="42" name="shape_11_40"/>
          <p:cNvSpPr/>
          <p:nvPr/>
        </p:nvSpPr>
        <p:spPr>
          <a:xfrm>
            <a:off x="9477207" y="2667030"/>
            <a:ext cx="1952793" cy="50841"/>
          </a:xfrm>
          <a:prstGeom prst="rect">
            <a:avLst/>
          </a:prstGeom>
          <a:solidFill>
            <a:srgbClr val="F0507A"/>
          </a:solidFill>
          <a:ln/>
        </p:spPr>
      </p:sp>
      <p:sp>
        <p:nvSpPr>
          <p:cNvPr id="43" name="shape_11_41"/>
          <p:cNvSpPr/>
          <p:nvPr/>
        </p:nvSpPr>
        <p:spPr>
          <a:xfrm>
            <a:off x="11423691" y="2667030"/>
            <a:ext cx="6309" cy="3174980"/>
          </a:xfrm>
          <a:prstGeom prst="rect">
            <a:avLst/>
          </a:prstGeom>
          <a:solidFill>
            <a:srgbClr val="D6E6F5">
              <a:alpha val="13000"/>
            </a:srgbClr>
          </a:solidFill>
          <a:ln/>
        </p:spPr>
      </p:sp>
      <p:sp>
        <p:nvSpPr>
          <p:cNvPr id="44" name="shape_11_42"/>
          <p:cNvSpPr/>
          <p:nvPr/>
        </p:nvSpPr>
        <p:spPr>
          <a:xfrm>
            <a:off x="9477207" y="5835609"/>
            <a:ext cx="1952793" cy="6309"/>
          </a:xfrm>
          <a:prstGeom prst="rect">
            <a:avLst/>
          </a:prstGeom>
          <a:solidFill>
            <a:srgbClr val="D6E6F5">
              <a:alpha val="13000"/>
            </a:srgbClr>
          </a:solidFill>
          <a:ln/>
        </p:spPr>
      </p:sp>
      <p:sp>
        <p:nvSpPr>
          <p:cNvPr id="45" name="shape_11_43"/>
          <p:cNvSpPr/>
          <p:nvPr/>
        </p:nvSpPr>
        <p:spPr>
          <a:xfrm>
            <a:off x="9477207" y="2667030"/>
            <a:ext cx="6309" cy="3174980"/>
          </a:xfrm>
          <a:prstGeom prst="rect">
            <a:avLst/>
          </a:prstGeom>
          <a:solidFill>
            <a:srgbClr val="D6E6F5">
              <a:alpha val="13000"/>
            </a:srgbClr>
          </a:solidFill>
          <a:ln/>
        </p:spPr>
      </p:sp>
      <p:sp>
        <p:nvSpPr>
          <p:cNvPr id="46" name="text_11_44"/>
          <p:cNvSpPr txBox="1"/>
          <p:nvPr/>
        </p:nvSpPr>
        <p:spPr>
          <a:xfrm>
            <a:off x="9661368" y="2895630"/>
            <a:ext cx="1644731"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F0507A"/>
                </a:solidFill>
                <a:latin typeface="Archivo Black" pitchFamily="34" charset="0"/>
                <a:ea typeface="Archivo Black" pitchFamily="34" charset="-122"/>
                <a:cs typeface="Archivo Black" pitchFamily="34" charset="-120"/>
              </a:rPr>
              <a:t>5</a:t>
            </a:r>
            <a:endParaRPr lang="en-US" sz="7500" dirty="0"/>
          </a:p>
        </p:txBody>
      </p:sp>
      <p:sp>
        <p:nvSpPr>
          <p:cNvPr id="47" name="text_11_45"/>
          <p:cNvSpPr txBox="1"/>
          <p:nvPr/>
        </p:nvSpPr>
        <p:spPr>
          <a:xfrm>
            <a:off x="9661368" y="4336451"/>
            <a:ext cx="1644731"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Nutzen</a:t>
            </a:r>
            <a:endParaRPr lang="en-US" sz="2100" dirty="0"/>
          </a:p>
        </p:txBody>
      </p:sp>
      <p:sp>
        <p:nvSpPr>
          <p:cNvPr id="48" name="text_11_46"/>
          <p:cNvSpPr txBox="1"/>
          <p:nvPr/>
        </p:nvSpPr>
        <p:spPr>
          <a:xfrm>
            <a:off x="9661368" y="4718030"/>
            <a:ext cx="1644731"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Wird das Ergebnis messbar besser?</a:t>
            </a:r>
            <a:endParaRPr lang="en-US" sz="1400" dirty="0"/>
          </a:p>
        </p:txBody>
      </p:sp>
      <p:sp>
        <p:nvSpPr>
          <p:cNvPr id="49" name="text_11_47"/>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50" name="text_11_48"/>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11 / 21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_12_0"/>
          <p:cNvSpPr/>
          <p:nvPr/>
        </p:nvSpPr>
        <p:spPr>
          <a:xfrm>
            <a:off x="0" y="0"/>
            <a:ext cx="12191970" cy="88880"/>
          </a:xfrm>
          <a:prstGeom prst="rect">
            <a:avLst/>
          </a:prstGeom>
          <a:solidFill>
            <a:srgbClr val="2C2CDD"/>
          </a:solidFill>
          <a:ln/>
        </p:spPr>
      </p:sp>
      <p:pic>
        <p:nvPicPr>
          <p:cNvPr id="3" name="picture_12_1" descr="/tmp/claude-0/-home-claude/5dcc285b-52c5-57b1-88a8-9616b3351304/scratchpad/f39/W2/decks_v3/_work/A_Keynote_KI-die-Ihr-Unternehmen-weiterbringt_DE_v3.4_20261027/img_024.png">    </p:cNvPr>
          <p:cNvPicPr>
            <a:picLocks noChangeAspect="1"/>
          </p:cNvPicPr>
          <p:nvPr/>
        </p:nvPicPr>
        <p:blipFill>
          <a:blip r:embed="rId1"/>
          <a:stretch>
            <a:fillRect/>
          </a:stretch>
        </p:blipFill>
        <p:spPr>
          <a:xfrm>
            <a:off x="761970" y="317480"/>
            <a:ext cx="279441" cy="279441"/>
          </a:xfrm>
          <a:prstGeom prst="rect">
            <a:avLst/>
          </a:prstGeom>
        </p:spPr>
      </p:pic>
      <p:sp>
        <p:nvSpPr>
          <p:cNvPr id="4" name="text_1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2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12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8080EB"/>
                </a:solidFill>
                <a:latin typeface="IBM Plex Mono" pitchFamily="34" charset="0"/>
                <a:ea typeface="IBM Plex Mono" pitchFamily="34" charset="-122"/>
                <a:cs typeface="IBM Plex Mono" pitchFamily="34" charset="-120"/>
              </a:rPr>
              <a:t>ABBILDUNG 2.1 · KI-VERORDNUNG</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Transparenzpflichten gelten bereits, </a:t>
            </a:r>
            <a:pPr algn="l" indent="0" marL="0">
              <a:lnSpc>
                <a:spcPts val="3060"/>
              </a:lnSpc>
              <a:buNone/>
            </a:pPr>
            <a:r>
              <a:rPr lang="en-US" sz="3000" b="1" spc="-90" kern="0" dirty="0">
                <a:solidFill>
                  <a:srgbClr val="8080EB"/>
                </a:solidFill>
                <a:latin typeface="Archivo" pitchFamily="34" charset="0"/>
                <a:ea typeface="Archivo" pitchFamily="34" charset="-122"/>
                <a:cs typeface="Archivo" pitchFamily="34" charset="-120"/>
              </a:rPr>
              <a:t>Pflichten für gelistete Hochrisiko-Einsätze ab 2. Dez. 2027.</a:t>
            </a:r>
            <a:endParaRPr lang="en-US" sz="3000" dirty="0"/>
          </a:p>
        </p:txBody>
      </p:sp>
      <p:sp>
        <p:nvSpPr>
          <p:cNvPr id="9" name="shape_12_7"/>
          <p:cNvSpPr/>
          <p:nvPr/>
        </p:nvSpPr>
        <p:spPr>
          <a:xfrm>
            <a:off x="952530" y="3136941"/>
            <a:ext cx="10287000" cy="25420"/>
          </a:xfrm>
          <a:prstGeom prst="rect">
            <a:avLst/>
          </a:prstGeom>
          <a:solidFill>
            <a:srgbClr val="8080EB"/>
          </a:solidFill>
          <a:ln/>
        </p:spPr>
      </p:sp>
      <p:sp>
        <p:nvSpPr>
          <p:cNvPr id="10" name="shape_12_8"/>
          <p:cNvSpPr/>
          <p:nvPr/>
        </p:nvSpPr>
        <p:spPr>
          <a:xfrm>
            <a:off x="761970" y="2920959"/>
            <a:ext cx="457200" cy="457200"/>
          </a:xfrm>
          <a:prstGeom prst="ellipse">
            <a:avLst/>
          </a:prstGeom>
          <a:solidFill>
            <a:srgbClr val="06111D"/>
          </a:solidFill>
          <a:ln w="25400">
            <a:solidFill>
              <a:srgbClr val="8080EB"/>
            </a:solidFill>
            <a:prstDash val="solid"/>
          </a:ln>
        </p:spPr>
      </p:sp>
      <p:sp>
        <p:nvSpPr>
          <p:cNvPr id="11" name="text_12_9"/>
          <p:cNvSpPr txBox="1"/>
          <p:nvPr/>
        </p:nvSpPr>
        <p:spPr>
          <a:xfrm>
            <a:off x="76197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Aug. 2026</a:t>
            </a:r>
            <a:endParaRPr lang="en-US" sz="2300" dirty="0"/>
          </a:p>
        </p:txBody>
      </p:sp>
      <p:sp>
        <p:nvSpPr>
          <p:cNvPr id="12" name="text_12_10"/>
          <p:cNvSpPr txBox="1"/>
          <p:nvPr/>
        </p:nvSpPr>
        <p:spPr>
          <a:xfrm>
            <a:off x="761970" y="3949659"/>
            <a:ext cx="2592964" cy="613197"/>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Transparenz: Menschen müssen erfahren, dass sie es mit einer KI zu tun haben (Artikel 50).</a:t>
            </a:r>
            <a:endParaRPr lang="en-US" sz="1150" dirty="0"/>
          </a:p>
        </p:txBody>
      </p:sp>
      <p:sp>
        <p:nvSpPr>
          <p:cNvPr id="13" name="text_12_11"/>
          <p:cNvSpPr txBox="1"/>
          <p:nvPr/>
        </p:nvSpPr>
        <p:spPr>
          <a:xfrm>
            <a:off x="761970" y="4664446"/>
            <a:ext cx="2592964" cy="123810"/>
          </a:xfrm>
          <a:prstGeom prst="rect">
            <a:avLst/>
          </a:prstGeom>
          <a:noFill/>
          <a:ln/>
        </p:spPr>
        <p:txBody>
          <a:bodyPr wrap="square" lIns="0" tIns="0" rIns="0" bIns="0" rtlCol="0" anchor="t"/>
          <a:lstStyle/>
          <a:p>
            <a:pPr algn="l" indent="0" marL="0">
              <a:lnSpc>
                <a:spcPts val="980"/>
              </a:lnSpc>
              <a:buNone/>
            </a:pPr>
            <a:r>
              <a:rPr lang="en-US" sz="750" b="1" spc="75" kern="0" dirty="0">
                <a:solidFill>
                  <a:srgbClr val="8080EB"/>
                </a:solidFill>
                <a:latin typeface="IBM Plex Mono" pitchFamily="34" charset="0"/>
                <a:ea typeface="IBM Plex Mono" pitchFamily="34" charset="-122"/>
                <a:cs typeface="IBM Plex Mono" pitchFamily="34" charset="-120"/>
              </a:rPr>
              <a:t>GILT BEREITS</a:t>
            </a:r>
            <a:endParaRPr lang="en-US" sz="750" dirty="0"/>
          </a:p>
        </p:txBody>
      </p:sp>
      <p:sp>
        <p:nvSpPr>
          <p:cNvPr id="14" name="shape_12_12"/>
          <p:cNvSpPr/>
          <p:nvPr/>
        </p:nvSpPr>
        <p:spPr>
          <a:xfrm>
            <a:off x="3482950" y="2920959"/>
            <a:ext cx="457200" cy="457200"/>
          </a:xfrm>
          <a:prstGeom prst="ellipse">
            <a:avLst/>
          </a:prstGeom>
          <a:solidFill>
            <a:srgbClr val="06111D"/>
          </a:solidFill>
          <a:ln w="25400">
            <a:solidFill>
              <a:srgbClr val="8080EB"/>
            </a:solidFill>
            <a:prstDash val="solid"/>
          </a:ln>
        </p:spPr>
      </p:sp>
      <p:sp>
        <p:nvSpPr>
          <p:cNvPr id="15" name="text_12_13"/>
          <p:cNvSpPr txBox="1"/>
          <p:nvPr/>
        </p:nvSpPr>
        <p:spPr>
          <a:xfrm>
            <a:off x="348295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Dez. 2026</a:t>
            </a:r>
            <a:endParaRPr lang="en-US" sz="2300" dirty="0"/>
          </a:p>
        </p:txBody>
      </p:sp>
      <p:sp>
        <p:nvSpPr>
          <p:cNvPr id="16" name="text_12_14"/>
          <p:cNvSpPr txBox="1"/>
          <p:nvPr/>
        </p:nvSpPr>
        <p:spPr>
          <a:xfrm>
            <a:off x="3482950" y="3949659"/>
            <a:ext cx="2592964" cy="613197"/>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Maschinenlesbare Kennzeichnung für generative KI, die bereits am Markt ist (Artikel 50 Abs. 2).</a:t>
            </a:r>
            <a:endParaRPr lang="en-US" sz="1150" dirty="0"/>
          </a:p>
        </p:txBody>
      </p:sp>
      <p:sp>
        <p:nvSpPr>
          <p:cNvPr id="17" name="shape_12_15"/>
          <p:cNvSpPr/>
          <p:nvPr/>
        </p:nvSpPr>
        <p:spPr>
          <a:xfrm>
            <a:off x="6203930" y="2920959"/>
            <a:ext cx="457200" cy="457200"/>
          </a:xfrm>
          <a:prstGeom prst="ellipse">
            <a:avLst/>
          </a:prstGeom>
          <a:solidFill>
            <a:srgbClr val="06111D"/>
          </a:solidFill>
          <a:ln w="25400">
            <a:solidFill>
              <a:srgbClr val="8080EB"/>
            </a:solidFill>
            <a:prstDash val="solid"/>
          </a:ln>
        </p:spPr>
      </p:sp>
      <p:sp>
        <p:nvSpPr>
          <p:cNvPr id="18" name="text_12_16"/>
          <p:cNvSpPr txBox="1"/>
          <p:nvPr/>
        </p:nvSpPr>
        <p:spPr>
          <a:xfrm>
            <a:off x="620393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Dez. 2027</a:t>
            </a:r>
            <a:endParaRPr lang="en-US" sz="2300" dirty="0"/>
          </a:p>
        </p:txBody>
      </p:sp>
      <p:sp>
        <p:nvSpPr>
          <p:cNvPr id="19" name="text_12_17"/>
          <p:cNvSpPr txBox="1"/>
          <p:nvPr/>
        </p:nvSpPr>
        <p:spPr>
          <a:xfrm>
            <a:off x="6203930" y="3949659"/>
            <a:ext cx="2592964" cy="1021933"/>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Hochrisikopflichten für Einsätze nach Anhang III, etwa bestimmte KI-Anwendungen bei Personalauswahl, Kreditvergabe, Versicherung, Bildung und öffentlichen Leistungen.</a:t>
            </a:r>
            <a:endParaRPr lang="en-US" sz="1150" dirty="0"/>
          </a:p>
        </p:txBody>
      </p:sp>
      <p:sp>
        <p:nvSpPr>
          <p:cNvPr id="20" name="text_12_18"/>
          <p:cNvSpPr txBox="1"/>
          <p:nvPr/>
        </p:nvSpPr>
        <p:spPr>
          <a:xfrm>
            <a:off x="6203930" y="5073274"/>
            <a:ext cx="2592964" cy="123810"/>
          </a:xfrm>
          <a:prstGeom prst="rect">
            <a:avLst/>
          </a:prstGeom>
          <a:noFill/>
          <a:ln/>
        </p:spPr>
        <p:txBody>
          <a:bodyPr wrap="square" lIns="0" tIns="0" rIns="0" bIns="0" rtlCol="0" anchor="t"/>
          <a:lstStyle/>
          <a:p>
            <a:pPr algn="l" indent="0" marL="0">
              <a:lnSpc>
                <a:spcPts val="980"/>
              </a:lnSpc>
              <a:buNone/>
            </a:pPr>
            <a:r>
              <a:rPr lang="en-US" sz="750" b="1" spc="75" kern="0" dirty="0">
                <a:solidFill>
                  <a:srgbClr val="8080EB"/>
                </a:solidFill>
                <a:latin typeface="IBM Plex Mono" pitchFamily="34" charset="0"/>
                <a:ea typeface="IBM Plex Mono" pitchFamily="34" charset="-122"/>
                <a:cs typeface="IBM Plex Mono" pitchFamily="34" charset="-120"/>
              </a:rPr>
              <a:t>JETZT PLANEN</a:t>
            </a:r>
            <a:endParaRPr lang="en-US" sz="750" dirty="0"/>
          </a:p>
        </p:txBody>
      </p:sp>
      <p:sp>
        <p:nvSpPr>
          <p:cNvPr id="21" name="shape_12_19"/>
          <p:cNvSpPr/>
          <p:nvPr/>
        </p:nvSpPr>
        <p:spPr>
          <a:xfrm>
            <a:off x="8924910" y="2920959"/>
            <a:ext cx="457200" cy="457200"/>
          </a:xfrm>
          <a:prstGeom prst="ellipse">
            <a:avLst/>
          </a:prstGeom>
          <a:solidFill>
            <a:srgbClr val="06111D"/>
          </a:solidFill>
          <a:ln w="25400">
            <a:solidFill>
              <a:srgbClr val="8080EB"/>
            </a:solidFill>
            <a:prstDash val="solid"/>
          </a:ln>
        </p:spPr>
      </p:sp>
      <p:sp>
        <p:nvSpPr>
          <p:cNvPr id="22" name="text_12_20"/>
          <p:cNvSpPr txBox="1"/>
          <p:nvPr/>
        </p:nvSpPr>
        <p:spPr>
          <a:xfrm>
            <a:off x="892491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Aug. 2028</a:t>
            </a:r>
            <a:endParaRPr lang="en-US" sz="2300" dirty="0"/>
          </a:p>
        </p:txBody>
      </p:sp>
      <p:sp>
        <p:nvSpPr>
          <p:cNvPr id="23" name="text_12_21"/>
          <p:cNvSpPr txBox="1"/>
          <p:nvPr/>
        </p:nvSpPr>
        <p:spPr>
          <a:xfrm>
            <a:off x="8924910" y="3949659"/>
            <a:ext cx="2592964" cy="817565"/>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Hochrisikopflichten für KI in regulierten Produkten wie Maschinen und Medizinprodukten, soweit Anhang I greift.</a:t>
            </a:r>
            <a:endParaRPr lang="en-US" sz="1150" dirty="0"/>
          </a:p>
        </p:txBody>
      </p:sp>
      <p:sp>
        <p:nvSpPr>
          <p:cNvPr id="24" name="text_12_22"/>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VO (EU) 2026/1744, EUR-Lex · Abbildung 2.1, Good AI Prisma Marktstudie 2026/27</a:t>
            </a:r>
            <a:endParaRPr lang="en-US" sz="900" dirty="0"/>
          </a:p>
        </p:txBody>
      </p:sp>
      <p:sp>
        <p:nvSpPr>
          <p:cNvPr id="25" name="text_12_23"/>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26" name="text_12_2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12 / 21</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_13_0"/>
          <p:cNvSpPr/>
          <p:nvPr/>
        </p:nvSpPr>
        <p:spPr>
          <a:xfrm>
            <a:off x="0" y="0"/>
            <a:ext cx="12191970" cy="88880"/>
          </a:xfrm>
          <a:prstGeom prst="rect">
            <a:avLst/>
          </a:prstGeom>
          <a:solidFill>
            <a:srgbClr val="F7A23B"/>
          </a:solidFill>
          <a:ln/>
        </p:spPr>
      </p:sp>
      <p:pic>
        <p:nvPicPr>
          <p:cNvPr id="3" name="picture_13_1" descr="/tmp/claude-0/-home-claude/5dcc285b-52c5-57b1-88a8-9616b3351304/scratchpad/f39/W2/decks_v3/_work/A_Keynote_KI-die-Ihr-Unternehmen-weiterbringt_DE_v3.4_20261027/img_025.png">    </p:cNvPr>
          <p:cNvPicPr>
            <a:picLocks noChangeAspect="1"/>
          </p:cNvPicPr>
          <p:nvPr/>
        </p:nvPicPr>
        <p:blipFill>
          <a:blip r:embed="rId1"/>
          <a:stretch>
            <a:fillRect/>
          </a:stretch>
        </p:blipFill>
        <p:spPr>
          <a:xfrm>
            <a:off x="761970" y="317480"/>
            <a:ext cx="279441" cy="279441"/>
          </a:xfrm>
          <a:prstGeom prst="rect">
            <a:avLst/>
          </a:prstGeom>
        </p:spPr>
      </p:pic>
      <p:sp>
        <p:nvSpPr>
          <p:cNvPr id="4" name="text_1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3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13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F7A23B"/>
                </a:solidFill>
                <a:latin typeface="IBM Plex Mono" pitchFamily="34" charset="0"/>
                <a:ea typeface="IBM Plex Mono" pitchFamily="34" charset="-122"/>
                <a:cs typeface="IBM Plex Mono" pitchFamily="34" charset="-120"/>
              </a:rPr>
              <a:t>WIRTSCHAFTLICHKEIT · SZENARIO</a:t>
            </a:r>
            <a:endParaRPr lang="en-US" sz="1050" dirty="0"/>
          </a:p>
        </p:txBody>
      </p:sp>
      <p:sp>
        <p:nvSpPr>
          <p:cNvPr id="8" name="Title"/>
          <p:cNvSpPr txBox="1"/>
          <p:nvPr/>
        </p:nvSpPr>
        <p:spPr>
          <a:xfrm>
            <a:off x="761970" y="1240109"/>
            <a:ext cx="10477470" cy="1165586"/>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Gewonnene Stunden sind Kapazität, keine Einsparung: </a:t>
            </a:r>
            <a:pPr algn="l" indent="0" marL="0">
              <a:lnSpc>
                <a:spcPts val="3060"/>
              </a:lnSpc>
              <a:buNone/>
            </a:pPr>
            <a:r>
              <a:rPr lang="en-US" sz="3000" b="1" spc="-90" kern="0" dirty="0">
                <a:solidFill>
                  <a:srgbClr val="F7A23B"/>
                </a:solidFill>
                <a:latin typeface="Archivo" pitchFamily="34" charset="0"/>
                <a:ea typeface="Archivo" pitchFamily="34" charset="-122"/>
                <a:cs typeface="Archivo" pitchFamily="34" charset="-120"/>
              </a:rPr>
              <a:t>Zu Geld werden sie erst, wenn Kosten sinken oder Erlöse steigen.</a:t>
            </a:r>
            <a:endParaRPr lang="en-US" sz="3000" dirty="0"/>
          </a:p>
        </p:txBody>
      </p:sp>
      <p:sp>
        <p:nvSpPr>
          <p:cNvPr id="9" name="text_13_7"/>
          <p:cNvSpPr txBox="1"/>
          <p:nvPr/>
        </p:nvSpPr>
        <p:spPr>
          <a:xfrm>
            <a:off x="761970" y="2628900"/>
            <a:ext cx="6945600" cy="95280"/>
          </a:xfrm>
          <a:prstGeom prst="rect">
            <a:avLst/>
          </a:prstGeom>
          <a:noFill/>
          <a:ln/>
        </p:spPr>
        <p:txBody>
          <a:bodyPr wrap="square" lIns="0" tIns="0" rIns="0" bIns="0" rtlCol="0" anchor="t"/>
          <a:lstStyle/>
          <a:p>
            <a:pPr algn="l" indent="0" marL="0">
              <a:lnSpc>
                <a:spcPts val="750"/>
              </a:lnSpc>
              <a:buNone/>
            </a:pPr>
            <a:r>
              <a:rPr lang="en-US" sz="750" b="1" spc="120" kern="0" dirty="0">
                <a:solidFill>
                  <a:srgbClr val="71879C"/>
                </a:solidFill>
                <a:latin typeface="IBM Plex Mono" pitchFamily="34" charset="0"/>
                <a:ea typeface="IBM Plex Mono" pitchFamily="34" charset="-122"/>
                <a:cs typeface="IBM Plex Mono" pitchFamily="34" charset="-120"/>
              </a:rPr>
              <a:t>KAPAZITÄT · STUNDEN PRO MONAT</a:t>
            </a:r>
            <a:endParaRPr lang="en-US" sz="750" dirty="0"/>
          </a:p>
        </p:txBody>
      </p:sp>
      <p:sp>
        <p:nvSpPr>
          <p:cNvPr id="10" name="text_13_8"/>
          <p:cNvSpPr txBox="1"/>
          <p:nvPr/>
        </p:nvSpPr>
        <p:spPr>
          <a:xfrm>
            <a:off x="761970" y="2843235"/>
            <a:ext cx="2171060" cy="333390"/>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Von KI frei gewordene Stunden (Potenzial)</a:t>
            </a:r>
            <a:endParaRPr lang="en-US" sz="1050" dirty="0"/>
          </a:p>
        </p:txBody>
      </p:sp>
      <p:sp>
        <p:nvSpPr>
          <p:cNvPr id="11" name="shape_13_9"/>
          <p:cNvSpPr/>
          <p:nvPr/>
        </p:nvSpPr>
        <p:spPr>
          <a:xfrm>
            <a:off x="2971800" y="2870210"/>
            <a:ext cx="3810030" cy="279441"/>
          </a:xfrm>
          <a:prstGeom prst="rect">
            <a:avLst/>
          </a:prstGeom>
          <a:solidFill>
            <a:srgbClr val="5A6F84"/>
          </a:solidFill>
          <a:ln/>
        </p:spPr>
      </p:sp>
      <p:sp>
        <p:nvSpPr>
          <p:cNvPr id="12" name="text_13_10"/>
          <p:cNvSpPr txBox="1"/>
          <p:nvPr/>
        </p:nvSpPr>
        <p:spPr>
          <a:xfrm>
            <a:off x="6883420" y="2908341"/>
            <a:ext cx="935706"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1.000 Std.</a:t>
            </a:r>
            <a:endParaRPr lang="en-US" sz="1400" dirty="0"/>
          </a:p>
        </p:txBody>
      </p:sp>
      <p:sp>
        <p:nvSpPr>
          <p:cNvPr id="13" name="text_13_11"/>
          <p:cNvSpPr txBox="1"/>
          <p:nvPr/>
        </p:nvSpPr>
        <p:spPr>
          <a:xfrm>
            <a:off x="761970" y="3345698"/>
            <a:ext cx="2171060" cy="166695"/>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Produktiv genutzte Stunden</a:t>
            </a:r>
            <a:endParaRPr lang="en-US" sz="1050" dirty="0"/>
          </a:p>
        </p:txBody>
      </p:sp>
      <p:sp>
        <p:nvSpPr>
          <p:cNvPr id="14" name="shape_13_12"/>
          <p:cNvSpPr/>
          <p:nvPr/>
        </p:nvSpPr>
        <p:spPr>
          <a:xfrm>
            <a:off x="2971800" y="3289280"/>
            <a:ext cx="2286000" cy="279441"/>
          </a:xfrm>
          <a:prstGeom prst="rect">
            <a:avLst/>
          </a:prstGeom>
          <a:solidFill>
            <a:srgbClr val="35C8FF"/>
          </a:solidFill>
          <a:ln/>
        </p:spPr>
      </p:sp>
      <p:sp>
        <p:nvSpPr>
          <p:cNvPr id="15" name="text_13_13"/>
          <p:cNvSpPr txBox="1"/>
          <p:nvPr/>
        </p:nvSpPr>
        <p:spPr>
          <a:xfrm>
            <a:off x="5359390" y="3327410"/>
            <a:ext cx="762975"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600 Std.</a:t>
            </a:r>
            <a:endParaRPr lang="en-US" sz="1400" dirty="0"/>
          </a:p>
        </p:txBody>
      </p:sp>
      <p:sp>
        <p:nvSpPr>
          <p:cNvPr id="16" name="text_13_14"/>
          <p:cNvSpPr txBox="1"/>
          <p:nvPr/>
        </p:nvSpPr>
        <p:spPr>
          <a:xfrm>
            <a:off x="761970" y="3727460"/>
            <a:ext cx="6945600" cy="95280"/>
          </a:xfrm>
          <a:prstGeom prst="rect">
            <a:avLst/>
          </a:prstGeom>
          <a:noFill/>
          <a:ln/>
        </p:spPr>
        <p:txBody>
          <a:bodyPr wrap="square" lIns="0" tIns="0" rIns="0" bIns="0" rtlCol="0" anchor="t"/>
          <a:lstStyle/>
          <a:p>
            <a:pPr algn="l" indent="0" marL="0">
              <a:lnSpc>
                <a:spcPts val="750"/>
              </a:lnSpc>
              <a:buNone/>
            </a:pPr>
            <a:r>
              <a:rPr lang="en-US" sz="750" b="1" spc="120" kern="0" dirty="0">
                <a:solidFill>
                  <a:srgbClr val="71879C"/>
                </a:solidFill>
                <a:latin typeface="IBM Plex Mono" pitchFamily="34" charset="0"/>
                <a:ea typeface="IBM Plex Mono" pitchFamily="34" charset="-122"/>
                <a:cs typeface="IBM Plex Mono" pitchFamily="34" charset="-120"/>
              </a:rPr>
              <a:t>MODELLIERTER WERT · € PRO MONAT</a:t>
            </a:r>
            <a:endParaRPr lang="en-US" sz="750" dirty="0"/>
          </a:p>
        </p:txBody>
      </p:sp>
      <p:sp>
        <p:nvSpPr>
          <p:cNvPr id="17" name="text_13_15"/>
          <p:cNvSpPr txBox="1"/>
          <p:nvPr/>
        </p:nvSpPr>
        <p:spPr>
          <a:xfrm>
            <a:off x="761970" y="3941796"/>
            <a:ext cx="2171060" cy="333390"/>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Modellierter Wert der genutzten Stunden bei 50 € je Stunde</a:t>
            </a:r>
            <a:endParaRPr lang="en-US" sz="1050" dirty="0"/>
          </a:p>
        </p:txBody>
      </p:sp>
      <p:sp>
        <p:nvSpPr>
          <p:cNvPr id="18" name="shape_13_16"/>
          <p:cNvSpPr/>
          <p:nvPr/>
        </p:nvSpPr>
        <p:spPr>
          <a:xfrm>
            <a:off x="2971800" y="3968770"/>
            <a:ext cx="3810030" cy="279441"/>
          </a:xfrm>
          <a:prstGeom prst="rect">
            <a:avLst/>
          </a:prstGeom>
          <a:solidFill>
            <a:srgbClr val="F7A23B"/>
          </a:solidFill>
          <a:ln/>
        </p:spPr>
      </p:sp>
      <p:sp>
        <p:nvSpPr>
          <p:cNvPr id="19" name="text_13_17"/>
          <p:cNvSpPr txBox="1"/>
          <p:nvPr/>
        </p:nvSpPr>
        <p:spPr>
          <a:xfrm>
            <a:off x="6883420" y="4006809"/>
            <a:ext cx="792785"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30.000 €</a:t>
            </a:r>
            <a:endParaRPr lang="en-US" sz="1400" dirty="0"/>
          </a:p>
        </p:txBody>
      </p:sp>
      <p:sp>
        <p:nvSpPr>
          <p:cNvPr id="20" name="text_13_18"/>
          <p:cNvSpPr txBox="1"/>
          <p:nvPr/>
        </p:nvSpPr>
        <p:spPr>
          <a:xfrm>
            <a:off x="761970" y="4360865"/>
            <a:ext cx="2171060" cy="333390"/>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KI-Kosten, Prüfung und Nacharbeit</a:t>
            </a:r>
            <a:endParaRPr lang="en-US" sz="1050" dirty="0"/>
          </a:p>
        </p:txBody>
      </p:sp>
      <p:sp>
        <p:nvSpPr>
          <p:cNvPr id="21" name="shape_13_19"/>
          <p:cNvSpPr/>
          <p:nvPr/>
        </p:nvSpPr>
        <p:spPr>
          <a:xfrm>
            <a:off x="2971800" y="4387840"/>
            <a:ext cx="1524030" cy="279441"/>
          </a:xfrm>
          <a:prstGeom prst="rect">
            <a:avLst/>
          </a:prstGeom>
          <a:solidFill>
            <a:srgbClr val="F0507A"/>
          </a:solidFill>
          <a:ln/>
        </p:spPr>
      </p:sp>
      <p:sp>
        <p:nvSpPr>
          <p:cNvPr id="22" name="text_13_20"/>
          <p:cNvSpPr txBox="1"/>
          <p:nvPr/>
        </p:nvSpPr>
        <p:spPr>
          <a:xfrm>
            <a:off x="4597420" y="4425970"/>
            <a:ext cx="918881"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 12.000 €</a:t>
            </a:r>
            <a:endParaRPr lang="en-US" sz="1400" dirty="0"/>
          </a:p>
        </p:txBody>
      </p:sp>
      <p:sp>
        <p:nvSpPr>
          <p:cNvPr id="23" name="text_13_21"/>
          <p:cNvSpPr txBox="1"/>
          <p:nvPr/>
        </p:nvSpPr>
        <p:spPr>
          <a:xfrm>
            <a:off x="761970" y="4779935"/>
            <a:ext cx="2171060" cy="333390"/>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Modellierter Kapazitätswert nach Kosten</a:t>
            </a:r>
            <a:endParaRPr lang="en-US" sz="1050" dirty="0"/>
          </a:p>
        </p:txBody>
      </p:sp>
      <p:sp>
        <p:nvSpPr>
          <p:cNvPr id="24" name="shape_13_22"/>
          <p:cNvSpPr/>
          <p:nvPr/>
        </p:nvSpPr>
        <p:spPr>
          <a:xfrm>
            <a:off x="2971800" y="4806909"/>
            <a:ext cx="2286000" cy="279441"/>
          </a:xfrm>
          <a:prstGeom prst="rect">
            <a:avLst/>
          </a:prstGeom>
          <a:solidFill>
            <a:srgbClr val="22CE61"/>
          </a:solidFill>
          <a:ln/>
        </p:spPr>
      </p:sp>
      <p:sp>
        <p:nvSpPr>
          <p:cNvPr id="25" name="text_13_23"/>
          <p:cNvSpPr txBox="1"/>
          <p:nvPr/>
        </p:nvSpPr>
        <p:spPr>
          <a:xfrm>
            <a:off x="5359390" y="4845040"/>
            <a:ext cx="792785"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18.000 €</a:t>
            </a:r>
            <a:endParaRPr lang="en-US" sz="1400" dirty="0"/>
          </a:p>
        </p:txBody>
      </p:sp>
      <p:sp>
        <p:nvSpPr>
          <p:cNvPr id="26" name="shape_13_24"/>
          <p:cNvSpPr/>
          <p:nvPr/>
        </p:nvSpPr>
        <p:spPr>
          <a:xfrm>
            <a:off x="8001000" y="2540020"/>
            <a:ext cx="703631" cy="196870"/>
          </a:xfrm>
          <a:prstGeom prst="rect">
            <a:avLst/>
          </a:prstGeom>
          <a:solidFill>
            <a:srgbClr val="F7A23B"/>
          </a:solidFill>
          <a:ln/>
        </p:spPr>
      </p:sp>
      <p:sp>
        <p:nvSpPr>
          <p:cNvPr id="27" name="text_13_25"/>
          <p:cNvSpPr txBox="1"/>
          <p:nvPr/>
        </p:nvSpPr>
        <p:spPr>
          <a:xfrm>
            <a:off x="8070860" y="2590770"/>
            <a:ext cx="593537"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06111D"/>
                </a:solidFill>
                <a:latin typeface="IBM Plex Mono" pitchFamily="34" charset="0"/>
                <a:ea typeface="IBM Plex Mono" pitchFamily="34" charset="-122"/>
                <a:cs typeface="IBM Plex Mono" pitchFamily="34" charset="-120"/>
              </a:rPr>
              <a:t>SZENARIO</a:t>
            </a:r>
            <a:endParaRPr lang="en-US" sz="750" dirty="0"/>
          </a:p>
        </p:txBody>
      </p:sp>
      <p:sp>
        <p:nvSpPr>
          <p:cNvPr id="28" name="shape_13_26"/>
          <p:cNvSpPr/>
          <p:nvPr/>
        </p:nvSpPr>
        <p:spPr>
          <a:xfrm>
            <a:off x="8001000" y="2876520"/>
            <a:ext cx="3429000" cy="6309"/>
          </a:xfrm>
          <a:prstGeom prst="rect">
            <a:avLst/>
          </a:prstGeom>
          <a:solidFill>
            <a:srgbClr val="D6E6F5">
              <a:alpha val="13000"/>
            </a:srgbClr>
          </a:solidFill>
          <a:ln/>
        </p:spPr>
      </p:sp>
      <p:sp>
        <p:nvSpPr>
          <p:cNvPr id="29" name="text_13_27"/>
          <p:cNvSpPr txBox="1"/>
          <p:nvPr/>
        </p:nvSpPr>
        <p:spPr>
          <a:xfrm>
            <a:off x="8001000" y="2984510"/>
            <a:ext cx="3544580"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Das ist ein modellierter Wert. Zum finanziellen Ergebnis wird er erst, wenn Sie geringere Kosten oder einen zusätzlichen Deckungsbeitrag messen.</a:t>
            </a:r>
            <a:endParaRPr lang="en-US" sz="1150" dirty="0"/>
          </a:p>
        </p:txBody>
      </p:sp>
      <p:sp>
        <p:nvSpPr>
          <p:cNvPr id="30" name="shape_13_28"/>
          <p:cNvSpPr/>
          <p:nvPr/>
        </p:nvSpPr>
        <p:spPr>
          <a:xfrm>
            <a:off x="8001000" y="3699297"/>
            <a:ext cx="3429000" cy="6309"/>
          </a:xfrm>
          <a:prstGeom prst="rect">
            <a:avLst/>
          </a:prstGeom>
          <a:solidFill>
            <a:srgbClr val="D6E6F5">
              <a:alpha val="13000"/>
            </a:srgbClr>
          </a:solidFill>
          <a:ln/>
        </p:spPr>
      </p:sp>
      <p:sp>
        <p:nvSpPr>
          <p:cNvPr id="31" name="text_13_29"/>
          <p:cNvSpPr txBox="1"/>
          <p:nvPr/>
        </p:nvSpPr>
        <p:spPr>
          <a:xfrm>
            <a:off x="8001000" y="3807196"/>
            <a:ext cx="354458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KI-Kosten fallen ab dem ersten Monat an, während Ihr Team noch lernt.</a:t>
            </a:r>
            <a:endParaRPr lang="en-US" sz="1150" dirty="0"/>
          </a:p>
        </p:txBody>
      </p:sp>
      <p:sp>
        <p:nvSpPr>
          <p:cNvPr id="32" name="shape_13_30"/>
          <p:cNvSpPr/>
          <p:nvPr/>
        </p:nvSpPr>
        <p:spPr>
          <a:xfrm>
            <a:off x="8001000" y="4317614"/>
            <a:ext cx="3429000" cy="6309"/>
          </a:xfrm>
          <a:prstGeom prst="rect">
            <a:avLst/>
          </a:prstGeom>
          <a:solidFill>
            <a:srgbClr val="D6E6F5">
              <a:alpha val="13000"/>
            </a:srgbClr>
          </a:solidFill>
          <a:ln/>
        </p:spPr>
      </p:sp>
      <p:sp>
        <p:nvSpPr>
          <p:cNvPr id="33" name="text_13_31"/>
          <p:cNvSpPr txBox="1"/>
          <p:nvPr/>
        </p:nvSpPr>
        <p:spPr>
          <a:xfrm>
            <a:off x="8001000" y="4425513"/>
            <a:ext cx="354458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Rechnen Sie Ihren eigenen Fall mit den KI-Rechnern von ETHORITY.</a:t>
            </a:r>
            <a:endParaRPr lang="en-US" sz="1150" dirty="0"/>
          </a:p>
        </p:txBody>
      </p:sp>
      <p:sp>
        <p:nvSpPr>
          <p:cNvPr id="34" name="text_13_32"/>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Szenario-Werte zur Erklärung der Methode · KI-Rechner von ETHORITY, https://ethority.ai/de/solutions/calculators, Okt. 2026</a:t>
            </a:r>
            <a:endParaRPr lang="en-US" sz="900" dirty="0"/>
          </a:p>
        </p:txBody>
      </p:sp>
      <p:sp>
        <p:nvSpPr>
          <p:cNvPr id="35" name="text_13_33"/>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36" name="text_13_3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13 / 21</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_14_0"/>
          <p:cNvSpPr/>
          <p:nvPr/>
        </p:nvSpPr>
        <p:spPr>
          <a:xfrm>
            <a:off x="0" y="0"/>
            <a:ext cx="12191970" cy="88880"/>
          </a:xfrm>
          <a:prstGeom prst="rect">
            <a:avLst/>
          </a:prstGeom>
          <a:solidFill>
            <a:srgbClr val="35C8FF"/>
          </a:solidFill>
          <a:ln/>
        </p:spPr>
      </p:sp>
      <p:pic>
        <p:nvPicPr>
          <p:cNvPr id="3" name="picture_14_1" descr="/tmp/claude-0/-home-claude/5dcc285b-52c5-57b1-88a8-9616b3351304/scratchpad/f39/W2/decks_v3/_work/A_Keynote_KI-die-Ihr-Unternehmen-weiterbringt_DE_v3.4_20261027/img_026.png">    </p:cNvPr>
          <p:cNvPicPr>
            <a:picLocks noChangeAspect="1"/>
          </p:cNvPicPr>
          <p:nvPr/>
        </p:nvPicPr>
        <p:blipFill>
          <a:blip r:embed="rId1"/>
          <a:stretch>
            <a:fillRect/>
          </a:stretch>
        </p:blipFill>
        <p:spPr>
          <a:xfrm>
            <a:off x="761970" y="317480"/>
            <a:ext cx="279441" cy="279441"/>
          </a:xfrm>
          <a:prstGeom prst="rect">
            <a:avLst/>
          </a:prstGeom>
        </p:spPr>
      </p:pic>
      <p:sp>
        <p:nvSpPr>
          <p:cNvPr id="4" name="text_1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4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14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KI ALS LAUFENDER KOSTENFAKTOR</a:t>
            </a:r>
            <a:endParaRPr lang="en-US" sz="1050" dirty="0"/>
          </a:p>
        </p:txBody>
      </p:sp>
      <p:sp>
        <p:nvSpPr>
          <p:cNvPr id="8" name="Title"/>
          <p:cNvSpPr txBox="1"/>
          <p:nvPr/>
        </p:nvSpPr>
        <p:spPr>
          <a:xfrm>
            <a:off x="761970" y="1240109"/>
            <a:ext cx="10477470" cy="1165586"/>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KI wird zum laufenden Kostenfaktor: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Etwa jede fünfte befragte Organisation sagt, dass die Kosten die Nutzung bereits begrenzen.</a:t>
            </a:r>
            <a:endParaRPr lang="en-US" sz="3000" dirty="0"/>
          </a:p>
        </p:txBody>
      </p:sp>
      <p:sp>
        <p:nvSpPr>
          <p:cNvPr id="9" name="text_14_7"/>
          <p:cNvSpPr txBox="1"/>
          <p:nvPr/>
        </p:nvSpPr>
        <p:spPr>
          <a:xfrm>
            <a:off x="761970" y="2540020"/>
            <a:ext cx="4983480" cy="1092159"/>
          </a:xfrm>
          <a:prstGeom prst="rect">
            <a:avLst/>
          </a:prstGeom>
          <a:noFill/>
          <a:ln/>
        </p:spPr>
        <p:txBody>
          <a:bodyPr wrap="none" lIns="0" tIns="0" rIns="0" bIns="0" rtlCol="0" anchor="t"/>
          <a:lstStyle/>
          <a:p>
            <a:pPr algn="l" indent="0" marL="0">
              <a:lnSpc>
                <a:spcPts val="8600"/>
              </a:lnSpc>
              <a:buNone/>
            </a:pPr>
            <a:r>
              <a:rPr lang="en-US" sz="10000" spc="-550" kern="0" dirty="0">
                <a:solidFill>
                  <a:srgbClr val="35C8FF"/>
                </a:solidFill>
                <a:latin typeface="Archivo Black" pitchFamily="34" charset="0"/>
                <a:ea typeface="Archivo Black" pitchFamily="34" charset="-122"/>
                <a:cs typeface="Archivo Black" pitchFamily="34" charset="-120"/>
              </a:rPr>
              <a:t>1 von 5</a:t>
            </a:r>
            <a:endParaRPr lang="en-US" sz="10000" dirty="0"/>
          </a:p>
        </p:txBody>
      </p:sp>
      <p:sp>
        <p:nvSpPr>
          <p:cNvPr id="10" name="text_14_8"/>
          <p:cNvSpPr txBox="1"/>
          <p:nvPr/>
        </p:nvSpPr>
        <p:spPr>
          <a:xfrm>
            <a:off x="761970" y="3848070"/>
            <a:ext cx="4983480" cy="528249"/>
          </a:xfrm>
          <a:prstGeom prst="rect">
            <a:avLst/>
          </a:prstGeom>
          <a:noFill/>
          <a:ln/>
        </p:spPr>
        <p:txBody>
          <a:bodyPr wrap="square" lIns="0" tIns="0" rIns="0" bIns="0" rtlCol="0" anchor="t"/>
          <a:lstStyle/>
          <a:p>
            <a:pPr algn="l" indent="0" marL="0">
              <a:lnSpc>
                <a:spcPts val="2080"/>
              </a:lnSpc>
              <a:buNone/>
            </a:pPr>
            <a:r>
              <a:rPr lang="en-US" sz="1600" dirty="0">
                <a:solidFill>
                  <a:srgbClr val="EEF3F8"/>
                </a:solidFill>
                <a:latin typeface="IBM Plex Sans Medium" pitchFamily="34" charset="0"/>
                <a:ea typeface="IBM Plex Sans Medium" pitchFamily="34" charset="-122"/>
                <a:cs typeface="IBM Plex Sans Medium" pitchFamily="34" charset="-120"/>
              </a:rPr>
              <a:t>Organisationen sagt, dass Betriebskosten ihre KI-Nutzung begrenzen.</a:t>
            </a:r>
            <a:endParaRPr lang="en-US" sz="1600" dirty="0"/>
          </a:p>
        </p:txBody>
      </p:sp>
      <p:sp>
        <p:nvSpPr>
          <p:cNvPr id="11" name="text_14_9"/>
          <p:cNvSpPr txBox="1"/>
          <p:nvPr/>
        </p:nvSpPr>
        <p:spPr>
          <a:xfrm>
            <a:off x="6096030" y="2540020"/>
            <a:ext cx="55067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WIE SICHTBAR KI-KOSTEN SIND</a:t>
            </a:r>
            <a:endParaRPr lang="en-US" sz="800" dirty="0"/>
          </a:p>
        </p:txBody>
      </p:sp>
      <p:sp>
        <p:nvSpPr>
          <p:cNvPr id="12" name="text_14_10"/>
          <p:cNvSpPr txBox="1"/>
          <p:nvPr/>
        </p:nvSpPr>
        <p:spPr>
          <a:xfrm>
            <a:off x="6096030" y="2832080"/>
            <a:ext cx="5506700" cy="18982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Medium" pitchFamily="34" charset="0"/>
                <a:ea typeface="IBM Plex Sans Medium" pitchFamily="34" charset="-122"/>
                <a:cs typeface="IBM Plex Sans Medium" pitchFamily="34" charset="-120"/>
              </a:rPr>
              <a:t>der großen US-Unternehmen sehen ihre KI-Kosten in Echtzeit</a:t>
            </a:r>
            <a:endParaRPr lang="en-US" sz="1150" dirty="0"/>
          </a:p>
        </p:txBody>
      </p:sp>
      <p:sp>
        <p:nvSpPr>
          <p:cNvPr id="13" name="shape_14_11"/>
          <p:cNvSpPr/>
          <p:nvPr/>
        </p:nvSpPr>
        <p:spPr>
          <a:xfrm>
            <a:off x="6096030" y="3085368"/>
            <a:ext cx="2012960" cy="279441"/>
          </a:xfrm>
          <a:prstGeom prst="rect">
            <a:avLst/>
          </a:prstGeom>
          <a:solidFill>
            <a:srgbClr val="35C8FF"/>
          </a:solidFill>
          <a:ln/>
        </p:spPr>
      </p:sp>
      <p:sp>
        <p:nvSpPr>
          <p:cNvPr id="14" name="text_14_12"/>
          <p:cNvSpPr txBox="1"/>
          <p:nvPr/>
        </p:nvSpPr>
        <p:spPr>
          <a:xfrm>
            <a:off x="8210580" y="3123499"/>
            <a:ext cx="488198" cy="209580"/>
          </a:xfrm>
          <a:prstGeom prst="rect">
            <a:avLst/>
          </a:prstGeom>
          <a:noFill/>
          <a:ln/>
        </p:spPr>
        <p:txBody>
          <a:bodyPr wrap="non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26 %</a:t>
            </a:r>
            <a:endParaRPr lang="en-US" sz="1500" dirty="0"/>
          </a:p>
        </p:txBody>
      </p:sp>
      <p:sp>
        <p:nvSpPr>
          <p:cNvPr id="15" name="text_14_13"/>
          <p:cNvSpPr txBox="1"/>
          <p:nvPr/>
        </p:nvSpPr>
        <p:spPr>
          <a:xfrm>
            <a:off x="6096030" y="3415650"/>
            <a:ext cx="5506700" cy="123810"/>
          </a:xfrm>
          <a:prstGeom prst="rect">
            <a:avLst/>
          </a:prstGeom>
          <a:noFill/>
          <a:ln/>
        </p:spPr>
        <p:txBody>
          <a:bodyPr wrap="square" lIns="0" tIns="0" rIns="0" bIns="0" rtlCol="0" anchor="t"/>
          <a:lstStyle/>
          <a:p>
            <a:pPr algn="l" indent="0" marL="0">
              <a:lnSpc>
                <a:spcPts val="980"/>
              </a:lnSpc>
              <a:buNone/>
            </a:pPr>
            <a:r>
              <a:rPr lang="en-US" sz="750" spc="45" kern="0" dirty="0">
                <a:solidFill>
                  <a:srgbClr val="71879C"/>
                </a:solidFill>
                <a:latin typeface="IBM Plex Mono" pitchFamily="34" charset="0"/>
                <a:ea typeface="IBM Plex Mono" pitchFamily="34" charset="-122"/>
                <a:cs typeface="IBM Plex Mono" pitchFamily="34" charset="-120"/>
              </a:rPr>
              <a:t>KPMG AI PULSE Q2 2026 · UMSATZ AB 1 MRD. US-$</a:t>
            </a:r>
            <a:endParaRPr lang="en-US" sz="750" dirty="0"/>
          </a:p>
        </p:txBody>
      </p:sp>
      <p:sp>
        <p:nvSpPr>
          <p:cNvPr id="16" name="text_14_14"/>
          <p:cNvSpPr txBox="1"/>
          <p:nvPr/>
        </p:nvSpPr>
        <p:spPr>
          <a:xfrm>
            <a:off x="6096030" y="3729929"/>
            <a:ext cx="5506700" cy="18982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Medium" pitchFamily="34" charset="0"/>
                <a:ea typeface="IBM Plex Sans Medium" pitchFamily="34" charset="-122"/>
                <a:cs typeface="IBM Plex Sans Medium" pitchFamily="34" charset="-120"/>
              </a:rPr>
              <a:t>der großen US-Unternehmen nennen KI-Kostenmanagement als Hürde</a:t>
            </a:r>
            <a:endParaRPr lang="en-US" sz="1150" dirty="0"/>
          </a:p>
        </p:txBody>
      </p:sp>
      <p:sp>
        <p:nvSpPr>
          <p:cNvPr id="17" name="shape_14_15"/>
          <p:cNvSpPr/>
          <p:nvPr/>
        </p:nvSpPr>
        <p:spPr>
          <a:xfrm>
            <a:off x="6096030" y="3983218"/>
            <a:ext cx="2705070" cy="279441"/>
          </a:xfrm>
          <a:prstGeom prst="rect">
            <a:avLst/>
          </a:prstGeom>
          <a:solidFill>
            <a:srgbClr val="5A6F84"/>
          </a:solidFill>
          <a:ln/>
        </p:spPr>
      </p:sp>
      <p:sp>
        <p:nvSpPr>
          <p:cNvPr id="18" name="text_14_16"/>
          <p:cNvSpPr txBox="1"/>
          <p:nvPr/>
        </p:nvSpPr>
        <p:spPr>
          <a:xfrm>
            <a:off x="8902690" y="4021348"/>
            <a:ext cx="488198" cy="209580"/>
          </a:xfrm>
          <a:prstGeom prst="rect">
            <a:avLst/>
          </a:prstGeom>
          <a:noFill/>
          <a:ln/>
        </p:spPr>
        <p:txBody>
          <a:bodyPr wrap="non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35 %</a:t>
            </a:r>
            <a:endParaRPr lang="en-US" sz="1500" dirty="0"/>
          </a:p>
        </p:txBody>
      </p:sp>
      <p:sp>
        <p:nvSpPr>
          <p:cNvPr id="19" name="text_14_17"/>
          <p:cNvSpPr txBox="1"/>
          <p:nvPr/>
        </p:nvSpPr>
        <p:spPr>
          <a:xfrm>
            <a:off x="6096030" y="4313408"/>
            <a:ext cx="5506700" cy="123810"/>
          </a:xfrm>
          <a:prstGeom prst="rect">
            <a:avLst/>
          </a:prstGeom>
          <a:noFill/>
          <a:ln/>
        </p:spPr>
        <p:txBody>
          <a:bodyPr wrap="square" lIns="0" tIns="0" rIns="0" bIns="0" rtlCol="0" anchor="t"/>
          <a:lstStyle/>
          <a:p>
            <a:pPr algn="l" indent="0" marL="0">
              <a:lnSpc>
                <a:spcPts val="980"/>
              </a:lnSpc>
              <a:buNone/>
            </a:pPr>
            <a:r>
              <a:rPr lang="en-US" sz="750" spc="45" kern="0" dirty="0">
                <a:solidFill>
                  <a:srgbClr val="71879C"/>
                </a:solidFill>
                <a:latin typeface="IBM Plex Mono" pitchFamily="34" charset="0"/>
                <a:ea typeface="IBM Plex Mono" pitchFamily="34" charset="-122"/>
                <a:cs typeface="IBM Plex Mono" pitchFamily="34" charset="-120"/>
              </a:rPr>
              <a:t>KPMG AI PULSE Q2 2026 · UMSATZ AB 1 MRD. US-$</a:t>
            </a:r>
            <a:endParaRPr lang="en-US" sz="750" dirty="0"/>
          </a:p>
        </p:txBody>
      </p:sp>
      <p:sp>
        <p:nvSpPr>
          <p:cNvPr id="20" name="text_14_18"/>
          <p:cNvSpPr txBox="1"/>
          <p:nvPr/>
        </p:nvSpPr>
        <p:spPr>
          <a:xfrm>
            <a:off x="6096030" y="4627778"/>
            <a:ext cx="5506700" cy="18982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Medium" pitchFamily="34" charset="0"/>
                <a:ea typeface="IBM Plex Sans Medium" pitchFamily="34" charset="-122"/>
                <a:cs typeface="IBM Plex Sans Medium" pitchFamily="34" charset="-120"/>
              </a:rPr>
              <a:t>der Unternehmen in Mexiko verstehen KI-Kostenstrukturen nur schwer</a:t>
            </a:r>
            <a:endParaRPr lang="en-US" sz="1150" dirty="0"/>
          </a:p>
        </p:txBody>
      </p:sp>
      <p:sp>
        <p:nvSpPr>
          <p:cNvPr id="21" name="shape_14_19"/>
          <p:cNvSpPr/>
          <p:nvPr/>
        </p:nvSpPr>
        <p:spPr>
          <a:xfrm>
            <a:off x="6096030" y="4881067"/>
            <a:ext cx="3556010" cy="279441"/>
          </a:xfrm>
          <a:prstGeom prst="rect">
            <a:avLst/>
          </a:prstGeom>
          <a:solidFill>
            <a:srgbClr val="5A6F84"/>
          </a:solidFill>
          <a:ln/>
        </p:spPr>
      </p:sp>
      <p:sp>
        <p:nvSpPr>
          <p:cNvPr id="22" name="text_14_20"/>
          <p:cNvSpPr txBox="1"/>
          <p:nvPr/>
        </p:nvSpPr>
        <p:spPr>
          <a:xfrm>
            <a:off x="9753630" y="4919198"/>
            <a:ext cx="488381" cy="209580"/>
          </a:xfrm>
          <a:prstGeom prst="rect">
            <a:avLst/>
          </a:prstGeom>
          <a:noFill/>
          <a:ln/>
        </p:spPr>
        <p:txBody>
          <a:bodyPr wrap="non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46 %</a:t>
            </a:r>
            <a:endParaRPr lang="en-US" sz="1500" dirty="0"/>
          </a:p>
        </p:txBody>
      </p:sp>
      <p:sp>
        <p:nvSpPr>
          <p:cNvPr id="23" name="text_14_21"/>
          <p:cNvSpPr txBox="1"/>
          <p:nvPr/>
        </p:nvSpPr>
        <p:spPr>
          <a:xfrm>
            <a:off x="6096030" y="5211257"/>
            <a:ext cx="5506700" cy="123810"/>
          </a:xfrm>
          <a:prstGeom prst="rect">
            <a:avLst/>
          </a:prstGeom>
          <a:noFill/>
          <a:ln/>
        </p:spPr>
        <p:txBody>
          <a:bodyPr wrap="square" lIns="0" tIns="0" rIns="0" bIns="0" rtlCol="0" anchor="t"/>
          <a:lstStyle/>
          <a:p>
            <a:pPr algn="l" indent="0" marL="0">
              <a:lnSpc>
                <a:spcPts val="980"/>
              </a:lnSpc>
              <a:buNone/>
            </a:pPr>
            <a:r>
              <a:rPr lang="en-US" sz="750" spc="45" kern="0" dirty="0">
                <a:solidFill>
                  <a:srgbClr val="71879C"/>
                </a:solidFill>
                <a:latin typeface="IBM Plex Mono" pitchFamily="34" charset="0"/>
                <a:ea typeface="IBM Plex Mono" pitchFamily="34" charset="-122"/>
                <a:cs typeface="IBM Plex Mono" pitchFamily="34" charset="-120"/>
              </a:rPr>
              <a:t>KPMG MEXIKO, Q2 2026 · UMSATZ ÜBER 50 MIO. US-$</a:t>
            </a:r>
            <a:endParaRPr lang="en-US" sz="750" dirty="0"/>
          </a:p>
        </p:txBody>
      </p:sp>
      <p:sp>
        <p:nvSpPr>
          <p:cNvPr id="24" name="text_14_22"/>
          <p:cNvSpPr txBox="1"/>
          <p:nvPr/>
        </p:nvSpPr>
        <p:spPr>
          <a:xfrm>
            <a:off x="761970" y="5914431"/>
            <a:ext cx="11000781" cy="308610"/>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McKinsey, The state of AI, Aug. 2026 · KPMG AI Pulse Q2 2026 · KPMG Mexiko, Global AI Pulse Q2 2026 · Good AI Prisma Marktstudie 2026/27, Befund 08</a:t>
            </a:r>
            <a:endParaRPr lang="en-US" sz="900" dirty="0"/>
          </a:p>
        </p:txBody>
      </p:sp>
      <p:sp>
        <p:nvSpPr>
          <p:cNvPr id="25" name="text_14_23"/>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26" name="text_14_2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14 / 21</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_15_0"/>
          <p:cNvSpPr/>
          <p:nvPr/>
        </p:nvSpPr>
        <p:spPr>
          <a:xfrm>
            <a:off x="0" y="0"/>
            <a:ext cx="12191970" cy="88880"/>
          </a:xfrm>
          <a:prstGeom prst="rect">
            <a:avLst/>
          </a:prstGeom>
          <a:solidFill>
            <a:srgbClr val="35C8FF"/>
          </a:solidFill>
          <a:ln/>
        </p:spPr>
      </p:sp>
      <p:pic>
        <p:nvPicPr>
          <p:cNvPr id="3" name="picture_15_1" descr="/tmp/claude-0/-home-claude/5dcc285b-52c5-57b1-88a8-9616b3351304/scratchpad/f39/W2/decks_v3/_work/A_Keynote_KI-die-Ihr-Unternehmen-weiterbringt_DE_v3.4_20261027/img_027.png">    </p:cNvPr>
          <p:cNvPicPr>
            <a:picLocks noChangeAspect="1"/>
          </p:cNvPicPr>
          <p:nvPr/>
        </p:nvPicPr>
        <p:blipFill>
          <a:blip r:embed="rId1"/>
          <a:stretch>
            <a:fillRect/>
          </a:stretch>
        </p:blipFill>
        <p:spPr>
          <a:xfrm>
            <a:off x="761970" y="317480"/>
            <a:ext cx="279441" cy="279441"/>
          </a:xfrm>
          <a:prstGeom prst="rect">
            <a:avLst/>
          </a:prstGeom>
        </p:spPr>
      </p:pic>
      <p:sp>
        <p:nvSpPr>
          <p:cNvPr id="4" name="text_1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5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pic>
        <p:nvPicPr>
          <p:cNvPr id="7" name="picture_15_5" descr="/tmp/claude-0/-home-claude/5dcc285b-52c5-57b1-88a8-9616b3351304/scratchpad/f39/W2/decks_v3/_work/A_Keynote_KI-die-Ihr-Unternehmen-weiterbringt_DE_v3.4_20261027/img_028.png">    </p:cNvPr>
          <p:cNvPicPr>
            <a:picLocks noChangeAspect="1"/>
          </p:cNvPicPr>
          <p:nvPr/>
        </p:nvPicPr>
        <p:blipFill>
          <a:blip r:embed="rId2"/>
          <a:stretch>
            <a:fillRect/>
          </a:stretch>
        </p:blipFill>
        <p:spPr>
          <a:xfrm>
            <a:off x="9525030" y="761970"/>
            <a:ext cx="1904970" cy="1904970"/>
          </a:xfrm>
          <a:prstGeom prst="rect">
            <a:avLst/>
          </a:prstGeom>
        </p:spPr>
      </p:pic>
      <p:sp>
        <p:nvSpPr>
          <p:cNvPr id="8" name="text_15_6"/>
          <p:cNvSpPr txBox="1"/>
          <p:nvPr/>
        </p:nvSpPr>
        <p:spPr>
          <a:xfrm>
            <a:off x="761970" y="952530"/>
            <a:ext cx="786128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TEIL 03 · DIE ENTSCHEIDUNG UMSETZEN</a:t>
            </a:r>
            <a:endParaRPr lang="en-US" sz="1050" dirty="0"/>
          </a:p>
        </p:txBody>
      </p:sp>
      <p:sp>
        <p:nvSpPr>
          <p:cNvPr id="9" name="Title"/>
          <p:cNvSpPr txBox="1"/>
          <p:nvPr/>
        </p:nvSpPr>
        <p:spPr>
          <a:xfrm>
            <a:off x="761970" y="1240109"/>
            <a:ext cx="786128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Setzen Sie die Entscheidung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in messbaren Schritten um.</a:t>
            </a:r>
            <a:endParaRPr lang="en-US" sz="3000" dirty="0"/>
          </a:p>
        </p:txBody>
      </p:sp>
      <p:sp>
        <p:nvSpPr>
          <p:cNvPr id="10" name="shape_15_8"/>
          <p:cNvSpPr/>
          <p:nvPr/>
        </p:nvSpPr>
        <p:spPr>
          <a:xfrm>
            <a:off x="952530" y="3009930"/>
            <a:ext cx="10287000" cy="19020"/>
          </a:xfrm>
          <a:prstGeom prst="rect">
            <a:avLst/>
          </a:prstGeom>
          <a:solidFill>
            <a:srgbClr val="35C8FF"/>
          </a:solidFill>
          <a:ln/>
        </p:spPr>
      </p:sp>
      <p:sp>
        <p:nvSpPr>
          <p:cNvPr id="11" name="shape_15_9"/>
          <p:cNvSpPr/>
          <p:nvPr/>
        </p:nvSpPr>
        <p:spPr>
          <a:xfrm>
            <a:off x="761970" y="2794041"/>
            <a:ext cx="431780" cy="431780"/>
          </a:xfrm>
          <a:prstGeom prst="ellipse">
            <a:avLst/>
          </a:prstGeom>
          <a:solidFill>
            <a:srgbClr val="06111D"/>
          </a:solidFill>
          <a:ln w="19050">
            <a:solidFill>
              <a:srgbClr val="35C8FF"/>
            </a:solidFill>
            <a:prstDash val="solid"/>
          </a:ln>
        </p:spPr>
      </p:sp>
      <p:sp>
        <p:nvSpPr>
          <p:cNvPr id="12" name="text_15_10"/>
          <p:cNvSpPr txBox="1"/>
          <p:nvPr/>
        </p:nvSpPr>
        <p:spPr>
          <a:xfrm>
            <a:off x="78108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1</a:t>
            </a:r>
            <a:endParaRPr lang="en-US" sz="1500" dirty="0"/>
          </a:p>
        </p:txBody>
      </p:sp>
      <p:sp>
        <p:nvSpPr>
          <p:cNvPr id="13" name="text_15_11"/>
          <p:cNvSpPr txBox="1"/>
          <p:nvPr/>
        </p:nvSpPr>
        <p:spPr>
          <a:xfrm>
            <a:off x="761970" y="3378159"/>
            <a:ext cx="2074225"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Entdecken</a:t>
            </a:r>
            <a:endParaRPr lang="en-US" sz="1800" dirty="0"/>
          </a:p>
        </p:txBody>
      </p:sp>
      <p:sp>
        <p:nvSpPr>
          <p:cNvPr id="14" name="text_15_12"/>
          <p:cNvSpPr txBox="1"/>
          <p:nvPr/>
        </p:nvSpPr>
        <p:spPr>
          <a:xfrm>
            <a:off x="761970" y="3694450"/>
            <a:ext cx="2074225" cy="103190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Sie sehen, wo KI Ihrem Unternehmen hilft und welche Angebote der Markt dafür bietet, jedes mit Quelle.</a:t>
            </a:r>
            <a:endParaRPr lang="en-US" sz="1250" dirty="0"/>
          </a:p>
        </p:txBody>
      </p:sp>
      <p:sp>
        <p:nvSpPr>
          <p:cNvPr id="15" name="shape_15_13"/>
          <p:cNvSpPr/>
          <p:nvPr/>
        </p:nvSpPr>
        <p:spPr>
          <a:xfrm>
            <a:off x="2928549" y="2794041"/>
            <a:ext cx="431780" cy="431780"/>
          </a:xfrm>
          <a:prstGeom prst="ellipse">
            <a:avLst/>
          </a:prstGeom>
          <a:solidFill>
            <a:srgbClr val="06111D"/>
          </a:solidFill>
          <a:ln w="19050">
            <a:solidFill>
              <a:srgbClr val="35C8FF"/>
            </a:solidFill>
            <a:prstDash val="solid"/>
          </a:ln>
        </p:spPr>
      </p:sp>
      <p:sp>
        <p:nvSpPr>
          <p:cNvPr id="16" name="text_15_14"/>
          <p:cNvSpPr txBox="1"/>
          <p:nvPr/>
        </p:nvSpPr>
        <p:spPr>
          <a:xfrm>
            <a:off x="2947568"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2</a:t>
            </a:r>
            <a:endParaRPr lang="en-US" sz="1500" dirty="0"/>
          </a:p>
        </p:txBody>
      </p:sp>
      <p:sp>
        <p:nvSpPr>
          <p:cNvPr id="17" name="text_15_15"/>
          <p:cNvSpPr txBox="1"/>
          <p:nvPr/>
        </p:nvSpPr>
        <p:spPr>
          <a:xfrm>
            <a:off x="292854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Gestalten</a:t>
            </a:r>
            <a:endParaRPr lang="en-US" sz="1800" dirty="0"/>
          </a:p>
        </p:txBody>
      </p:sp>
      <p:sp>
        <p:nvSpPr>
          <p:cNvPr id="18" name="text_15_16"/>
          <p:cNvSpPr txBox="1"/>
          <p:nvPr/>
        </p:nvSpPr>
        <p:spPr>
          <a:xfrm>
            <a:off x="2928549" y="3694450"/>
            <a:ext cx="2074316" cy="82552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Sie wählen eine Lösung, bauen sie auf und legen Kosten, Daten und Zuständigkeiten fest.</a:t>
            </a:r>
            <a:endParaRPr lang="en-US" sz="1250" dirty="0"/>
          </a:p>
        </p:txBody>
      </p:sp>
      <p:sp>
        <p:nvSpPr>
          <p:cNvPr id="19" name="shape_15_17"/>
          <p:cNvSpPr/>
          <p:nvPr/>
        </p:nvSpPr>
        <p:spPr>
          <a:xfrm>
            <a:off x="5095220" y="2794041"/>
            <a:ext cx="431780" cy="431780"/>
          </a:xfrm>
          <a:prstGeom prst="ellipse">
            <a:avLst/>
          </a:prstGeom>
          <a:solidFill>
            <a:srgbClr val="06111D"/>
          </a:solidFill>
          <a:ln w="19050">
            <a:solidFill>
              <a:srgbClr val="35C8FF"/>
            </a:solidFill>
            <a:prstDash val="solid"/>
          </a:ln>
        </p:spPr>
      </p:sp>
      <p:sp>
        <p:nvSpPr>
          <p:cNvPr id="20" name="text_15_18"/>
          <p:cNvSpPr txBox="1"/>
          <p:nvPr/>
        </p:nvSpPr>
        <p:spPr>
          <a:xfrm>
            <a:off x="511423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3</a:t>
            </a:r>
            <a:endParaRPr lang="en-US" sz="1500" dirty="0"/>
          </a:p>
        </p:txBody>
      </p:sp>
      <p:sp>
        <p:nvSpPr>
          <p:cNvPr id="21" name="text_15_19"/>
          <p:cNvSpPr txBox="1"/>
          <p:nvPr/>
        </p:nvSpPr>
        <p:spPr>
          <a:xfrm>
            <a:off x="509522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Betreiben</a:t>
            </a:r>
            <a:endParaRPr lang="en-US" sz="1800" dirty="0"/>
          </a:p>
        </p:txBody>
      </p:sp>
      <p:sp>
        <p:nvSpPr>
          <p:cNvPr id="22" name="text_15_20"/>
          <p:cNvSpPr txBox="1"/>
          <p:nvPr/>
        </p:nvSpPr>
        <p:spPr>
          <a:xfrm>
            <a:off x="5095220" y="3694450"/>
            <a:ext cx="2074316" cy="82552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Die KI läuft im Alltag; jede Anwendung hat eine verantwortliche Person und vereinbarte Prüfungen.</a:t>
            </a:r>
            <a:endParaRPr lang="en-US" sz="1250" dirty="0"/>
          </a:p>
        </p:txBody>
      </p:sp>
      <p:sp>
        <p:nvSpPr>
          <p:cNvPr id="23" name="shape_15_21"/>
          <p:cNvSpPr/>
          <p:nvPr/>
        </p:nvSpPr>
        <p:spPr>
          <a:xfrm>
            <a:off x="7261799" y="2794041"/>
            <a:ext cx="431780" cy="431780"/>
          </a:xfrm>
          <a:prstGeom prst="ellipse">
            <a:avLst/>
          </a:prstGeom>
          <a:solidFill>
            <a:srgbClr val="06111D"/>
          </a:solidFill>
          <a:ln w="19050">
            <a:solidFill>
              <a:srgbClr val="35C8FF"/>
            </a:solidFill>
            <a:prstDash val="solid"/>
          </a:ln>
        </p:spPr>
      </p:sp>
      <p:sp>
        <p:nvSpPr>
          <p:cNvPr id="24" name="text_15_22"/>
          <p:cNvSpPr txBox="1"/>
          <p:nvPr/>
        </p:nvSpPr>
        <p:spPr>
          <a:xfrm>
            <a:off x="728091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4</a:t>
            </a:r>
            <a:endParaRPr lang="en-US" sz="1500" dirty="0"/>
          </a:p>
        </p:txBody>
      </p:sp>
      <p:sp>
        <p:nvSpPr>
          <p:cNvPr id="25" name="text_15_23"/>
          <p:cNvSpPr txBox="1"/>
          <p:nvPr/>
        </p:nvSpPr>
        <p:spPr>
          <a:xfrm>
            <a:off x="726179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Verbessern</a:t>
            </a:r>
            <a:endParaRPr lang="en-US" sz="1800" dirty="0"/>
          </a:p>
        </p:txBody>
      </p:sp>
      <p:sp>
        <p:nvSpPr>
          <p:cNvPr id="26" name="text_15_24"/>
          <p:cNvSpPr txBox="1"/>
          <p:nvPr/>
        </p:nvSpPr>
        <p:spPr>
          <a:xfrm>
            <a:off x="7261799" y="3694450"/>
            <a:ext cx="2074316" cy="82552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Sie messen das Ergebnis am Ausgangswert und verbessern, was nicht wirkt.</a:t>
            </a:r>
            <a:endParaRPr lang="en-US" sz="1250" dirty="0"/>
          </a:p>
        </p:txBody>
      </p:sp>
      <p:sp>
        <p:nvSpPr>
          <p:cNvPr id="27" name="shape_15_25"/>
          <p:cNvSpPr/>
          <p:nvPr/>
        </p:nvSpPr>
        <p:spPr>
          <a:xfrm>
            <a:off x="9428470" y="2794041"/>
            <a:ext cx="431780" cy="431780"/>
          </a:xfrm>
          <a:prstGeom prst="ellipse">
            <a:avLst/>
          </a:prstGeom>
          <a:solidFill>
            <a:srgbClr val="06111D"/>
          </a:solidFill>
          <a:ln w="19050">
            <a:solidFill>
              <a:srgbClr val="35C8FF"/>
            </a:solidFill>
            <a:prstDash val="solid"/>
          </a:ln>
        </p:spPr>
      </p:sp>
      <p:sp>
        <p:nvSpPr>
          <p:cNvPr id="28" name="text_15_26"/>
          <p:cNvSpPr txBox="1"/>
          <p:nvPr/>
        </p:nvSpPr>
        <p:spPr>
          <a:xfrm>
            <a:off x="944748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5</a:t>
            </a:r>
            <a:endParaRPr lang="en-US" sz="1500" dirty="0"/>
          </a:p>
        </p:txBody>
      </p:sp>
      <p:sp>
        <p:nvSpPr>
          <p:cNvPr id="29" name="text_15_27"/>
          <p:cNvSpPr txBox="1"/>
          <p:nvPr/>
        </p:nvSpPr>
        <p:spPr>
          <a:xfrm>
            <a:off x="942847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Wachsen</a:t>
            </a:r>
            <a:endParaRPr lang="en-US" sz="1800" dirty="0"/>
          </a:p>
        </p:txBody>
      </p:sp>
      <p:sp>
        <p:nvSpPr>
          <p:cNvPr id="30" name="text_15_28"/>
          <p:cNvSpPr txBox="1"/>
          <p:nvPr/>
        </p:nvSpPr>
        <p:spPr>
          <a:xfrm>
            <a:off x="9428470" y="3694450"/>
            <a:ext cx="2074316"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Was funktioniert, weiten Sie auf weitere Teams, Standorte oder Länder aus.</a:t>
            </a:r>
            <a:endParaRPr lang="en-US" sz="1250" dirty="0"/>
          </a:p>
        </p:txBody>
      </p:sp>
      <p:sp>
        <p:nvSpPr>
          <p:cNvPr id="31" name="text_15_2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2" name="text_15_30"/>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33" name="text_15_3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15 / 21</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picture_16_0" descr="/tmp/claude-0/-home-claude/5dcc285b-52c5-57b1-88a8-9616b3351304/scratchpad/f39/W2/decks_v3/_work/A_Keynote_KI-die-Ihr-Unternehmen-weiterbringt_DE_v3.4_20261027/img_029.png">    </p:cNvPr>
          <p:cNvPicPr>
            <a:picLocks noChangeAspect="1"/>
          </p:cNvPicPr>
          <p:nvPr/>
        </p:nvPicPr>
        <p:blipFill>
          <a:blip r:embed="rId1"/>
          <a:stretch>
            <a:fillRect/>
          </a:stretch>
        </p:blipFill>
        <p:spPr>
          <a:xfrm>
            <a:off x="761970" y="317480"/>
            <a:ext cx="279441" cy="279441"/>
          </a:xfrm>
          <a:prstGeom prst="rect">
            <a:avLst/>
          </a:prstGeom>
        </p:spPr>
      </p:pic>
      <p:sp>
        <p:nvSpPr>
          <p:cNvPr id="3" name="text_16_1"/>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4" name="text_16_2"/>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5" name="text_16_3"/>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6" name="text_16_4"/>
          <p:cNvSpPr txBox="1"/>
          <p:nvPr/>
        </p:nvSpPr>
        <p:spPr>
          <a:xfrm>
            <a:off x="761970" y="952530"/>
            <a:ext cx="812289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EEF3F8"/>
                </a:solidFill>
                <a:latin typeface="IBM Plex Mono" pitchFamily="34" charset="0"/>
                <a:ea typeface="IBM Plex Mono" pitchFamily="34" charset="-122"/>
                <a:cs typeface="IBM Plex Mono" pitchFamily="34" charset="-120"/>
              </a:rPr>
              <a:t>SIEBEN LEISTUNGEN · NETTOPREISE</a:t>
            </a:r>
            <a:endParaRPr lang="en-US" sz="1050" dirty="0"/>
          </a:p>
        </p:txBody>
      </p:sp>
      <p:sp>
        <p:nvSpPr>
          <p:cNvPr id="7" name="Title"/>
          <p:cNvSpPr txBox="1"/>
          <p:nvPr/>
        </p:nvSpPr>
        <p:spPr>
          <a:xfrm>
            <a:off x="761970" y="1240109"/>
            <a:ext cx="8122890" cy="699516"/>
          </a:xfrm>
          <a:prstGeom prst="rect">
            <a:avLst/>
          </a:prstGeom>
          <a:noFill/>
          <a:ln/>
        </p:spPr>
        <p:txBody>
          <a:bodyPr wrap="square" lIns="0" tIns="0" rIns="0" bIns="0" rtlCol="0" anchor="t"/>
          <a:lstStyle/>
          <a:p>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Sieben Leistungen bringen Sie in vier Schritten </a:t>
            </a:r>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vom Reifegrad-Check zur KI im Betrieb.</a:t>
            </a:r>
            <a:endParaRPr lang="en-US" sz="2700" dirty="0"/>
          </a:p>
        </p:txBody>
      </p:sp>
      <p:sp>
        <p:nvSpPr>
          <p:cNvPr id="8" name="shape_16_6"/>
          <p:cNvSpPr/>
          <p:nvPr/>
        </p:nvSpPr>
        <p:spPr>
          <a:xfrm>
            <a:off x="761970" y="3174980"/>
            <a:ext cx="2552730" cy="2730490"/>
          </a:xfrm>
          <a:prstGeom prst="rect">
            <a:avLst/>
          </a:prstGeom>
          <a:solidFill>
            <a:srgbClr val="0B1A2A"/>
          </a:solidFill>
          <a:ln/>
        </p:spPr>
      </p:sp>
      <p:sp>
        <p:nvSpPr>
          <p:cNvPr id="9" name="shape_16_7"/>
          <p:cNvSpPr/>
          <p:nvPr/>
        </p:nvSpPr>
        <p:spPr>
          <a:xfrm>
            <a:off x="761970" y="3174980"/>
            <a:ext cx="2552730" cy="63459"/>
          </a:xfrm>
          <a:prstGeom prst="rect">
            <a:avLst/>
          </a:prstGeom>
          <a:solidFill>
            <a:srgbClr val="35C8FF"/>
          </a:solidFill>
          <a:ln/>
        </p:spPr>
      </p:sp>
      <p:sp>
        <p:nvSpPr>
          <p:cNvPr id="10" name="shape_16_8"/>
          <p:cNvSpPr/>
          <p:nvPr/>
        </p:nvSpPr>
        <p:spPr>
          <a:xfrm>
            <a:off x="3308391" y="3174980"/>
            <a:ext cx="6309" cy="2730490"/>
          </a:xfrm>
          <a:prstGeom prst="rect">
            <a:avLst/>
          </a:prstGeom>
          <a:solidFill>
            <a:srgbClr val="D6E6F5">
              <a:alpha val="13000"/>
            </a:srgbClr>
          </a:solidFill>
          <a:ln/>
        </p:spPr>
      </p:sp>
      <p:sp>
        <p:nvSpPr>
          <p:cNvPr id="11" name="shape_16_9"/>
          <p:cNvSpPr/>
          <p:nvPr/>
        </p:nvSpPr>
        <p:spPr>
          <a:xfrm>
            <a:off x="761970" y="5899160"/>
            <a:ext cx="2552730" cy="6309"/>
          </a:xfrm>
          <a:prstGeom prst="rect">
            <a:avLst/>
          </a:prstGeom>
          <a:solidFill>
            <a:srgbClr val="D6E6F5">
              <a:alpha val="13000"/>
            </a:srgbClr>
          </a:solidFill>
          <a:ln/>
        </p:spPr>
      </p:sp>
      <p:sp>
        <p:nvSpPr>
          <p:cNvPr id="12" name="shape_16_10"/>
          <p:cNvSpPr/>
          <p:nvPr/>
        </p:nvSpPr>
        <p:spPr>
          <a:xfrm>
            <a:off x="761970" y="3174980"/>
            <a:ext cx="6309" cy="2730490"/>
          </a:xfrm>
          <a:prstGeom prst="rect">
            <a:avLst/>
          </a:prstGeom>
          <a:solidFill>
            <a:srgbClr val="D6E6F5">
              <a:alpha val="13000"/>
            </a:srgbClr>
          </a:solidFill>
          <a:ln/>
        </p:spPr>
      </p:sp>
      <p:sp>
        <p:nvSpPr>
          <p:cNvPr id="13" name="text_16_11"/>
          <p:cNvSpPr txBox="1"/>
          <p:nvPr/>
        </p:nvSpPr>
        <p:spPr>
          <a:xfrm>
            <a:off x="920709" y="3365541"/>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35C8FF"/>
                </a:solidFill>
                <a:latin typeface="IBM Plex Mono" pitchFamily="34" charset="0"/>
                <a:ea typeface="IBM Plex Mono" pitchFamily="34" charset="-122"/>
                <a:cs typeface="IBM Plex Mono" pitchFamily="34" charset="-120"/>
              </a:rPr>
              <a:t>01 · PRÜFEN</a:t>
            </a:r>
            <a:endParaRPr lang="en-US" sz="800" dirty="0"/>
          </a:p>
        </p:txBody>
      </p:sp>
      <p:sp>
        <p:nvSpPr>
          <p:cNvPr id="14" name="text_16_12"/>
          <p:cNvSpPr txBox="1"/>
          <p:nvPr/>
        </p:nvSpPr>
        <p:spPr>
          <a:xfrm>
            <a:off x="920709" y="354330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Prüfen</a:t>
            </a:r>
            <a:endParaRPr lang="en-US" sz="2000" dirty="0"/>
          </a:p>
        </p:txBody>
      </p:sp>
      <p:sp>
        <p:nvSpPr>
          <p:cNvPr id="15" name="text_16_13"/>
          <p:cNvSpPr txBox="1"/>
          <p:nvPr/>
        </p:nvSpPr>
        <p:spPr>
          <a:xfrm>
            <a:off x="920709" y="384807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Wissen, wo Sie stehen und was die Regeln verlangen.</a:t>
            </a:r>
            <a:endParaRPr lang="en-US" sz="1000" dirty="0"/>
          </a:p>
        </p:txBody>
      </p:sp>
      <p:sp>
        <p:nvSpPr>
          <p:cNvPr id="16" name="shape_16_14"/>
          <p:cNvSpPr/>
          <p:nvPr/>
        </p:nvSpPr>
        <p:spPr>
          <a:xfrm>
            <a:off x="768370" y="4267230"/>
            <a:ext cx="2540020" cy="6309"/>
          </a:xfrm>
          <a:prstGeom prst="rect">
            <a:avLst/>
          </a:prstGeom>
          <a:solidFill>
            <a:srgbClr val="D6E6F5">
              <a:alpha val="13000"/>
            </a:srgbClr>
          </a:solidFill>
          <a:ln/>
        </p:spPr>
      </p:sp>
      <p:sp>
        <p:nvSpPr>
          <p:cNvPr id="17" name="text_16_15"/>
          <p:cNvSpPr txBox="1"/>
          <p:nvPr/>
        </p:nvSpPr>
        <p:spPr>
          <a:xfrm>
            <a:off x="920709" y="436242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KI-Reifegrad-Check</a:t>
            </a:r>
            <a:endParaRPr lang="en-US" sz="1150" dirty="0"/>
          </a:p>
        </p:txBody>
      </p:sp>
      <p:sp>
        <p:nvSpPr>
          <p:cNvPr id="18" name="text_16_16"/>
          <p:cNvSpPr txBox="1"/>
          <p:nvPr/>
        </p:nvSpPr>
        <p:spPr>
          <a:xfrm>
            <a:off x="920709" y="456843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35C8FF"/>
                </a:solidFill>
                <a:latin typeface="Archivo" pitchFamily="34" charset="0"/>
                <a:ea typeface="Archivo" pitchFamily="34" charset="-122"/>
                <a:cs typeface="Archivo" pitchFamily="34" charset="-120"/>
              </a:rPr>
              <a:t>3.500 €</a:t>
            </a:r>
            <a:endParaRPr lang="en-US" sz="1250" dirty="0"/>
          </a:p>
        </p:txBody>
      </p:sp>
      <p:sp>
        <p:nvSpPr>
          <p:cNvPr id="19" name="shape_16_17"/>
          <p:cNvSpPr/>
          <p:nvPr/>
        </p:nvSpPr>
        <p:spPr>
          <a:xfrm>
            <a:off x="768370" y="4839919"/>
            <a:ext cx="2540020" cy="6309"/>
          </a:xfrm>
          <a:prstGeom prst="rect">
            <a:avLst/>
          </a:prstGeom>
          <a:solidFill>
            <a:srgbClr val="D6E6F5">
              <a:alpha val="13000"/>
            </a:srgbClr>
          </a:solidFill>
          <a:ln/>
        </p:spPr>
      </p:sp>
      <p:sp>
        <p:nvSpPr>
          <p:cNvPr id="20" name="text_16_18"/>
          <p:cNvSpPr txBox="1"/>
          <p:nvPr/>
        </p:nvSpPr>
        <p:spPr>
          <a:xfrm>
            <a:off x="920709" y="4935108"/>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Act Readiness Sprint</a:t>
            </a:r>
            <a:endParaRPr lang="en-US" sz="1150" dirty="0"/>
          </a:p>
        </p:txBody>
      </p:sp>
      <p:sp>
        <p:nvSpPr>
          <p:cNvPr id="21" name="text_16_19"/>
          <p:cNvSpPr txBox="1"/>
          <p:nvPr/>
        </p:nvSpPr>
        <p:spPr>
          <a:xfrm>
            <a:off x="920709" y="5141123"/>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35C8FF"/>
                </a:solidFill>
                <a:latin typeface="Archivo" pitchFamily="34" charset="0"/>
                <a:ea typeface="Archivo" pitchFamily="34" charset="-122"/>
                <a:cs typeface="Archivo" pitchFamily="34" charset="-120"/>
              </a:rPr>
              <a:t>ab 6.900 €</a:t>
            </a:r>
            <a:endParaRPr lang="en-US" sz="1250" dirty="0"/>
          </a:p>
        </p:txBody>
      </p:sp>
      <p:sp>
        <p:nvSpPr>
          <p:cNvPr id="22" name="text_16_20"/>
          <p:cNvSpPr txBox="1"/>
          <p:nvPr/>
        </p:nvSpPr>
        <p:spPr>
          <a:xfrm>
            <a:off x="920709" y="5349057"/>
            <a:ext cx="2314986" cy="158740"/>
          </a:xfrm>
          <a:prstGeom prst="rect">
            <a:avLst/>
          </a:prstGeom>
          <a:noFill/>
          <a:ln/>
        </p:spPr>
        <p:txBody>
          <a:bodyPr wrap="square" lIns="0" tIns="0" rIns="0" bIns="0" rtlCol="0" anchor="t"/>
          <a:lstStyle/>
          <a:p>
            <a:pPr algn="l" indent="0" marL="0">
              <a:lnSpc>
                <a:spcPts val="1250"/>
              </a:lnSpc>
              <a:buNone/>
            </a:pPr>
            <a:r>
              <a:rPr lang="en-US" sz="1000" dirty="0">
                <a:solidFill>
                  <a:srgbClr val="A3B4C5"/>
                </a:solidFill>
                <a:latin typeface="IBM Plex Sans Medium" pitchFamily="34" charset="0"/>
                <a:ea typeface="IBM Plex Sans Medium" pitchFamily="34" charset="-122"/>
                <a:cs typeface="IBM Plex Sans Medium" pitchFamily="34" charset="-120"/>
              </a:rPr>
              <a:t>Enterprise 19.500 €</a:t>
            </a:r>
            <a:endParaRPr lang="en-US" sz="1000" dirty="0"/>
          </a:p>
        </p:txBody>
      </p:sp>
      <p:pic>
        <p:nvPicPr>
          <p:cNvPr id="23" name="picture_16_21" descr="/tmp/claude-0/-home-claude/5dcc285b-52c5-57b1-88a8-9616b3351304/scratchpad/f39/W2/decks_v3/_work/A_Keynote_KI-die-Ihr-Unternehmen-weiterbringt_DE_v3.4_20261027/img_030.png">    </p:cNvPr>
          <p:cNvPicPr>
            <a:picLocks noChangeAspect="1"/>
          </p:cNvPicPr>
          <p:nvPr/>
        </p:nvPicPr>
        <p:blipFill>
          <a:blip r:embed="rId2"/>
          <a:stretch>
            <a:fillRect/>
          </a:stretch>
        </p:blipFill>
        <p:spPr>
          <a:xfrm>
            <a:off x="768370" y="5596768"/>
            <a:ext cx="2540020" cy="302392"/>
          </a:xfrm>
          <a:prstGeom prst="rect">
            <a:avLst/>
          </a:prstGeom>
        </p:spPr>
      </p:pic>
      <p:sp>
        <p:nvSpPr>
          <p:cNvPr id="24" name="shape_16_22"/>
          <p:cNvSpPr/>
          <p:nvPr/>
        </p:nvSpPr>
        <p:spPr>
          <a:xfrm>
            <a:off x="3467130" y="2603480"/>
            <a:ext cx="2552730" cy="3301990"/>
          </a:xfrm>
          <a:prstGeom prst="rect">
            <a:avLst/>
          </a:prstGeom>
          <a:solidFill>
            <a:srgbClr val="0B1A2A"/>
          </a:solidFill>
          <a:ln/>
        </p:spPr>
      </p:sp>
      <p:sp>
        <p:nvSpPr>
          <p:cNvPr id="25" name="shape_16_23"/>
          <p:cNvSpPr/>
          <p:nvPr/>
        </p:nvSpPr>
        <p:spPr>
          <a:xfrm>
            <a:off x="3467130" y="2603480"/>
            <a:ext cx="2552730" cy="63459"/>
          </a:xfrm>
          <a:prstGeom prst="rect">
            <a:avLst/>
          </a:prstGeom>
          <a:solidFill>
            <a:srgbClr val="22CE61"/>
          </a:solidFill>
          <a:ln/>
        </p:spPr>
      </p:sp>
      <p:sp>
        <p:nvSpPr>
          <p:cNvPr id="26" name="shape_16_24"/>
          <p:cNvSpPr/>
          <p:nvPr/>
        </p:nvSpPr>
        <p:spPr>
          <a:xfrm>
            <a:off x="6013460" y="2603480"/>
            <a:ext cx="6309" cy="3301990"/>
          </a:xfrm>
          <a:prstGeom prst="rect">
            <a:avLst/>
          </a:prstGeom>
          <a:solidFill>
            <a:srgbClr val="D6E6F5">
              <a:alpha val="13000"/>
            </a:srgbClr>
          </a:solidFill>
          <a:ln/>
        </p:spPr>
      </p:sp>
      <p:sp>
        <p:nvSpPr>
          <p:cNvPr id="27" name="shape_16_25"/>
          <p:cNvSpPr/>
          <p:nvPr/>
        </p:nvSpPr>
        <p:spPr>
          <a:xfrm>
            <a:off x="3467130" y="5899160"/>
            <a:ext cx="2552730" cy="6309"/>
          </a:xfrm>
          <a:prstGeom prst="rect">
            <a:avLst/>
          </a:prstGeom>
          <a:solidFill>
            <a:srgbClr val="D6E6F5">
              <a:alpha val="13000"/>
            </a:srgbClr>
          </a:solidFill>
          <a:ln/>
        </p:spPr>
      </p:sp>
      <p:sp>
        <p:nvSpPr>
          <p:cNvPr id="28" name="shape_16_26"/>
          <p:cNvSpPr/>
          <p:nvPr/>
        </p:nvSpPr>
        <p:spPr>
          <a:xfrm>
            <a:off x="3467130" y="2603480"/>
            <a:ext cx="6309" cy="3301990"/>
          </a:xfrm>
          <a:prstGeom prst="rect">
            <a:avLst/>
          </a:prstGeom>
          <a:solidFill>
            <a:srgbClr val="D6E6F5">
              <a:alpha val="13000"/>
            </a:srgbClr>
          </a:solidFill>
          <a:ln/>
        </p:spPr>
      </p:sp>
      <p:sp>
        <p:nvSpPr>
          <p:cNvPr id="29" name="text_16_27"/>
          <p:cNvSpPr txBox="1"/>
          <p:nvPr/>
        </p:nvSpPr>
        <p:spPr>
          <a:xfrm>
            <a:off x="3625870" y="2794041"/>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22CE61"/>
                </a:solidFill>
                <a:latin typeface="IBM Plex Mono" pitchFamily="34" charset="0"/>
                <a:ea typeface="IBM Plex Mono" pitchFamily="34" charset="-122"/>
                <a:cs typeface="IBM Plex Mono" pitchFamily="34" charset="-120"/>
              </a:rPr>
              <a:t>02 · ENTSCHEIDEN</a:t>
            </a:r>
            <a:endParaRPr lang="en-US" sz="800" dirty="0"/>
          </a:p>
        </p:txBody>
      </p:sp>
      <p:sp>
        <p:nvSpPr>
          <p:cNvPr id="30" name="text_16_28"/>
          <p:cNvSpPr txBox="1"/>
          <p:nvPr/>
        </p:nvSpPr>
        <p:spPr>
          <a:xfrm>
            <a:off x="3625870" y="297180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Entscheiden</a:t>
            </a:r>
            <a:endParaRPr lang="en-US" sz="2000" dirty="0"/>
          </a:p>
        </p:txBody>
      </p:sp>
      <p:sp>
        <p:nvSpPr>
          <p:cNvPr id="31" name="text_16_29"/>
          <p:cNvSpPr txBox="1"/>
          <p:nvPr/>
        </p:nvSpPr>
        <p:spPr>
          <a:xfrm>
            <a:off x="3625870" y="327657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Regeln festlegen, KI-Bestand erfassen, Investitionen durchrechnen.</a:t>
            </a:r>
            <a:endParaRPr lang="en-US" sz="1000" dirty="0"/>
          </a:p>
        </p:txBody>
      </p:sp>
      <p:sp>
        <p:nvSpPr>
          <p:cNvPr id="32" name="shape_16_30"/>
          <p:cNvSpPr/>
          <p:nvPr/>
        </p:nvSpPr>
        <p:spPr>
          <a:xfrm>
            <a:off x="3473440" y="3695730"/>
            <a:ext cx="2540020" cy="6309"/>
          </a:xfrm>
          <a:prstGeom prst="rect">
            <a:avLst/>
          </a:prstGeom>
          <a:solidFill>
            <a:srgbClr val="D6E6F5">
              <a:alpha val="13000"/>
            </a:srgbClr>
          </a:solidFill>
          <a:ln/>
        </p:spPr>
      </p:sp>
      <p:sp>
        <p:nvSpPr>
          <p:cNvPr id="33" name="text_16_31"/>
          <p:cNvSpPr txBox="1"/>
          <p:nvPr/>
        </p:nvSpPr>
        <p:spPr>
          <a:xfrm>
            <a:off x="3625870" y="379092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Governance Setup</a:t>
            </a:r>
            <a:endParaRPr lang="en-US" sz="1150" dirty="0"/>
          </a:p>
        </p:txBody>
      </p:sp>
      <p:sp>
        <p:nvSpPr>
          <p:cNvPr id="34" name="text_16_32"/>
          <p:cNvSpPr txBox="1"/>
          <p:nvPr/>
        </p:nvSpPr>
        <p:spPr>
          <a:xfrm>
            <a:off x="3625870" y="399693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ab 19.500 €</a:t>
            </a:r>
            <a:endParaRPr lang="en-US" sz="1250" dirty="0"/>
          </a:p>
        </p:txBody>
      </p:sp>
      <p:sp>
        <p:nvSpPr>
          <p:cNvPr id="35" name="shape_16_33"/>
          <p:cNvSpPr/>
          <p:nvPr/>
        </p:nvSpPr>
        <p:spPr>
          <a:xfrm>
            <a:off x="3473440" y="4268419"/>
            <a:ext cx="2540020" cy="6309"/>
          </a:xfrm>
          <a:prstGeom prst="rect">
            <a:avLst/>
          </a:prstGeom>
          <a:solidFill>
            <a:srgbClr val="D6E6F5">
              <a:alpha val="13000"/>
            </a:srgbClr>
          </a:solidFill>
          <a:ln/>
        </p:spPr>
      </p:sp>
      <p:sp>
        <p:nvSpPr>
          <p:cNvPr id="36" name="text_16_34"/>
          <p:cNvSpPr txBox="1"/>
          <p:nvPr/>
        </p:nvSpPr>
        <p:spPr>
          <a:xfrm>
            <a:off x="3625870" y="4363608"/>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Estate Audit &amp; Mapping</a:t>
            </a:r>
            <a:endParaRPr lang="en-US" sz="1150" dirty="0"/>
          </a:p>
        </p:txBody>
      </p:sp>
      <p:sp>
        <p:nvSpPr>
          <p:cNvPr id="37" name="text_16_35"/>
          <p:cNvSpPr txBox="1"/>
          <p:nvPr/>
        </p:nvSpPr>
        <p:spPr>
          <a:xfrm>
            <a:off x="3625870" y="4569623"/>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Focus 25.000 €</a:t>
            </a:r>
            <a:endParaRPr lang="en-US" sz="1250" dirty="0"/>
          </a:p>
        </p:txBody>
      </p:sp>
      <p:sp>
        <p:nvSpPr>
          <p:cNvPr id="38" name="text_16_36"/>
          <p:cNvSpPr txBox="1"/>
          <p:nvPr/>
        </p:nvSpPr>
        <p:spPr>
          <a:xfrm>
            <a:off x="3625870" y="4777557"/>
            <a:ext cx="2314986" cy="158740"/>
          </a:xfrm>
          <a:prstGeom prst="rect">
            <a:avLst/>
          </a:prstGeom>
          <a:noFill/>
          <a:ln/>
        </p:spPr>
        <p:txBody>
          <a:bodyPr wrap="square" lIns="0" tIns="0" rIns="0" bIns="0" rtlCol="0" anchor="t"/>
          <a:lstStyle/>
          <a:p>
            <a:pPr algn="l" indent="0" marL="0">
              <a:lnSpc>
                <a:spcPts val="1250"/>
              </a:lnSpc>
              <a:buNone/>
            </a:pPr>
            <a:r>
              <a:rPr lang="en-US" sz="1000" dirty="0">
                <a:solidFill>
                  <a:srgbClr val="A3B4C5"/>
                </a:solidFill>
                <a:latin typeface="IBM Plex Sans Medium" pitchFamily="34" charset="0"/>
                <a:ea typeface="IBM Plex Sans Medium" pitchFamily="34" charset="-122"/>
                <a:cs typeface="IBM Plex Sans Medium" pitchFamily="34" charset="-120"/>
              </a:rPr>
              <a:t>Group 45.000 € · Group+ 75.000 €</a:t>
            </a:r>
            <a:endParaRPr lang="en-US" sz="1000" dirty="0"/>
          </a:p>
        </p:txBody>
      </p:sp>
      <p:sp>
        <p:nvSpPr>
          <p:cNvPr id="39" name="shape_16_37"/>
          <p:cNvSpPr/>
          <p:nvPr/>
        </p:nvSpPr>
        <p:spPr>
          <a:xfrm>
            <a:off x="3473440" y="5025268"/>
            <a:ext cx="2540020" cy="6309"/>
          </a:xfrm>
          <a:prstGeom prst="rect">
            <a:avLst/>
          </a:prstGeom>
          <a:solidFill>
            <a:srgbClr val="D6E6F5">
              <a:alpha val="13000"/>
            </a:srgbClr>
          </a:solidFill>
          <a:ln/>
        </p:spPr>
      </p:sp>
      <p:sp>
        <p:nvSpPr>
          <p:cNvPr id="40" name="text_16_38"/>
          <p:cNvSpPr txBox="1"/>
          <p:nvPr/>
        </p:nvSpPr>
        <p:spPr>
          <a:xfrm>
            <a:off x="3625870" y="5120457"/>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Opportunity Case</a:t>
            </a:r>
            <a:endParaRPr lang="en-US" sz="1150" dirty="0"/>
          </a:p>
        </p:txBody>
      </p:sp>
      <p:sp>
        <p:nvSpPr>
          <p:cNvPr id="41" name="text_16_39"/>
          <p:cNvSpPr txBox="1"/>
          <p:nvPr/>
        </p:nvSpPr>
        <p:spPr>
          <a:xfrm>
            <a:off x="3625870" y="5326471"/>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Preis nach Umfang</a:t>
            </a:r>
            <a:endParaRPr lang="en-US" sz="1250" dirty="0"/>
          </a:p>
        </p:txBody>
      </p:sp>
      <p:pic>
        <p:nvPicPr>
          <p:cNvPr id="42" name="picture_16_40" descr="/tmp/claude-0/-home-claude/5dcc285b-52c5-57b1-88a8-9616b3351304/scratchpad/f39/W2/decks_v3/_work/A_Keynote_KI-die-Ihr-Unternehmen-weiterbringt_DE_v3.4_20261027/img_031.png">    </p:cNvPr>
          <p:cNvPicPr>
            <a:picLocks noChangeAspect="1"/>
          </p:cNvPicPr>
          <p:nvPr/>
        </p:nvPicPr>
        <p:blipFill>
          <a:blip r:embed="rId3"/>
          <a:stretch>
            <a:fillRect/>
          </a:stretch>
        </p:blipFill>
        <p:spPr>
          <a:xfrm>
            <a:off x="3473440" y="5597957"/>
            <a:ext cx="2540020" cy="301203"/>
          </a:xfrm>
          <a:prstGeom prst="rect">
            <a:avLst/>
          </a:prstGeom>
        </p:spPr>
      </p:pic>
      <p:sp>
        <p:nvSpPr>
          <p:cNvPr id="43" name="shape_16_41"/>
          <p:cNvSpPr/>
          <p:nvPr/>
        </p:nvSpPr>
        <p:spPr>
          <a:xfrm>
            <a:off x="6172200" y="2222541"/>
            <a:ext cx="2552730" cy="3683020"/>
          </a:xfrm>
          <a:prstGeom prst="rect">
            <a:avLst/>
          </a:prstGeom>
          <a:solidFill>
            <a:srgbClr val="0B1A2A"/>
          </a:solidFill>
          <a:ln/>
        </p:spPr>
      </p:sp>
      <p:sp>
        <p:nvSpPr>
          <p:cNvPr id="44" name="shape_16_42"/>
          <p:cNvSpPr/>
          <p:nvPr/>
        </p:nvSpPr>
        <p:spPr>
          <a:xfrm>
            <a:off x="6172200" y="2222541"/>
            <a:ext cx="2552730" cy="63459"/>
          </a:xfrm>
          <a:prstGeom prst="rect">
            <a:avLst/>
          </a:prstGeom>
          <a:solidFill>
            <a:srgbClr val="F7A23B"/>
          </a:solidFill>
          <a:ln/>
        </p:spPr>
      </p:sp>
      <p:sp>
        <p:nvSpPr>
          <p:cNvPr id="45" name="shape_16_43"/>
          <p:cNvSpPr/>
          <p:nvPr/>
        </p:nvSpPr>
        <p:spPr>
          <a:xfrm>
            <a:off x="8718530" y="2222541"/>
            <a:ext cx="6309" cy="3683020"/>
          </a:xfrm>
          <a:prstGeom prst="rect">
            <a:avLst/>
          </a:prstGeom>
          <a:solidFill>
            <a:srgbClr val="D6E6F5">
              <a:alpha val="13000"/>
            </a:srgbClr>
          </a:solidFill>
          <a:ln/>
        </p:spPr>
      </p:sp>
      <p:sp>
        <p:nvSpPr>
          <p:cNvPr id="46" name="shape_16_44"/>
          <p:cNvSpPr/>
          <p:nvPr/>
        </p:nvSpPr>
        <p:spPr>
          <a:xfrm>
            <a:off x="6172200" y="5899160"/>
            <a:ext cx="2552730" cy="6309"/>
          </a:xfrm>
          <a:prstGeom prst="rect">
            <a:avLst/>
          </a:prstGeom>
          <a:solidFill>
            <a:srgbClr val="D6E6F5">
              <a:alpha val="13000"/>
            </a:srgbClr>
          </a:solidFill>
          <a:ln/>
        </p:spPr>
      </p:sp>
      <p:sp>
        <p:nvSpPr>
          <p:cNvPr id="47" name="shape_16_45"/>
          <p:cNvSpPr/>
          <p:nvPr/>
        </p:nvSpPr>
        <p:spPr>
          <a:xfrm>
            <a:off x="6172200" y="2222541"/>
            <a:ext cx="6309" cy="3683020"/>
          </a:xfrm>
          <a:prstGeom prst="rect">
            <a:avLst/>
          </a:prstGeom>
          <a:solidFill>
            <a:srgbClr val="D6E6F5">
              <a:alpha val="13000"/>
            </a:srgbClr>
          </a:solidFill>
          <a:ln/>
        </p:spPr>
      </p:sp>
      <p:sp>
        <p:nvSpPr>
          <p:cNvPr id="48" name="text_16_46"/>
          <p:cNvSpPr txBox="1"/>
          <p:nvPr/>
        </p:nvSpPr>
        <p:spPr>
          <a:xfrm>
            <a:off x="6330940" y="2413010"/>
            <a:ext cx="2314986" cy="647670"/>
          </a:xfrm>
          <a:prstGeom prst="rect">
            <a:avLst/>
          </a:prstGeom>
          <a:noFill/>
          <a:ln/>
        </p:spPr>
        <p:txBody>
          <a:bodyPr wrap="square" lIns="0" tIns="0" rIns="0" bIns="0" rtlCol="0" anchor="t"/>
          <a:lstStyle/>
          <a:p>
            <a:pPr algn="l" indent="0" marL="0">
              <a:lnSpc>
                <a:spcPts val="960"/>
              </a:lnSpc>
              <a:buNone/>
            </a:pPr>
            <a:r>
              <a:rPr lang="en-US" sz="800" b="1" spc="128" kern="0" dirty="0">
                <a:solidFill>
                  <a:srgbClr val="F7A23B"/>
                </a:solidFill>
                <a:latin typeface="IBM Plex Mono" pitchFamily="34" charset="0"/>
                <a:ea typeface="IBM Plex Mono" pitchFamily="34" charset="-122"/>
                <a:cs typeface="IBM Plex Mono" pitchFamily="34" charset="-120"/>
              </a:rPr>
              <a:t>03 · BEFÄHIGEN</a:t>
            </a:r>
            <a:endParaRPr lang="en-US" sz="800" dirty="0"/>
          </a:p>
        </p:txBody>
      </p:sp>
      <p:sp>
        <p:nvSpPr>
          <p:cNvPr id="49" name="text_16_47"/>
          <p:cNvSpPr txBox="1"/>
          <p:nvPr/>
        </p:nvSpPr>
        <p:spPr>
          <a:xfrm>
            <a:off x="6330940" y="259077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Befähigen</a:t>
            </a:r>
            <a:endParaRPr lang="en-US" sz="2000" dirty="0"/>
          </a:p>
        </p:txBody>
      </p:sp>
      <p:sp>
        <p:nvSpPr>
          <p:cNvPr id="50" name="text_16_48"/>
          <p:cNvSpPr txBox="1"/>
          <p:nvPr/>
        </p:nvSpPr>
        <p:spPr>
          <a:xfrm>
            <a:off x="6330940" y="2895630"/>
            <a:ext cx="2314986" cy="165141"/>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Ihr Team nutzt KI sicher und sinnvoll.</a:t>
            </a:r>
            <a:endParaRPr lang="en-US" sz="1000" dirty="0"/>
          </a:p>
        </p:txBody>
      </p:sp>
      <p:sp>
        <p:nvSpPr>
          <p:cNvPr id="51" name="shape_16_49"/>
          <p:cNvSpPr/>
          <p:nvPr/>
        </p:nvSpPr>
        <p:spPr>
          <a:xfrm>
            <a:off x="6178509" y="3149559"/>
            <a:ext cx="2540020" cy="6309"/>
          </a:xfrm>
          <a:prstGeom prst="rect">
            <a:avLst/>
          </a:prstGeom>
          <a:solidFill>
            <a:srgbClr val="D6E6F5">
              <a:alpha val="13000"/>
            </a:srgbClr>
          </a:solidFill>
          <a:ln/>
        </p:spPr>
      </p:sp>
      <p:sp>
        <p:nvSpPr>
          <p:cNvPr id="52" name="text_16_50"/>
          <p:cNvSpPr txBox="1"/>
          <p:nvPr/>
        </p:nvSpPr>
        <p:spPr>
          <a:xfrm>
            <a:off x="6330940" y="324484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KI-Kompetenz &amp; Einführung</a:t>
            </a:r>
            <a:endParaRPr lang="en-US" sz="1150" dirty="0"/>
          </a:p>
        </p:txBody>
      </p:sp>
      <p:sp>
        <p:nvSpPr>
          <p:cNvPr id="53" name="text_16_51"/>
          <p:cNvSpPr txBox="1"/>
          <p:nvPr/>
        </p:nvSpPr>
        <p:spPr>
          <a:xfrm>
            <a:off x="6330940" y="345085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F7A23B"/>
                </a:solidFill>
                <a:latin typeface="Archivo" pitchFamily="34" charset="0"/>
                <a:ea typeface="Archivo" pitchFamily="34" charset="-122"/>
                <a:cs typeface="Archivo" pitchFamily="34" charset="-120"/>
              </a:rPr>
              <a:t>ab 2.400 €</a:t>
            </a:r>
            <a:endParaRPr lang="en-US" sz="1250" dirty="0"/>
          </a:p>
        </p:txBody>
      </p:sp>
      <p:pic>
        <p:nvPicPr>
          <p:cNvPr id="54" name="picture_16_52" descr="/tmp/claude-0/-home-claude/5dcc285b-52c5-57b1-88a8-9616b3351304/scratchpad/f39/W2/decks_v3/_work/A_Keynote_KI-die-Ihr-Unternehmen-weiterbringt_DE_v3.4_20261027/img_032.png">    </p:cNvPr>
          <p:cNvPicPr>
            <a:picLocks noChangeAspect="1"/>
          </p:cNvPicPr>
          <p:nvPr/>
        </p:nvPicPr>
        <p:blipFill>
          <a:blip r:embed="rId4"/>
          <a:stretch>
            <a:fillRect/>
          </a:stretch>
        </p:blipFill>
        <p:spPr>
          <a:xfrm>
            <a:off x="6178509" y="3722248"/>
            <a:ext cx="2540020" cy="2176821"/>
          </a:xfrm>
          <a:prstGeom prst="rect">
            <a:avLst/>
          </a:prstGeom>
        </p:spPr>
      </p:pic>
      <p:sp>
        <p:nvSpPr>
          <p:cNvPr id="55" name="shape_16_53"/>
          <p:cNvSpPr/>
          <p:nvPr/>
        </p:nvSpPr>
        <p:spPr>
          <a:xfrm>
            <a:off x="8877270" y="1841510"/>
            <a:ext cx="2552730" cy="4063959"/>
          </a:xfrm>
          <a:prstGeom prst="rect">
            <a:avLst/>
          </a:prstGeom>
          <a:solidFill>
            <a:srgbClr val="0B1A2A"/>
          </a:solidFill>
          <a:ln/>
        </p:spPr>
      </p:sp>
      <p:sp>
        <p:nvSpPr>
          <p:cNvPr id="56" name="shape_16_54"/>
          <p:cNvSpPr/>
          <p:nvPr/>
        </p:nvSpPr>
        <p:spPr>
          <a:xfrm>
            <a:off x="8877270" y="1841510"/>
            <a:ext cx="2552730" cy="63459"/>
          </a:xfrm>
          <a:prstGeom prst="rect">
            <a:avLst/>
          </a:prstGeom>
          <a:solidFill>
            <a:srgbClr val="F0507A"/>
          </a:solidFill>
          <a:ln/>
        </p:spPr>
      </p:sp>
      <p:sp>
        <p:nvSpPr>
          <p:cNvPr id="57" name="shape_16_55"/>
          <p:cNvSpPr/>
          <p:nvPr/>
        </p:nvSpPr>
        <p:spPr>
          <a:xfrm>
            <a:off x="11423691" y="1841510"/>
            <a:ext cx="6309" cy="4063959"/>
          </a:xfrm>
          <a:prstGeom prst="rect">
            <a:avLst/>
          </a:prstGeom>
          <a:solidFill>
            <a:srgbClr val="D6E6F5">
              <a:alpha val="13000"/>
            </a:srgbClr>
          </a:solidFill>
          <a:ln/>
        </p:spPr>
      </p:sp>
      <p:sp>
        <p:nvSpPr>
          <p:cNvPr id="58" name="shape_16_56"/>
          <p:cNvSpPr/>
          <p:nvPr/>
        </p:nvSpPr>
        <p:spPr>
          <a:xfrm>
            <a:off x="8877270" y="5899160"/>
            <a:ext cx="2552730" cy="6309"/>
          </a:xfrm>
          <a:prstGeom prst="rect">
            <a:avLst/>
          </a:prstGeom>
          <a:solidFill>
            <a:srgbClr val="D6E6F5">
              <a:alpha val="13000"/>
            </a:srgbClr>
          </a:solidFill>
          <a:ln/>
        </p:spPr>
      </p:sp>
      <p:sp>
        <p:nvSpPr>
          <p:cNvPr id="59" name="shape_16_57"/>
          <p:cNvSpPr/>
          <p:nvPr/>
        </p:nvSpPr>
        <p:spPr>
          <a:xfrm>
            <a:off x="8877270" y="1841510"/>
            <a:ext cx="6309" cy="4063959"/>
          </a:xfrm>
          <a:prstGeom prst="rect">
            <a:avLst/>
          </a:prstGeom>
          <a:solidFill>
            <a:srgbClr val="D6E6F5">
              <a:alpha val="13000"/>
            </a:srgbClr>
          </a:solidFill>
          <a:ln/>
        </p:spPr>
      </p:sp>
      <p:sp>
        <p:nvSpPr>
          <p:cNvPr id="60" name="text_16_58"/>
          <p:cNvSpPr txBox="1"/>
          <p:nvPr/>
        </p:nvSpPr>
        <p:spPr>
          <a:xfrm>
            <a:off x="9036009" y="2031980"/>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F0507A"/>
                </a:solidFill>
                <a:latin typeface="IBM Plex Mono" pitchFamily="34" charset="0"/>
                <a:ea typeface="IBM Plex Mono" pitchFamily="34" charset="-122"/>
                <a:cs typeface="IBM Plex Mono" pitchFamily="34" charset="-120"/>
              </a:rPr>
              <a:t>04 · BETREIBEN</a:t>
            </a:r>
            <a:endParaRPr lang="en-US" sz="800" dirty="0"/>
          </a:p>
        </p:txBody>
      </p:sp>
      <p:sp>
        <p:nvSpPr>
          <p:cNvPr id="61" name="text_16_59"/>
          <p:cNvSpPr txBox="1"/>
          <p:nvPr/>
        </p:nvSpPr>
        <p:spPr>
          <a:xfrm>
            <a:off x="9036009" y="220983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Betreiben</a:t>
            </a:r>
            <a:endParaRPr lang="en-US" sz="2000" dirty="0"/>
          </a:p>
        </p:txBody>
      </p:sp>
      <p:sp>
        <p:nvSpPr>
          <p:cNvPr id="62" name="text_16_60"/>
          <p:cNvSpPr txBox="1"/>
          <p:nvPr/>
        </p:nvSpPr>
        <p:spPr>
          <a:xfrm>
            <a:off x="9036009" y="251460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KI-Regeln und Entscheidungen aktuell halten.</a:t>
            </a:r>
            <a:endParaRPr lang="en-US" sz="1000" dirty="0"/>
          </a:p>
        </p:txBody>
      </p:sp>
      <p:sp>
        <p:nvSpPr>
          <p:cNvPr id="63" name="shape_16_61"/>
          <p:cNvSpPr/>
          <p:nvPr/>
        </p:nvSpPr>
        <p:spPr>
          <a:xfrm>
            <a:off x="8883670" y="2933670"/>
            <a:ext cx="2540020" cy="6309"/>
          </a:xfrm>
          <a:prstGeom prst="rect">
            <a:avLst/>
          </a:prstGeom>
          <a:solidFill>
            <a:srgbClr val="D6E6F5">
              <a:alpha val="13000"/>
            </a:srgbClr>
          </a:solidFill>
          <a:ln/>
        </p:spPr>
      </p:sp>
      <p:sp>
        <p:nvSpPr>
          <p:cNvPr id="64" name="text_16_62"/>
          <p:cNvSpPr txBox="1"/>
          <p:nvPr/>
        </p:nvSpPr>
        <p:spPr>
          <a:xfrm>
            <a:off x="9036009" y="302895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Governance Retainer</a:t>
            </a:r>
            <a:endParaRPr lang="en-US" sz="1150" dirty="0"/>
          </a:p>
        </p:txBody>
      </p:sp>
      <p:sp>
        <p:nvSpPr>
          <p:cNvPr id="65" name="text_16_63"/>
          <p:cNvSpPr txBox="1"/>
          <p:nvPr/>
        </p:nvSpPr>
        <p:spPr>
          <a:xfrm>
            <a:off x="9036009" y="323496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F0507A"/>
                </a:solidFill>
                <a:latin typeface="Archivo" pitchFamily="34" charset="0"/>
                <a:ea typeface="Archivo" pitchFamily="34" charset="-122"/>
                <a:cs typeface="Archivo" pitchFamily="34" charset="-120"/>
              </a:rPr>
              <a:t>ab 2.500 € / Monat</a:t>
            </a:r>
            <a:endParaRPr lang="en-US" sz="1250" dirty="0"/>
          </a:p>
        </p:txBody>
      </p:sp>
      <p:pic>
        <p:nvPicPr>
          <p:cNvPr id="66" name="picture_16_64" descr="/tmp/claude-0/-home-claude/5dcc285b-52c5-57b1-88a8-9616b3351304/scratchpad/f39/W2/decks_v3/_work/A_Keynote_KI-die-Ihr-Unternehmen-weiterbringt_DE_v3.4_20261027/img_033.png">    </p:cNvPr>
          <p:cNvPicPr>
            <a:picLocks noChangeAspect="1"/>
          </p:cNvPicPr>
          <p:nvPr/>
        </p:nvPicPr>
        <p:blipFill>
          <a:blip r:embed="rId5"/>
          <a:stretch>
            <a:fillRect/>
          </a:stretch>
        </p:blipFill>
        <p:spPr>
          <a:xfrm>
            <a:off x="8883670" y="3506358"/>
            <a:ext cx="2540020" cy="2392802"/>
          </a:xfrm>
          <a:prstGeom prst="rect">
            <a:avLst/>
          </a:prstGeom>
        </p:spPr>
      </p:pic>
      <p:sp>
        <p:nvSpPr>
          <p:cNvPr id="67" name="text_16_65"/>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68" name="text_16_66"/>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69" name="text_16_67"/>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70" name="text_16_68"/>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16 / 21</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_17_0"/>
          <p:cNvSpPr/>
          <p:nvPr/>
        </p:nvSpPr>
        <p:spPr>
          <a:xfrm>
            <a:off x="0" y="0"/>
            <a:ext cx="12191970" cy="88880"/>
          </a:xfrm>
          <a:prstGeom prst="rect">
            <a:avLst/>
          </a:prstGeom>
          <a:solidFill>
            <a:srgbClr val="35C8FF"/>
          </a:solidFill>
          <a:ln/>
        </p:spPr>
      </p:sp>
      <p:pic>
        <p:nvPicPr>
          <p:cNvPr id="3" name="picture_17_1" descr="/tmp/claude-0/-home-claude/5dcc285b-52c5-57b1-88a8-9616b3351304/scratchpad/f39/W2/decks_v3/_work/A_Keynote_KI-die-Ihr-Unternehmen-weiterbringt_DE_v3.4_20261027/img_034.png">    </p:cNvPr>
          <p:cNvPicPr>
            <a:picLocks noChangeAspect="1"/>
          </p:cNvPicPr>
          <p:nvPr/>
        </p:nvPicPr>
        <p:blipFill>
          <a:blip r:embed="rId1"/>
          <a:stretch>
            <a:fillRect/>
          </a:stretch>
        </p:blipFill>
        <p:spPr>
          <a:xfrm>
            <a:off x="761970" y="317480"/>
            <a:ext cx="279441" cy="279441"/>
          </a:xfrm>
          <a:prstGeom prst="rect">
            <a:avLst/>
          </a:prstGeom>
        </p:spPr>
      </p:pic>
      <p:sp>
        <p:nvSpPr>
          <p:cNvPr id="4" name="text_1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7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17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FÜNF EINSTIEGSANGEBOTE · NETTOPREISE</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Fünf Einstiegsangebote liefern die Grundlage,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bevor Sie ein größeres Budget freigeben.</a:t>
            </a:r>
            <a:endParaRPr lang="en-US" sz="3000" dirty="0"/>
          </a:p>
        </p:txBody>
      </p:sp>
      <p:sp>
        <p:nvSpPr>
          <p:cNvPr id="9" name="shape_17_7"/>
          <p:cNvSpPr/>
          <p:nvPr/>
        </p:nvSpPr>
        <p:spPr>
          <a:xfrm>
            <a:off x="761970" y="2289200"/>
            <a:ext cx="1206459" cy="6309"/>
          </a:xfrm>
          <a:prstGeom prst="rect">
            <a:avLst/>
          </a:prstGeom>
          <a:solidFill>
            <a:srgbClr val="D6E6F5">
              <a:alpha val="13000"/>
            </a:srgbClr>
          </a:solidFill>
          <a:ln/>
        </p:spPr>
      </p:sp>
      <p:sp>
        <p:nvSpPr>
          <p:cNvPr id="10" name="shape_17_8"/>
          <p:cNvSpPr/>
          <p:nvPr/>
        </p:nvSpPr>
        <p:spPr>
          <a:xfrm>
            <a:off x="838230" y="2466320"/>
            <a:ext cx="915132" cy="196870"/>
          </a:xfrm>
          <a:prstGeom prst="rect">
            <a:avLst/>
          </a:prstGeom>
          <a:ln w="6350">
            <a:solidFill>
              <a:srgbClr val="35C8FF"/>
            </a:solidFill>
            <a:prstDash val="solid"/>
          </a:ln>
        </p:spPr>
      </p:sp>
      <p:sp>
        <p:nvSpPr>
          <p:cNvPr id="11" name="text_17_9"/>
          <p:cNvSpPr txBox="1"/>
          <p:nvPr/>
        </p:nvSpPr>
        <p:spPr>
          <a:xfrm>
            <a:off x="908091" y="2517069"/>
            <a:ext cx="817931"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VERGLEICHEN</a:t>
            </a:r>
            <a:endParaRPr lang="en-US" sz="750" dirty="0"/>
          </a:p>
        </p:txBody>
      </p:sp>
      <p:sp>
        <p:nvSpPr>
          <p:cNvPr id="12" name="shape_17_10"/>
          <p:cNvSpPr/>
          <p:nvPr/>
        </p:nvSpPr>
        <p:spPr>
          <a:xfrm>
            <a:off x="1968520" y="2289200"/>
            <a:ext cx="4063959" cy="6309"/>
          </a:xfrm>
          <a:prstGeom prst="rect">
            <a:avLst/>
          </a:prstGeom>
          <a:solidFill>
            <a:srgbClr val="D6E6F5">
              <a:alpha val="13000"/>
            </a:srgbClr>
          </a:solidFill>
          <a:ln/>
        </p:spPr>
      </p:sp>
      <p:sp>
        <p:nvSpPr>
          <p:cNvPr id="13" name="text_17_11"/>
          <p:cNvSpPr txBox="1"/>
          <p:nvPr/>
        </p:nvSpPr>
        <p:spPr>
          <a:xfrm>
            <a:off x="2044690" y="2378080"/>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Bis zu drei KI-Angebote vor dem Kauf anhand belegter Angaben vergleichen.</a:t>
            </a:r>
            <a:endParaRPr lang="en-US" sz="1150" dirty="0"/>
          </a:p>
        </p:txBody>
      </p:sp>
      <p:sp>
        <p:nvSpPr>
          <p:cNvPr id="14" name="shape_17_12"/>
          <p:cNvSpPr/>
          <p:nvPr/>
        </p:nvSpPr>
        <p:spPr>
          <a:xfrm>
            <a:off x="6032480" y="2289200"/>
            <a:ext cx="2540020" cy="6309"/>
          </a:xfrm>
          <a:prstGeom prst="rect">
            <a:avLst/>
          </a:prstGeom>
          <a:solidFill>
            <a:srgbClr val="D6E6F5">
              <a:alpha val="13000"/>
            </a:srgbClr>
          </a:solidFill>
          <a:ln/>
        </p:spPr>
      </p:sp>
      <p:sp>
        <p:nvSpPr>
          <p:cNvPr id="15" name="text_17_13"/>
          <p:cNvSpPr txBox="1"/>
          <p:nvPr/>
        </p:nvSpPr>
        <p:spPr>
          <a:xfrm>
            <a:off x="6108741" y="2378080"/>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Decision Brief</a:t>
            </a:r>
            <a:endParaRPr lang="en-US" sz="1150" dirty="0"/>
          </a:p>
        </p:txBody>
      </p:sp>
      <p:sp>
        <p:nvSpPr>
          <p:cNvPr id="16" name="shape_17_14"/>
          <p:cNvSpPr/>
          <p:nvPr/>
        </p:nvSpPr>
        <p:spPr>
          <a:xfrm>
            <a:off x="8572500" y="2289200"/>
            <a:ext cx="2857500" cy="6309"/>
          </a:xfrm>
          <a:prstGeom prst="rect">
            <a:avLst/>
          </a:prstGeom>
          <a:solidFill>
            <a:srgbClr val="D6E6F5">
              <a:alpha val="13000"/>
            </a:srgbClr>
          </a:solidFill>
          <a:ln/>
        </p:spPr>
      </p:sp>
      <p:sp>
        <p:nvSpPr>
          <p:cNvPr id="17" name="text_17_15"/>
          <p:cNvSpPr txBox="1"/>
          <p:nvPr/>
        </p:nvSpPr>
        <p:spPr>
          <a:xfrm>
            <a:off x="8648670" y="2378080"/>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195 € netto · einmalig</a:t>
            </a:r>
            <a:endParaRPr lang="en-US" sz="1250" dirty="0"/>
          </a:p>
        </p:txBody>
      </p:sp>
      <p:sp>
        <p:nvSpPr>
          <p:cNvPr id="18" name="shape_17_16"/>
          <p:cNvSpPr/>
          <p:nvPr/>
        </p:nvSpPr>
        <p:spPr>
          <a:xfrm>
            <a:off x="761970" y="2840218"/>
            <a:ext cx="1206459" cy="6309"/>
          </a:xfrm>
          <a:prstGeom prst="rect">
            <a:avLst/>
          </a:prstGeom>
          <a:solidFill>
            <a:srgbClr val="D6E6F5">
              <a:alpha val="13000"/>
            </a:srgbClr>
          </a:solidFill>
          <a:ln/>
        </p:spPr>
      </p:sp>
      <p:sp>
        <p:nvSpPr>
          <p:cNvPr id="19" name="shape_17_17"/>
          <p:cNvSpPr/>
          <p:nvPr/>
        </p:nvSpPr>
        <p:spPr>
          <a:xfrm>
            <a:off x="838230" y="3017337"/>
            <a:ext cx="562630" cy="196870"/>
          </a:xfrm>
          <a:prstGeom prst="rect">
            <a:avLst/>
          </a:prstGeom>
          <a:ln w="6350">
            <a:solidFill>
              <a:srgbClr val="8A63F0"/>
            </a:solidFill>
            <a:prstDash val="solid"/>
          </a:ln>
        </p:spPr>
      </p:sp>
      <p:sp>
        <p:nvSpPr>
          <p:cNvPr id="20" name="text_17_18"/>
          <p:cNvSpPr txBox="1"/>
          <p:nvPr/>
        </p:nvSpPr>
        <p:spPr>
          <a:xfrm>
            <a:off x="908091" y="3068178"/>
            <a:ext cx="454914"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8A63F0"/>
                </a:solidFill>
                <a:latin typeface="IBM Plex Mono" pitchFamily="34" charset="0"/>
                <a:ea typeface="IBM Plex Mono" pitchFamily="34" charset="-122"/>
                <a:cs typeface="IBM Plex Mono" pitchFamily="34" charset="-120"/>
              </a:rPr>
              <a:t>PLANEN</a:t>
            </a:r>
            <a:endParaRPr lang="en-US" sz="750" dirty="0"/>
          </a:p>
        </p:txBody>
      </p:sp>
      <p:sp>
        <p:nvSpPr>
          <p:cNvPr id="21" name="shape_17_19"/>
          <p:cNvSpPr/>
          <p:nvPr/>
        </p:nvSpPr>
        <p:spPr>
          <a:xfrm>
            <a:off x="1968520" y="2840218"/>
            <a:ext cx="4063959" cy="6309"/>
          </a:xfrm>
          <a:prstGeom prst="rect">
            <a:avLst/>
          </a:prstGeom>
          <a:solidFill>
            <a:srgbClr val="D6E6F5">
              <a:alpha val="13000"/>
            </a:srgbClr>
          </a:solidFill>
          <a:ln/>
        </p:spPr>
      </p:sp>
      <p:sp>
        <p:nvSpPr>
          <p:cNvPr id="22" name="text_17_20"/>
          <p:cNvSpPr txBox="1"/>
          <p:nvPr/>
        </p:nvSpPr>
        <p:spPr>
          <a:xfrm>
            <a:off x="2044690" y="2929098"/>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Aus einem Geschäftsziel einen KI-Plan für die nächsten 90 Tage ableiten.</a:t>
            </a:r>
            <a:endParaRPr lang="en-US" sz="1150" dirty="0"/>
          </a:p>
        </p:txBody>
      </p:sp>
      <p:sp>
        <p:nvSpPr>
          <p:cNvPr id="23" name="shape_17_21"/>
          <p:cNvSpPr/>
          <p:nvPr/>
        </p:nvSpPr>
        <p:spPr>
          <a:xfrm>
            <a:off x="6032480" y="2840218"/>
            <a:ext cx="2540020" cy="6309"/>
          </a:xfrm>
          <a:prstGeom prst="rect">
            <a:avLst/>
          </a:prstGeom>
          <a:solidFill>
            <a:srgbClr val="D6E6F5">
              <a:alpha val="13000"/>
            </a:srgbClr>
          </a:solidFill>
          <a:ln/>
        </p:spPr>
      </p:sp>
      <p:sp>
        <p:nvSpPr>
          <p:cNvPr id="24" name="text_17_22"/>
          <p:cNvSpPr txBox="1"/>
          <p:nvPr/>
        </p:nvSpPr>
        <p:spPr>
          <a:xfrm>
            <a:off x="6108741" y="2929098"/>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Business Blueprint</a:t>
            </a:r>
            <a:endParaRPr lang="en-US" sz="1150" dirty="0"/>
          </a:p>
        </p:txBody>
      </p:sp>
      <p:sp>
        <p:nvSpPr>
          <p:cNvPr id="25" name="text_17_23"/>
          <p:cNvSpPr txBox="1"/>
          <p:nvPr/>
        </p:nvSpPr>
        <p:spPr>
          <a:xfrm>
            <a:off x="6108741" y="3158155"/>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Liefertermin vor Beginn vereinbart</a:t>
            </a:r>
            <a:endParaRPr lang="en-US" sz="750" dirty="0"/>
          </a:p>
        </p:txBody>
      </p:sp>
      <p:sp>
        <p:nvSpPr>
          <p:cNvPr id="26" name="shape_17_24"/>
          <p:cNvSpPr/>
          <p:nvPr/>
        </p:nvSpPr>
        <p:spPr>
          <a:xfrm>
            <a:off x="8572500" y="2840218"/>
            <a:ext cx="2857500" cy="6309"/>
          </a:xfrm>
          <a:prstGeom prst="rect">
            <a:avLst/>
          </a:prstGeom>
          <a:solidFill>
            <a:srgbClr val="D6E6F5">
              <a:alpha val="13000"/>
            </a:srgbClr>
          </a:solidFill>
          <a:ln/>
        </p:spPr>
      </p:sp>
      <p:sp>
        <p:nvSpPr>
          <p:cNvPr id="27" name="text_17_25"/>
          <p:cNvSpPr txBox="1"/>
          <p:nvPr/>
        </p:nvSpPr>
        <p:spPr>
          <a:xfrm>
            <a:off x="8648670" y="2929098"/>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495 € netto · einmalig</a:t>
            </a:r>
            <a:endParaRPr lang="en-US" sz="1250" dirty="0"/>
          </a:p>
        </p:txBody>
      </p:sp>
      <p:sp>
        <p:nvSpPr>
          <p:cNvPr id="28" name="shape_17_26"/>
          <p:cNvSpPr/>
          <p:nvPr/>
        </p:nvSpPr>
        <p:spPr>
          <a:xfrm>
            <a:off x="761970" y="3391327"/>
            <a:ext cx="1206459" cy="6309"/>
          </a:xfrm>
          <a:prstGeom prst="rect">
            <a:avLst/>
          </a:prstGeom>
          <a:solidFill>
            <a:srgbClr val="D6E6F5">
              <a:alpha val="13000"/>
            </a:srgbClr>
          </a:solidFill>
          <a:ln/>
        </p:spPr>
      </p:sp>
      <p:sp>
        <p:nvSpPr>
          <p:cNvPr id="29" name="shape_17_27"/>
          <p:cNvSpPr/>
          <p:nvPr/>
        </p:nvSpPr>
        <p:spPr>
          <a:xfrm>
            <a:off x="838230" y="3613800"/>
            <a:ext cx="703631" cy="196870"/>
          </a:xfrm>
          <a:prstGeom prst="rect">
            <a:avLst/>
          </a:prstGeom>
          <a:ln w="6350">
            <a:solidFill>
              <a:srgbClr val="22CE61"/>
            </a:solidFill>
            <a:prstDash val="solid"/>
          </a:ln>
        </p:spPr>
      </p:sp>
      <p:sp>
        <p:nvSpPr>
          <p:cNvPr id="30" name="text_17_28"/>
          <p:cNvSpPr txBox="1"/>
          <p:nvPr/>
        </p:nvSpPr>
        <p:spPr>
          <a:xfrm>
            <a:off x="908091" y="3664641"/>
            <a:ext cx="600121"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22CE61"/>
                </a:solidFill>
                <a:latin typeface="IBM Plex Mono" pitchFamily="34" charset="0"/>
                <a:ea typeface="IBM Plex Mono" pitchFamily="34" charset="-122"/>
                <a:cs typeface="IBM Plex Mono" pitchFamily="34" charset="-120"/>
              </a:rPr>
              <a:t>BEWERTEN</a:t>
            </a:r>
            <a:endParaRPr lang="en-US" sz="750" dirty="0"/>
          </a:p>
        </p:txBody>
      </p:sp>
      <p:sp>
        <p:nvSpPr>
          <p:cNvPr id="31" name="shape_17_29"/>
          <p:cNvSpPr/>
          <p:nvPr/>
        </p:nvSpPr>
        <p:spPr>
          <a:xfrm>
            <a:off x="1968520" y="3391327"/>
            <a:ext cx="4063959" cy="6309"/>
          </a:xfrm>
          <a:prstGeom prst="rect">
            <a:avLst/>
          </a:prstGeom>
          <a:solidFill>
            <a:srgbClr val="D6E6F5">
              <a:alpha val="13000"/>
            </a:srgbClr>
          </a:solidFill>
          <a:ln/>
        </p:spPr>
      </p:sp>
      <p:sp>
        <p:nvSpPr>
          <p:cNvPr id="32" name="text_17_30"/>
          <p:cNvSpPr txBox="1"/>
          <p:nvPr/>
        </p:nvSpPr>
        <p:spPr>
          <a:xfrm>
            <a:off x="2044690" y="3480206"/>
            <a:ext cx="4041648" cy="47045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Für ein KI-System klären: Pilot, Umbau, Ausbau oder Stopp.</a:t>
            </a:r>
            <a:endParaRPr lang="en-US" sz="1150" dirty="0"/>
          </a:p>
        </p:txBody>
      </p:sp>
      <p:sp>
        <p:nvSpPr>
          <p:cNvPr id="33" name="shape_17_31"/>
          <p:cNvSpPr/>
          <p:nvPr/>
        </p:nvSpPr>
        <p:spPr>
          <a:xfrm>
            <a:off x="6032480" y="3391327"/>
            <a:ext cx="2540020" cy="6309"/>
          </a:xfrm>
          <a:prstGeom prst="rect">
            <a:avLst/>
          </a:prstGeom>
          <a:solidFill>
            <a:srgbClr val="D6E6F5">
              <a:alpha val="13000"/>
            </a:srgbClr>
          </a:solidFill>
          <a:ln/>
        </p:spPr>
      </p:sp>
      <p:sp>
        <p:nvSpPr>
          <p:cNvPr id="34" name="text_17_32"/>
          <p:cNvSpPr txBox="1"/>
          <p:nvPr/>
        </p:nvSpPr>
        <p:spPr>
          <a:xfrm>
            <a:off x="6108741" y="3480206"/>
            <a:ext cx="2471898" cy="470459"/>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Trust Record</a:t>
            </a:r>
            <a:endParaRPr lang="en-US" sz="1150" dirty="0"/>
          </a:p>
        </p:txBody>
      </p:sp>
      <p:sp>
        <p:nvSpPr>
          <p:cNvPr id="35" name="text_17_33"/>
          <p:cNvSpPr txBox="1"/>
          <p:nvPr/>
        </p:nvSpPr>
        <p:spPr>
          <a:xfrm>
            <a:off x="6108741" y="3690336"/>
            <a:ext cx="2471898" cy="257221"/>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10 Arbeitstage ab Eingang der vereinbarten Unterlagen</a:t>
            </a:r>
            <a:endParaRPr lang="en-US" sz="750" dirty="0"/>
          </a:p>
        </p:txBody>
      </p:sp>
      <p:sp>
        <p:nvSpPr>
          <p:cNvPr id="36" name="shape_17_34"/>
          <p:cNvSpPr/>
          <p:nvPr/>
        </p:nvSpPr>
        <p:spPr>
          <a:xfrm>
            <a:off x="8572500" y="3391327"/>
            <a:ext cx="2857500" cy="6309"/>
          </a:xfrm>
          <a:prstGeom prst="rect">
            <a:avLst/>
          </a:prstGeom>
          <a:solidFill>
            <a:srgbClr val="D6E6F5">
              <a:alpha val="13000"/>
            </a:srgbClr>
          </a:solidFill>
          <a:ln/>
        </p:spPr>
      </p:sp>
      <p:sp>
        <p:nvSpPr>
          <p:cNvPr id="37" name="text_17_35"/>
          <p:cNvSpPr txBox="1"/>
          <p:nvPr/>
        </p:nvSpPr>
        <p:spPr>
          <a:xfrm>
            <a:off x="8648670" y="3480206"/>
            <a:ext cx="2798978" cy="470459"/>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4.500 € netto · einmalig</a:t>
            </a:r>
            <a:endParaRPr lang="en-US" sz="1250" dirty="0"/>
          </a:p>
        </p:txBody>
      </p:sp>
      <p:sp>
        <p:nvSpPr>
          <p:cNvPr id="38" name="shape_17_36"/>
          <p:cNvSpPr/>
          <p:nvPr/>
        </p:nvSpPr>
        <p:spPr>
          <a:xfrm>
            <a:off x="761970" y="4033236"/>
            <a:ext cx="1206459" cy="6309"/>
          </a:xfrm>
          <a:prstGeom prst="rect">
            <a:avLst/>
          </a:prstGeom>
          <a:solidFill>
            <a:srgbClr val="D6E6F5">
              <a:alpha val="13000"/>
            </a:srgbClr>
          </a:solidFill>
          <a:ln/>
        </p:spPr>
      </p:sp>
      <p:sp>
        <p:nvSpPr>
          <p:cNvPr id="39" name="shape_17_37"/>
          <p:cNvSpPr/>
          <p:nvPr/>
        </p:nvSpPr>
        <p:spPr>
          <a:xfrm>
            <a:off x="838230" y="4210355"/>
            <a:ext cx="703631" cy="196870"/>
          </a:xfrm>
          <a:prstGeom prst="rect">
            <a:avLst/>
          </a:prstGeom>
          <a:ln w="6350">
            <a:solidFill>
              <a:srgbClr val="F7A23B"/>
            </a:solidFill>
            <a:prstDash val="solid"/>
          </a:ln>
        </p:spPr>
      </p:sp>
      <p:sp>
        <p:nvSpPr>
          <p:cNvPr id="40" name="text_17_38"/>
          <p:cNvSpPr txBox="1"/>
          <p:nvPr/>
        </p:nvSpPr>
        <p:spPr>
          <a:xfrm>
            <a:off x="908091" y="4261104"/>
            <a:ext cx="600121"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F7A23B"/>
                </a:solidFill>
                <a:latin typeface="IBM Plex Mono" pitchFamily="34" charset="0"/>
                <a:ea typeface="IBM Plex Mono" pitchFamily="34" charset="-122"/>
                <a:cs typeface="IBM Plex Mono" pitchFamily="34" charset="-120"/>
              </a:rPr>
              <a:t>ERPROBEN</a:t>
            </a:r>
            <a:endParaRPr lang="en-US" sz="750" dirty="0"/>
          </a:p>
        </p:txBody>
      </p:sp>
      <p:sp>
        <p:nvSpPr>
          <p:cNvPr id="41" name="shape_17_39"/>
          <p:cNvSpPr/>
          <p:nvPr/>
        </p:nvSpPr>
        <p:spPr>
          <a:xfrm>
            <a:off x="1968520" y="4033236"/>
            <a:ext cx="4063959" cy="6309"/>
          </a:xfrm>
          <a:prstGeom prst="rect">
            <a:avLst/>
          </a:prstGeom>
          <a:solidFill>
            <a:srgbClr val="D6E6F5">
              <a:alpha val="13000"/>
            </a:srgbClr>
          </a:solidFill>
          <a:ln/>
        </p:spPr>
      </p:sp>
      <p:sp>
        <p:nvSpPr>
          <p:cNvPr id="42" name="text_17_40"/>
          <p:cNvSpPr txBox="1"/>
          <p:nvPr/>
        </p:nvSpPr>
        <p:spPr>
          <a:xfrm>
            <a:off x="2044690" y="4122115"/>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Einen KI-Anwendungsfall unter realen Bedingungen erproben, mit vorab vereinbarten Abbruchkriterien.</a:t>
            </a:r>
            <a:endParaRPr lang="en-US" sz="1150" dirty="0"/>
          </a:p>
        </p:txBody>
      </p:sp>
      <p:sp>
        <p:nvSpPr>
          <p:cNvPr id="43" name="shape_17_41"/>
          <p:cNvSpPr/>
          <p:nvPr/>
        </p:nvSpPr>
        <p:spPr>
          <a:xfrm>
            <a:off x="6032480" y="4033236"/>
            <a:ext cx="2540020" cy="6309"/>
          </a:xfrm>
          <a:prstGeom prst="rect">
            <a:avLst/>
          </a:prstGeom>
          <a:solidFill>
            <a:srgbClr val="D6E6F5">
              <a:alpha val="13000"/>
            </a:srgbClr>
          </a:solidFill>
          <a:ln/>
        </p:spPr>
      </p:sp>
      <p:sp>
        <p:nvSpPr>
          <p:cNvPr id="44" name="text_17_42"/>
          <p:cNvSpPr txBox="1"/>
          <p:nvPr/>
        </p:nvSpPr>
        <p:spPr>
          <a:xfrm>
            <a:off x="6108741" y="4122115"/>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Trust Pilot</a:t>
            </a:r>
            <a:endParaRPr lang="en-US" sz="1150" dirty="0"/>
          </a:p>
        </p:txBody>
      </p:sp>
      <p:sp>
        <p:nvSpPr>
          <p:cNvPr id="45" name="text_17_43"/>
          <p:cNvSpPr txBox="1"/>
          <p:nvPr/>
        </p:nvSpPr>
        <p:spPr>
          <a:xfrm>
            <a:off x="6108741" y="4351172"/>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Sechs Wochen</a:t>
            </a:r>
            <a:endParaRPr lang="en-US" sz="750" dirty="0"/>
          </a:p>
        </p:txBody>
      </p:sp>
      <p:sp>
        <p:nvSpPr>
          <p:cNvPr id="46" name="shape_17_44"/>
          <p:cNvSpPr/>
          <p:nvPr/>
        </p:nvSpPr>
        <p:spPr>
          <a:xfrm>
            <a:off x="8572500" y="4033236"/>
            <a:ext cx="2857500" cy="6309"/>
          </a:xfrm>
          <a:prstGeom prst="rect">
            <a:avLst/>
          </a:prstGeom>
          <a:solidFill>
            <a:srgbClr val="D6E6F5">
              <a:alpha val="13000"/>
            </a:srgbClr>
          </a:solidFill>
          <a:ln/>
        </p:spPr>
      </p:sp>
      <p:sp>
        <p:nvSpPr>
          <p:cNvPr id="47" name="text_17_45"/>
          <p:cNvSpPr txBox="1"/>
          <p:nvPr/>
        </p:nvSpPr>
        <p:spPr>
          <a:xfrm>
            <a:off x="8648670" y="4122115"/>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25.000 € netto · einmalig</a:t>
            </a:r>
            <a:endParaRPr lang="en-US" sz="1250" dirty="0"/>
          </a:p>
        </p:txBody>
      </p:sp>
      <p:sp>
        <p:nvSpPr>
          <p:cNvPr id="48" name="shape_17_46"/>
          <p:cNvSpPr/>
          <p:nvPr/>
        </p:nvSpPr>
        <p:spPr>
          <a:xfrm>
            <a:off x="761970" y="4584344"/>
            <a:ext cx="1206459" cy="6309"/>
          </a:xfrm>
          <a:prstGeom prst="rect">
            <a:avLst/>
          </a:prstGeom>
          <a:solidFill>
            <a:srgbClr val="D6E6F5">
              <a:alpha val="13000"/>
            </a:srgbClr>
          </a:solidFill>
          <a:ln/>
        </p:spPr>
      </p:sp>
      <p:sp>
        <p:nvSpPr>
          <p:cNvPr id="49" name="shape_17_47"/>
          <p:cNvSpPr/>
          <p:nvPr/>
        </p:nvSpPr>
        <p:spPr>
          <a:xfrm>
            <a:off x="761970" y="5129052"/>
            <a:ext cx="1206459" cy="6309"/>
          </a:xfrm>
          <a:prstGeom prst="rect">
            <a:avLst/>
          </a:prstGeom>
          <a:solidFill>
            <a:srgbClr val="D6E6F5">
              <a:alpha val="13000"/>
            </a:srgbClr>
          </a:solidFill>
          <a:ln/>
        </p:spPr>
      </p:sp>
      <p:sp>
        <p:nvSpPr>
          <p:cNvPr id="50" name="shape_17_48"/>
          <p:cNvSpPr/>
          <p:nvPr/>
        </p:nvSpPr>
        <p:spPr>
          <a:xfrm>
            <a:off x="838230" y="4761372"/>
            <a:ext cx="915132" cy="196870"/>
          </a:xfrm>
          <a:prstGeom prst="rect">
            <a:avLst/>
          </a:prstGeom>
          <a:ln w="6350">
            <a:solidFill>
              <a:srgbClr val="F0507A"/>
            </a:solidFill>
            <a:prstDash val="solid"/>
          </a:ln>
        </p:spPr>
      </p:sp>
      <p:sp>
        <p:nvSpPr>
          <p:cNvPr id="51" name="text_17_49"/>
          <p:cNvSpPr txBox="1"/>
          <p:nvPr/>
        </p:nvSpPr>
        <p:spPr>
          <a:xfrm>
            <a:off x="908091" y="4812213"/>
            <a:ext cx="817931"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F0507A"/>
                </a:solidFill>
                <a:latin typeface="IBM Plex Mono" pitchFamily="34" charset="0"/>
                <a:ea typeface="IBM Plex Mono" pitchFamily="34" charset="-122"/>
                <a:cs typeface="IBM Plex Mono" pitchFamily="34" charset="-120"/>
              </a:rPr>
              <a:t>INVESTIEREN</a:t>
            </a:r>
            <a:endParaRPr lang="en-US" sz="750" dirty="0"/>
          </a:p>
        </p:txBody>
      </p:sp>
      <p:sp>
        <p:nvSpPr>
          <p:cNvPr id="52" name="shape_17_50"/>
          <p:cNvSpPr/>
          <p:nvPr/>
        </p:nvSpPr>
        <p:spPr>
          <a:xfrm>
            <a:off x="1968520" y="4584344"/>
            <a:ext cx="4063959" cy="6309"/>
          </a:xfrm>
          <a:prstGeom prst="rect">
            <a:avLst/>
          </a:prstGeom>
          <a:solidFill>
            <a:srgbClr val="D6E6F5">
              <a:alpha val="13000"/>
            </a:srgbClr>
          </a:solidFill>
          <a:ln/>
        </p:spPr>
      </p:sp>
      <p:sp>
        <p:nvSpPr>
          <p:cNvPr id="53" name="shape_17_51"/>
          <p:cNvSpPr/>
          <p:nvPr/>
        </p:nvSpPr>
        <p:spPr>
          <a:xfrm>
            <a:off x="1968520" y="5129052"/>
            <a:ext cx="4063959" cy="6309"/>
          </a:xfrm>
          <a:prstGeom prst="rect">
            <a:avLst/>
          </a:prstGeom>
          <a:solidFill>
            <a:srgbClr val="D6E6F5">
              <a:alpha val="13000"/>
            </a:srgbClr>
          </a:solidFill>
          <a:ln/>
        </p:spPr>
      </p:sp>
      <p:sp>
        <p:nvSpPr>
          <p:cNvPr id="54" name="text_17_52"/>
          <p:cNvSpPr txBox="1"/>
          <p:nvPr/>
        </p:nvSpPr>
        <p:spPr>
          <a:xfrm>
            <a:off x="2044690" y="4673224"/>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Vor einer KI-Investition ab etwa 200.000 € klären, unter welchen Bedingungen sie sich rechnet.</a:t>
            </a:r>
            <a:endParaRPr lang="en-US" sz="1150" dirty="0"/>
          </a:p>
        </p:txBody>
      </p:sp>
      <p:sp>
        <p:nvSpPr>
          <p:cNvPr id="55" name="shape_17_53"/>
          <p:cNvSpPr/>
          <p:nvPr/>
        </p:nvSpPr>
        <p:spPr>
          <a:xfrm>
            <a:off x="6032480" y="4584344"/>
            <a:ext cx="2540020" cy="6309"/>
          </a:xfrm>
          <a:prstGeom prst="rect">
            <a:avLst/>
          </a:prstGeom>
          <a:solidFill>
            <a:srgbClr val="D6E6F5">
              <a:alpha val="13000"/>
            </a:srgbClr>
          </a:solidFill>
          <a:ln/>
        </p:spPr>
      </p:sp>
      <p:sp>
        <p:nvSpPr>
          <p:cNvPr id="56" name="shape_17_54"/>
          <p:cNvSpPr/>
          <p:nvPr/>
        </p:nvSpPr>
        <p:spPr>
          <a:xfrm>
            <a:off x="6032480" y="5129052"/>
            <a:ext cx="2540020" cy="6309"/>
          </a:xfrm>
          <a:prstGeom prst="rect">
            <a:avLst/>
          </a:prstGeom>
          <a:solidFill>
            <a:srgbClr val="D6E6F5">
              <a:alpha val="13000"/>
            </a:srgbClr>
          </a:solidFill>
          <a:ln/>
        </p:spPr>
      </p:sp>
      <p:sp>
        <p:nvSpPr>
          <p:cNvPr id="57" name="text_17_55"/>
          <p:cNvSpPr txBox="1"/>
          <p:nvPr/>
        </p:nvSpPr>
        <p:spPr>
          <a:xfrm>
            <a:off x="6108741" y="4673224"/>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Opportunity Case</a:t>
            </a:r>
            <a:endParaRPr lang="en-US" sz="1150" dirty="0"/>
          </a:p>
        </p:txBody>
      </p:sp>
      <p:sp>
        <p:nvSpPr>
          <p:cNvPr id="58" name="text_17_56"/>
          <p:cNvSpPr txBox="1"/>
          <p:nvPr/>
        </p:nvSpPr>
        <p:spPr>
          <a:xfrm>
            <a:off x="6108741" y="4902190"/>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Standard 4 Wochen · Erweitert 6 Wochen</a:t>
            </a:r>
            <a:endParaRPr lang="en-US" sz="750" dirty="0"/>
          </a:p>
        </p:txBody>
      </p:sp>
      <p:sp>
        <p:nvSpPr>
          <p:cNvPr id="59" name="shape_17_57"/>
          <p:cNvSpPr/>
          <p:nvPr/>
        </p:nvSpPr>
        <p:spPr>
          <a:xfrm>
            <a:off x="8572500" y="4584344"/>
            <a:ext cx="2857500" cy="6309"/>
          </a:xfrm>
          <a:prstGeom prst="rect">
            <a:avLst/>
          </a:prstGeom>
          <a:solidFill>
            <a:srgbClr val="D6E6F5">
              <a:alpha val="13000"/>
            </a:srgbClr>
          </a:solidFill>
          <a:ln/>
        </p:spPr>
      </p:sp>
      <p:sp>
        <p:nvSpPr>
          <p:cNvPr id="60" name="shape_17_58"/>
          <p:cNvSpPr/>
          <p:nvPr/>
        </p:nvSpPr>
        <p:spPr>
          <a:xfrm>
            <a:off x="8572500" y="5129052"/>
            <a:ext cx="2857500" cy="6309"/>
          </a:xfrm>
          <a:prstGeom prst="rect">
            <a:avLst/>
          </a:prstGeom>
          <a:solidFill>
            <a:srgbClr val="D6E6F5">
              <a:alpha val="13000"/>
            </a:srgbClr>
          </a:solidFill>
          <a:ln/>
        </p:spPr>
      </p:sp>
      <p:sp>
        <p:nvSpPr>
          <p:cNvPr id="61" name="text_17_59"/>
          <p:cNvSpPr txBox="1"/>
          <p:nvPr/>
        </p:nvSpPr>
        <p:spPr>
          <a:xfrm>
            <a:off x="8648670" y="4673224"/>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Preis nach Umfang</a:t>
            </a:r>
            <a:endParaRPr lang="en-US" sz="1250" dirty="0"/>
          </a:p>
        </p:txBody>
      </p:sp>
      <p:sp>
        <p:nvSpPr>
          <p:cNvPr id="62" name="text_17_6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63" name="text_17_61"/>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64" name="text_17_6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17 / 21</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_18_0"/>
          <p:cNvSpPr/>
          <p:nvPr/>
        </p:nvSpPr>
        <p:spPr>
          <a:xfrm>
            <a:off x="0" y="0"/>
            <a:ext cx="12191970" cy="88880"/>
          </a:xfrm>
          <a:prstGeom prst="rect">
            <a:avLst/>
          </a:prstGeom>
          <a:solidFill>
            <a:srgbClr val="35C8FF"/>
          </a:solidFill>
          <a:ln/>
        </p:spPr>
      </p:sp>
      <p:pic>
        <p:nvPicPr>
          <p:cNvPr id="3" name="picture_18_1" descr="/tmp/claude-0/-home-claude/5dcc285b-52c5-57b1-88a8-9616b3351304/scratchpad/f39/W2/decks_v3/_work/A_Keynote_KI-die-Ihr-Unternehmen-weiterbringt_DE_v3.4_20261027/img_035.png">    </p:cNvPr>
          <p:cNvPicPr>
            <a:picLocks noChangeAspect="1"/>
          </p:cNvPicPr>
          <p:nvPr/>
        </p:nvPicPr>
        <p:blipFill>
          <a:blip r:embed="rId1"/>
          <a:stretch>
            <a:fillRect/>
          </a:stretch>
        </p:blipFill>
        <p:spPr>
          <a:xfrm>
            <a:off x="761970" y="317480"/>
            <a:ext cx="279441" cy="279441"/>
          </a:xfrm>
          <a:prstGeom prst="rect">
            <a:avLst/>
          </a:prstGeom>
        </p:spPr>
      </p:pic>
      <p:sp>
        <p:nvSpPr>
          <p:cNvPr id="4" name="text_1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8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pic>
        <p:nvPicPr>
          <p:cNvPr id="7" name="picture_18_5" descr="/tmp/claude-0/-home-claude/5dcc285b-52c5-57b1-88a8-9616b3351304/scratchpad/f39/W2/decks_v3/_work/A_Keynote_KI-die-Ihr-Unternehmen-weiterbringt_DE_v3.4_20261027/img_036.png">    </p:cNvPr>
          <p:cNvPicPr>
            <a:picLocks noChangeAspect="1"/>
          </p:cNvPicPr>
          <p:nvPr/>
        </p:nvPicPr>
        <p:blipFill>
          <a:blip r:embed="rId2"/>
          <a:stretch>
            <a:fillRect/>
          </a:stretch>
        </p:blipFill>
        <p:spPr>
          <a:xfrm>
            <a:off x="761970" y="952530"/>
            <a:ext cx="3549609" cy="5016490"/>
          </a:xfrm>
          <a:prstGeom prst="rect">
            <a:avLst/>
          </a:prstGeom>
        </p:spPr>
      </p:pic>
      <p:sp>
        <p:nvSpPr>
          <p:cNvPr id="8" name="text_18_6"/>
          <p:cNvSpPr txBox="1"/>
          <p:nvPr/>
        </p:nvSpPr>
        <p:spPr>
          <a:xfrm>
            <a:off x="4953030" y="1079541"/>
            <a:ext cx="668399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DIE STUDIE · GLOBALE AUSGABE · V2.6</a:t>
            </a:r>
            <a:endParaRPr lang="en-US" sz="1050" dirty="0"/>
          </a:p>
        </p:txBody>
      </p:sp>
      <p:sp>
        <p:nvSpPr>
          <p:cNvPr id="9" name="Title"/>
          <p:cNvSpPr txBox="1"/>
          <p:nvPr/>
        </p:nvSpPr>
        <p:spPr>
          <a:xfrm>
            <a:off x="4953030" y="1379830"/>
            <a:ext cx="6683990" cy="1204631"/>
          </a:xfrm>
          <a:prstGeom prst="rect">
            <a:avLst/>
          </a:prstGeom>
          <a:noFill/>
          <a:ln/>
        </p:spPr>
        <p:txBody>
          <a:bodyPr wrap="square" lIns="0" tIns="0" rIns="0" bIns="0" rtlCol="0" anchor="t"/>
          <a:lstStyle/>
          <a:p>
            <a:pPr algn="l" indent="0" marL="0">
              <a:lnSpc>
                <a:spcPts val="3160"/>
              </a:lnSpc>
              <a:buNone/>
            </a:pPr>
            <a:r>
              <a:rPr lang="en-US" sz="3100" b="1" spc="-93" kern="0" dirty="0">
                <a:solidFill>
                  <a:srgbClr val="EEF3F8"/>
                </a:solidFill>
                <a:latin typeface="Archivo" pitchFamily="34" charset="0"/>
                <a:ea typeface="Archivo" pitchFamily="34" charset="-122"/>
                <a:cs typeface="Archivo" pitchFamily="34" charset="-120"/>
              </a:rPr>
              <a:t>961 KI-Angebote auf einer Karte: </a:t>
            </a:r>
            <a:pPr algn="l" indent="0" marL="0">
              <a:lnSpc>
                <a:spcPts val="3160"/>
              </a:lnSpc>
              <a:buNone/>
            </a:pPr>
            <a:r>
              <a:rPr lang="en-US" sz="3100" b="1" spc="-93" kern="0" dirty="0">
                <a:solidFill>
                  <a:srgbClr val="35C8FF"/>
                </a:solidFill>
                <a:latin typeface="Archivo" pitchFamily="34" charset="0"/>
                <a:ea typeface="Archivo" pitchFamily="34" charset="-122"/>
                <a:cs typeface="Archivo" pitchFamily="34" charset="-120"/>
              </a:rPr>
              <a:t>Entscheiden Sie jetzt, was Sie 2027 einsetzen.</a:t>
            </a:r>
            <a:endParaRPr lang="en-US" sz="3100" dirty="0"/>
          </a:p>
        </p:txBody>
      </p:sp>
      <p:sp>
        <p:nvSpPr>
          <p:cNvPr id="10" name="text_18_8"/>
          <p:cNvSpPr txBox="1"/>
          <p:nvPr/>
        </p:nvSpPr>
        <p:spPr>
          <a:xfrm>
            <a:off x="4953030" y="2736891"/>
            <a:ext cx="6683990" cy="450891"/>
          </a:xfrm>
          <a:prstGeom prst="rect">
            <a:avLst/>
          </a:prstGeom>
          <a:noFill/>
          <a:ln/>
        </p:spPr>
        <p:txBody>
          <a:bodyPr wrap="square" lIns="0" tIns="0" rIns="0" bIns="0" rtlCol="0" anchor="t"/>
          <a:lstStyle/>
          <a:p>
            <a:pPr algn="l" indent="0" marL="0">
              <a:lnSpc>
                <a:spcPts val="1780"/>
              </a:lnSpc>
              <a:buNone/>
            </a:pPr>
            <a:r>
              <a:rPr lang="en-US" sz="1250" dirty="0">
                <a:solidFill>
                  <a:srgbClr val="A3B4C5"/>
                </a:solidFill>
                <a:latin typeface="IBM Plex Sans" pitchFamily="34" charset="0"/>
                <a:ea typeface="IBM Plex Sans" pitchFamily="34" charset="-122"/>
                <a:cs typeface="IBM Plex Sans" pitchFamily="34" charset="-120"/>
              </a:rPr>
              <a:t>Die Studie zeigt, wie verbreitet KI ist, was 961 Angebote versprechen und belegen und wie Sie KI nach der Auswahl betreiben. Jede Zahl nennt ihre Quelle.</a:t>
            </a:r>
            <a:endParaRPr lang="en-US" sz="1250" dirty="0"/>
          </a:p>
        </p:txBody>
      </p:sp>
      <p:sp>
        <p:nvSpPr>
          <p:cNvPr id="11" name="shape_18_9"/>
          <p:cNvSpPr/>
          <p:nvPr/>
        </p:nvSpPr>
        <p:spPr>
          <a:xfrm>
            <a:off x="4953030" y="4063959"/>
            <a:ext cx="1380012" cy="38130"/>
          </a:xfrm>
          <a:prstGeom prst="rect">
            <a:avLst/>
          </a:prstGeom>
          <a:solidFill>
            <a:srgbClr val="35C8FF"/>
          </a:solidFill>
          <a:ln/>
        </p:spPr>
      </p:sp>
      <p:sp>
        <p:nvSpPr>
          <p:cNvPr id="12" name="text_18_10"/>
          <p:cNvSpPr txBox="1"/>
          <p:nvPr/>
        </p:nvSpPr>
        <p:spPr>
          <a:xfrm>
            <a:off x="4953030" y="4203680"/>
            <a:ext cx="1434145"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961</a:t>
            </a:r>
            <a:endParaRPr lang="en-US" sz="3200" dirty="0"/>
          </a:p>
        </p:txBody>
      </p:sp>
      <p:sp>
        <p:nvSpPr>
          <p:cNvPr id="13" name="text_18_11"/>
          <p:cNvSpPr txBox="1"/>
          <p:nvPr/>
        </p:nvSpPr>
        <p:spPr>
          <a:xfrm>
            <a:off x="4953030" y="4686300"/>
            <a:ext cx="1434145"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erfasste KI-Angebote</a:t>
            </a:r>
            <a:endParaRPr lang="en-US" sz="1100" dirty="0"/>
          </a:p>
        </p:txBody>
      </p:sp>
      <p:sp>
        <p:nvSpPr>
          <p:cNvPr id="14" name="text_18_12"/>
          <p:cNvSpPr txBox="1"/>
          <p:nvPr/>
        </p:nvSpPr>
        <p:spPr>
          <a:xfrm>
            <a:off x="4953030" y="4934194"/>
            <a:ext cx="1434145" cy="230977"/>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PRISMA, OKT. 2026</a:t>
            </a:r>
            <a:endParaRPr lang="en-US" sz="700" dirty="0"/>
          </a:p>
        </p:txBody>
      </p:sp>
      <p:sp>
        <p:nvSpPr>
          <p:cNvPr id="15" name="shape_18_13"/>
          <p:cNvSpPr/>
          <p:nvPr/>
        </p:nvSpPr>
        <p:spPr>
          <a:xfrm>
            <a:off x="6612392" y="4063959"/>
            <a:ext cx="1380012" cy="38130"/>
          </a:xfrm>
          <a:prstGeom prst="rect">
            <a:avLst/>
          </a:prstGeom>
          <a:solidFill>
            <a:srgbClr val="35C8FF"/>
          </a:solidFill>
          <a:ln/>
        </p:spPr>
      </p:sp>
      <p:sp>
        <p:nvSpPr>
          <p:cNvPr id="16" name="text_18_14"/>
          <p:cNvSpPr txBox="1"/>
          <p:nvPr/>
        </p:nvSpPr>
        <p:spPr>
          <a:xfrm>
            <a:off x="6612392" y="4203680"/>
            <a:ext cx="1434145"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30+</a:t>
            </a:r>
            <a:endParaRPr lang="en-US" sz="3200" dirty="0"/>
          </a:p>
        </p:txBody>
      </p:sp>
      <p:sp>
        <p:nvSpPr>
          <p:cNvPr id="17" name="text_18_15"/>
          <p:cNvSpPr txBox="1"/>
          <p:nvPr/>
        </p:nvSpPr>
        <p:spPr>
          <a:xfrm>
            <a:off x="6612392" y="4686300"/>
            <a:ext cx="1434145"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verglichene Volkswirtschaften</a:t>
            </a:r>
            <a:endParaRPr lang="en-US" sz="1100" dirty="0"/>
          </a:p>
        </p:txBody>
      </p:sp>
      <p:sp>
        <p:nvSpPr>
          <p:cNvPr id="18" name="text_18_16"/>
          <p:cNvSpPr txBox="1"/>
          <p:nvPr/>
        </p:nvSpPr>
        <p:spPr>
          <a:xfrm>
            <a:off x="6612392" y="5118537"/>
            <a:ext cx="1434145"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MARKTSTUDIE 2026/27</a:t>
            </a:r>
            <a:endParaRPr lang="en-US" sz="700" dirty="0"/>
          </a:p>
        </p:txBody>
      </p:sp>
      <p:sp>
        <p:nvSpPr>
          <p:cNvPr id="19" name="shape_18_17"/>
          <p:cNvSpPr/>
          <p:nvPr/>
        </p:nvSpPr>
        <p:spPr>
          <a:xfrm>
            <a:off x="8271845" y="4063959"/>
            <a:ext cx="1380012" cy="38130"/>
          </a:xfrm>
          <a:prstGeom prst="rect">
            <a:avLst/>
          </a:prstGeom>
          <a:solidFill>
            <a:srgbClr val="35C8FF"/>
          </a:solidFill>
          <a:ln/>
        </p:spPr>
      </p:sp>
      <p:sp>
        <p:nvSpPr>
          <p:cNvPr id="20" name="text_18_18"/>
          <p:cNvSpPr txBox="1"/>
          <p:nvPr/>
        </p:nvSpPr>
        <p:spPr>
          <a:xfrm>
            <a:off x="8271845" y="4203680"/>
            <a:ext cx="1434145"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90</a:t>
            </a:r>
            <a:endParaRPr lang="en-US" sz="3200" dirty="0"/>
          </a:p>
        </p:txBody>
      </p:sp>
      <p:sp>
        <p:nvSpPr>
          <p:cNvPr id="21" name="text_18_19"/>
          <p:cNvSpPr txBox="1"/>
          <p:nvPr/>
        </p:nvSpPr>
        <p:spPr>
          <a:xfrm>
            <a:off x="8271845" y="4686300"/>
            <a:ext cx="1434145"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Seiten, deutsche Ausgabe</a:t>
            </a:r>
            <a:endParaRPr lang="en-US" sz="1100" dirty="0"/>
          </a:p>
        </p:txBody>
      </p:sp>
      <p:sp>
        <p:nvSpPr>
          <p:cNvPr id="22" name="text_18_20"/>
          <p:cNvSpPr txBox="1"/>
          <p:nvPr/>
        </p:nvSpPr>
        <p:spPr>
          <a:xfrm>
            <a:off x="8271845" y="5118537"/>
            <a:ext cx="1434145"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GLOBALE AUSGABE V2.6</a:t>
            </a:r>
            <a:endParaRPr lang="en-US" sz="700" dirty="0"/>
          </a:p>
        </p:txBody>
      </p:sp>
      <p:sp>
        <p:nvSpPr>
          <p:cNvPr id="23" name="shape_18_21"/>
          <p:cNvSpPr/>
          <p:nvPr/>
        </p:nvSpPr>
        <p:spPr>
          <a:xfrm>
            <a:off x="4953030" y="5346680"/>
            <a:ext cx="2381921" cy="273040"/>
          </a:xfrm>
          <a:prstGeom prst="rect">
            <a:avLst/>
          </a:prstGeom>
          <a:solidFill>
            <a:srgbClr val="35C8FF"/>
          </a:solidFill>
          <a:ln w="6350">
            <a:solidFill>
              <a:srgbClr val="35C8FF">
                <a:alpha val="50000"/>
              </a:srgbClr>
            </a:solidFill>
            <a:prstDash val="solid"/>
          </a:ln>
        </p:spPr>
      </p:sp>
      <p:sp>
        <p:nvSpPr>
          <p:cNvPr id="24" name="text_18_22"/>
          <p:cNvSpPr txBox="1"/>
          <p:nvPr/>
        </p:nvSpPr>
        <p:spPr>
          <a:xfrm>
            <a:off x="5048220" y="5429250"/>
            <a:ext cx="2276399" cy="114300"/>
          </a:xfrm>
          <a:prstGeom prst="rect">
            <a:avLst/>
          </a:prstGeom>
          <a:noFill/>
          <a:ln/>
        </p:spPr>
        <p:txBody>
          <a:bodyPr wrap="square" lIns="0" tIns="0" rIns="0" bIns="0" rtlCol="0" anchor="t"/>
          <a:lstStyle/>
          <a:p>
            <a:pPr algn="l" indent="0" marL="0">
              <a:lnSpc>
                <a:spcPts val="850"/>
              </a:lnSpc>
              <a:buNone/>
            </a:pPr>
            <a:r>
              <a:rPr lang="en-US" sz="850" b="1" u="sng" spc="85" kern="0" dirty="0">
                <a:solidFill>
                  <a:srgbClr val="06111D"/>
                </a:solidFill>
                <a:latin typeface="IBM Plex Mono" pitchFamily="34" charset="0"/>
                <a:ea typeface="IBM Plex Mono" pitchFamily="34" charset="-122"/>
                <a:cs typeface="IBM Plex Mono" pitchFamily="34" charset="-120"/>
                <a:hlinkClick r:id="rId3" invalidUrl="" action="" tgtFrame="" tooltip="" history="1" highlightClick="0" endSnd="0">
                  <a:extLst>
                    <a:ext uri="{A12FA001-AC4F-418D-AE19-62706E023703}">
                      <ahyp:hlinkClr xmlns:ahyp="http://schemas.microsoft.com/office/drawing/2018/hyperlinkcolor" val="tx"/>
                    </a:ext>
                  </a:extLst>
                </a:hlinkClick>
              </a:rPr>
              <a:t>STUDIE LESEN (PDF, 90 SEITEN)</a:t>
            </a:r>
            <a:endParaRPr lang="en-US" sz="850" dirty="0"/>
          </a:p>
        </p:txBody>
      </p:sp>
      <p:sp>
        <p:nvSpPr>
          <p:cNvPr id="25" name="shape_18_23"/>
          <p:cNvSpPr/>
          <p:nvPr/>
        </p:nvSpPr>
        <p:spPr>
          <a:xfrm>
            <a:off x="7423831" y="5346680"/>
            <a:ext cx="2111898" cy="273040"/>
          </a:xfrm>
          <a:prstGeom prst="rect">
            <a:avLst/>
          </a:prstGeom>
          <a:ln w="6350">
            <a:solidFill>
              <a:srgbClr val="35C8FF">
                <a:alpha val="50000"/>
              </a:srgbClr>
            </a:solidFill>
            <a:prstDash val="solid"/>
          </a:ln>
        </p:spPr>
      </p:sp>
      <p:sp>
        <p:nvSpPr>
          <p:cNvPr id="26" name="text_18_24"/>
          <p:cNvSpPr txBox="1"/>
          <p:nvPr/>
        </p:nvSpPr>
        <p:spPr>
          <a:xfrm>
            <a:off x="7519111" y="5429250"/>
            <a:ext cx="1998238" cy="114300"/>
          </a:xfrm>
          <a:prstGeom prst="rect">
            <a:avLst/>
          </a:prstGeom>
          <a:noFill/>
          <a:ln/>
        </p:spPr>
        <p:txBody>
          <a:bodyPr wrap="square" lIns="0" tIns="0" rIns="0" bIns="0" rtlCol="0" anchor="t"/>
          <a:lstStyle/>
          <a:p>
            <a:pPr algn="l" indent="0" marL="0">
              <a:lnSpc>
                <a:spcPts val="800"/>
              </a:lnSpc>
              <a:buNone/>
            </a:pPr>
            <a:r>
              <a:rPr lang="en-US" sz="800" b="1" u="sng" spc="8" kern="0" dirty="0">
                <a:solidFill>
                  <a:srgbClr val="35C8FF"/>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800"/>
              </a:lnSpc>
              <a:buNone/>
            </a:pPr>
            <a:r>
              <a:rPr lang="en-US" sz="800" b="1" u="sng" spc="8" kern="0" dirty="0">
                <a:solidFill>
                  <a:srgbClr val="35C8FF"/>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800"/>
              </a:lnSpc>
              <a:buNone/>
            </a:pPr>
            <a:r>
              <a:rPr lang="en-US" sz="800" b="1" u="sng" spc="8" kern="0" dirty="0">
                <a:solidFill>
                  <a:srgbClr val="35C8FF"/>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research</a:t>
            </a:r>
            <a:endParaRPr lang="en-US" sz="800" dirty="0"/>
          </a:p>
        </p:txBody>
      </p:sp>
      <p:sp>
        <p:nvSpPr>
          <p:cNvPr id="27" name="shape_18_25"/>
          <p:cNvSpPr/>
          <p:nvPr/>
        </p:nvSpPr>
        <p:spPr>
          <a:xfrm>
            <a:off x="9842510" y="3886200"/>
            <a:ext cx="1587490" cy="2010217"/>
          </a:xfrm>
          <a:prstGeom prst="rect">
            <a:avLst/>
          </a:prstGeom>
          <a:solidFill>
            <a:srgbClr val="FFFFFF"/>
          </a:solidFill>
          <a:ln/>
        </p:spPr>
      </p:sp>
      <p:pic>
        <p:nvPicPr>
          <p:cNvPr id="28" name="picture_18_26" descr="QR code: https://ethority.ai/de/research/publications/market-global-de">    </p:cNvPr>
          <p:cNvPicPr>
            <a:picLocks noChangeAspect="1"/>
          </p:cNvPicPr>
          <p:nvPr/>
        </p:nvPicPr>
        <p:blipFill>
          <a:blip r:embed="rId7"/>
          <a:stretch>
            <a:fillRect/>
          </a:stretch>
        </p:blipFill>
        <p:spPr>
          <a:xfrm>
            <a:off x="10001250" y="3975080"/>
            <a:ext cx="1270010" cy="1270010"/>
          </a:xfrm>
          <a:prstGeom prst="rect">
            <a:avLst/>
          </a:prstGeom>
        </p:spPr>
      </p:pic>
      <p:sp>
        <p:nvSpPr>
          <p:cNvPr id="29" name="text_18_27"/>
          <p:cNvSpPr txBox="1"/>
          <p:nvPr/>
        </p:nvSpPr>
        <p:spPr>
          <a:xfrm>
            <a:off x="10271912" y="5295930"/>
            <a:ext cx="763158" cy="15243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Studie lesen</a:t>
            </a:r>
            <a:endParaRPr lang="en-US" sz="1000" dirty="0"/>
          </a:p>
        </p:txBody>
      </p:sp>
      <p:sp>
        <p:nvSpPr>
          <p:cNvPr id="30" name="text_18_28"/>
          <p:cNvSpPr txBox="1"/>
          <p:nvPr/>
        </p:nvSpPr>
        <p:spPr>
          <a:xfrm>
            <a:off x="9931390" y="5473690"/>
            <a:ext cx="1464686" cy="346466"/>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https://ethority.ai/</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de/</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research/</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publications/</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market-global-de</a:t>
            </a:r>
            <a:endParaRPr lang="en-US" sz="700" dirty="0"/>
          </a:p>
        </p:txBody>
      </p:sp>
      <p:sp>
        <p:nvSpPr>
          <p:cNvPr id="31" name="text_18_2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2" name="text_18_30"/>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33" name="text_18_3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18 / 21</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_19_0"/>
          <p:cNvSpPr/>
          <p:nvPr/>
        </p:nvSpPr>
        <p:spPr>
          <a:xfrm>
            <a:off x="0" y="0"/>
            <a:ext cx="12191970" cy="88880"/>
          </a:xfrm>
          <a:prstGeom prst="rect">
            <a:avLst/>
          </a:prstGeom>
          <a:solidFill>
            <a:srgbClr val="35C8FF"/>
          </a:solidFill>
          <a:ln/>
        </p:spPr>
      </p:sp>
      <p:pic>
        <p:nvPicPr>
          <p:cNvPr id="3" name="picture_19_1" descr="/tmp/claude-0/-home-claude/5dcc285b-52c5-57b1-88a8-9616b3351304/scratchpad/f39/W2/decks_v3/_work/A_Keynote_KI-die-Ihr-Unternehmen-weiterbringt_DE_v3.4_20261027/img_038.png">    </p:cNvPr>
          <p:cNvPicPr>
            <a:picLocks noChangeAspect="1"/>
          </p:cNvPicPr>
          <p:nvPr/>
        </p:nvPicPr>
        <p:blipFill>
          <a:blip r:embed="rId1"/>
          <a:stretch>
            <a:fillRect/>
          </a:stretch>
        </p:blipFill>
        <p:spPr>
          <a:xfrm>
            <a:off x="761970" y="317480"/>
            <a:ext cx="279441" cy="279441"/>
          </a:xfrm>
          <a:prstGeom prst="rect">
            <a:avLst/>
          </a:prstGeom>
        </p:spPr>
      </p:pic>
      <p:sp>
        <p:nvSpPr>
          <p:cNvPr id="4" name="text_1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9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pic>
        <p:nvPicPr>
          <p:cNvPr id="7" name="picture_19_5" descr="/tmp/claude-0/-home-claude/5dcc285b-52c5-57b1-88a8-9616b3351304/scratchpad/f39/W2/decks_v3/_work/A_Keynote_KI-die-Ihr-Unternehmen-weiterbringt_DE_v3.4_20261027/img_039.png">    </p:cNvPr>
          <p:cNvPicPr>
            <a:picLocks noChangeAspect="1"/>
          </p:cNvPicPr>
          <p:nvPr/>
        </p:nvPicPr>
        <p:blipFill>
          <a:blip r:embed="rId2"/>
          <a:stretch>
            <a:fillRect/>
          </a:stretch>
        </p:blipFill>
        <p:spPr>
          <a:xfrm>
            <a:off x="761970" y="952530"/>
            <a:ext cx="3810030" cy="5016490"/>
          </a:xfrm>
          <a:prstGeom prst="rect">
            <a:avLst/>
          </a:prstGeom>
        </p:spPr>
      </p:pic>
      <p:sp>
        <p:nvSpPr>
          <p:cNvPr id="8" name="text_19_6"/>
          <p:cNvSpPr txBox="1"/>
          <p:nvPr/>
        </p:nvSpPr>
        <p:spPr>
          <a:xfrm>
            <a:off x="5080041" y="101599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WER IHR PROJEKT LEITET</a:t>
            </a:r>
            <a:endParaRPr lang="en-US" sz="1050" dirty="0"/>
          </a:p>
        </p:txBody>
      </p:sp>
      <p:sp>
        <p:nvSpPr>
          <p:cNvPr id="9" name="Title"/>
          <p:cNvSpPr txBox="1"/>
          <p:nvPr/>
        </p:nvSpPr>
        <p:spPr>
          <a:xfrm>
            <a:off x="5080041" y="1303660"/>
            <a:ext cx="6553230" cy="375636"/>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Sten Franke </a:t>
            </a:r>
            <a:pPr algn="l" indent="0" marL="0">
              <a:lnSpc>
                <a:spcPts val="2960"/>
              </a:lnSpc>
              <a:buNone/>
            </a:pPr>
            <a:r>
              <a:rPr lang="en-US" sz="2900" b="1" spc="-87" kern="0" dirty="0">
                <a:solidFill>
                  <a:srgbClr val="35C8FF"/>
                </a:solidFill>
                <a:latin typeface="Archivo" pitchFamily="34" charset="0"/>
                <a:ea typeface="Archivo" pitchFamily="34" charset="-122"/>
                <a:cs typeface="Archivo" pitchFamily="34" charset="-120"/>
              </a:rPr>
              <a:t>leitet jedes Projekt.</a:t>
            </a:r>
            <a:endParaRPr lang="en-US" sz="2900" dirty="0"/>
          </a:p>
        </p:txBody>
      </p:sp>
      <p:sp>
        <p:nvSpPr>
          <p:cNvPr id="10" name="text_19_8"/>
          <p:cNvSpPr txBox="1"/>
          <p:nvPr/>
        </p:nvSpPr>
        <p:spPr>
          <a:xfrm>
            <a:off x="5080041" y="1819016"/>
            <a:ext cx="6553230" cy="168890"/>
          </a:xfrm>
          <a:prstGeom prst="rect">
            <a:avLst/>
          </a:prstGeom>
          <a:noFill/>
          <a:ln/>
        </p:spPr>
        <p:txBody>
          <a:bodyPr wrap="square" lIns="0" tIns="0" rIns="0" bIns="0" rtlCol="0" anchor="t"/>
          <a:lstStyle/>
          <a:p>
            <a:pPr algn="l" indent="0" marL="0">
              <a:lnSpc>
                <a:spcPts val="1330"/>
              </a:lnSpc>
              <a:buNone/>
            </a:pPr>
            <a:r>
              <a:rPr lang="en-US" sz="950" b="1" spc="114" kern="0" dirty="0">
                <a:solidFill>
                  <a:srgbClr val="35C8FF"/>
                </a:solidFill>
                <a:latin typeface="IBM Plex Mono" pitchFamily="34" charset="0"/>
                <a:ea typeface="IBM Plex Mono" pitchFamily="34" charset="-122"/>
                <a:cs typeface="IBM Plex Mono" pitchFamily="34" charset="-120"/>
              </a:rPr>
              <a:t>STEN FRANKE · GRÜNDER &amp; CEO · LEITENDER KI-ARCHITEKT</a:t>
            </a:r>
            <a:endParaRPr lang="en-US" sz="950" dirty="0"/>
          </a:p>
        </p:txBody>
      </p:sp>
      <p:sp>
        <p:nvSpPr>
          <p:cNvPr id="11" name="shape_19_9"/>
          <p:cNvSpPr/>
          <p:nvPr/>
        </p:nvSpPr>
        <p:spPr>
          <a:xfrm>
            <a:off x="5080041" y="2152955"/>
            <a:ext cx="38130" cy="745602"/>
          </a:xfrm>
          <a:prstGeom prst="rect">
            <a:avLst/>
          </a:prstGeom>
          <a:solidFill>
            <a:srgbClr val="35C8FF"/>
          </a:solidFill>
          <a:ln/>
        </p:spPr>
      </p:sp>
      <p:sp>
        <p:nvSpPr>
          <p:cNvPr id="12" name="text_19_10"/>
          <p:cNvSpPr txBox="1"/>
          <p:nvPr/>
        </p:nvSpPr>
        <p:spPr>
          <a:xfrm>
            <a:off x="5283220" y="2152955"/>
            <a:ext cx="6343924" cy="745602"/>
          </a:xfrm>
          <a:prstGeom prst="rect">
            <a:avLst/>
          </a:prstGeom>
          <a:noFill/>
          <a:ln/>
        </p:spPr>
        <p:txBody>
          <a:bodyPr wrap="square" lIns="0" tIns="0" rIns="0" bIns="0" rtlCol="0" anchor="t"/>
          <a:lstStyle/>
          <a:p>
            <a:pPr algn="l" indent="0" marL="0">
              <a:lnSpc>
                <a:spcPts val="1960"/>
              </a:lnSpc>
              <a:buNone/>
            </a:pPr>
            <a:r>
              <a:rPr lang="en-US" sz="1350" dirty="0">
                <a:solidFill>
                  <a:srgbClr val="EEF3F8"/>
                </a:solidFill>
                <a:latin typeface="IBM Plex Sans Medium" pitchFamily="34" charset="0"/>
                <a:ea typeface="IBM Plex Sans Medium" pitchFamily="34" charset="-122"/>
                <a:cs typeface="IBM Plex Sans Medium" pitchFamily="34" charset="-120"/>
              </a:rPr>
              <a:t>Praktische KI-Architektur: Programmierung, LLM-Tests, Google-Cloud- und AWS-Einrichtung sowie Oberflächen mit Next.js und React. Unternehmensfragen, Software und Nutzererlebnis werden gemeinsam entwickelt.</a:t>
            </a:r>
            <a:endParaRPr lang="en-US" sz="1350" dirty="0"/>
          </a:p>
        </p:txBody>
      </p:sp>
      <p:sp>
        <p:nvSpPr>
          <p:cNvPr id="13" name="shape_19_11"/>
          <p:cNvSpPr/>
          <p:nvPr/>
        </p:nvSpPr>
        <p:spPr>
          <a:xfrm>
            <a:off x="5080041" y="4699010"/>
            <a:ext cx="2031980" cy="25420"/>
          </a:xfrm>
          <a:prstGeom prst="rect">
            <a:avLst/>
          </a:prstGeom>
          <a:solidFill>
            <a:srgbClr val="35C8FF"/>
          </a:solidFill>
          <a:ln/>
        </p:spPr>
      </p:sp>
      <p:sp>
        <p:nvSpPr>
          <p:cNvPr id="14" name="text_19_12"/>
          <p:cNvSpPr txBox="1"/>
          <p:nvPr/>
        </p:nvSpPr>
        <p:spPr>
          <a:xfrm>
            <a:off x="5080041"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2009</a:t>
            </a:r>
            <a:endParaRPr lang="en-US" sz="2000" dirty="0"/>
          </a:p>
        </p:txBody>
      </p:sp>
      <p:sp>
        <p:nvSpPr>
          <p:cNvPr id="15" name="text_19_13"/>
          <p:cNvSpPr txBox="1"/>
          <p:nvPr/>
        </p:nvSpPr>
        <p:spPr>
          <a:xfrm>
            <a:off x="5080041"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das erste deutsche Social Media Prisma</a:t>
            </a:r>
            <a:endParaRPr lang="en-US" sz="1000" dirty="0"/>
          </a:p>
        </p:txBody>
      </p:sp>
      <p:sp>
        <p:nvSpPr>
          <p:cNvPr id="16" name="shape_19_14"/>
          <p:cNvSpPr/>
          <p:nvPr/>
        </p:nvSpPr>
        <p:spPr>
          <a:xfrm>
            <a:off x="7239030" y="4699010"/>
            <a:ext cx="2031980" cy="25420"/>
          </a:xfrm>
          <a:prstGeom prst="rect">
            <a:avLst/>
          </a:prstGeom>
          <a:solidFill>
            <a:srgbClr val="35C8FF"/>
          </a:solidFill>
          <a:ln/>
        </p:spPr>
      </p:sp>
      <p:sp>
        <p:nvSpPr>
          <p:cNvPr id="17" name="text_19_15"/>
          <p:cNvSpPr txBox="1"/>
          <p:nvPr/>
        </p:nvSpPr>
        <p:spPr>
          <a:xfrm>
            <a:off x="723903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961</a:t>
            </a:r>
            <a:endParaRPr lang="en-US" sz="2000" dirty="0"/>
          </a:p>
        </p:txBody>
      </p:sp>
      <p:sp>
        <p:nvSpPr>
          <p:cNvPr id="18" name="text_19_16"/>
          <p:cNvSpPr txBox="1"/>
          <p:nvPr/>
        </p:nvSpPr>
        <p:spPr>
          <a:xfrm>
            <a:off x="7239030" y="5105370"/>
            <a:ext cx="2105680" cy="17145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KI-Angebote im Good AI Prisma</a:t>
            </a:r>
            <a:endParaRPr lang="en-US" sz="1000" dirty="0"/>
          </a:p>
        </p:txBody>
      </p:sp>
      <p:sp>
        <p:nvSpPr>
          <p:cNvPr id="19" name="shape_19_17"/>
          <p:cNvSpPr/>
          <p:nvPr/>
        </p:nvSpPr>
        <p:spPr>
          <a:xfrm>
            <a:off x="9398020" y="4699010"/>
            <a:ext cx="2031980" cy="25420"/>
          </a:xfrm>
          <a:prstGeom prst="rect">
            <a:avLst/>
          </a:prstGeom>
          <a:solidFill>
            <a:srgbClr val="35C8FF"/>
          </a:solidFill>
          <a:ln/>
        </p:spPr>
      </p:sp>
      <p:sp>
        <p:nvSpPr>
          <p:cNvPr id="20" name="text_19_18"/>
          <p:cNvSpPr txBox="1"/>
          <p:nvPr/>
        </p:nvSpPr>
        <p:spPr>
          <a:xfrm>
            <a:off x="939802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11</a:t>
            </a:r>
            <a:endParaRPr lang="en-US" sz="2000" dirty="0"/>
          </a:p>
        </p:txBody>
      </p:sp>
      <p:sp>
        <p:nvSpPr>
          <p:cNvPr id="21" name="text_19_19"/>
          <p:cNvSpPr txBox="1"/>
          <p:nvPr/>
        </p:nvSpPr>
        <p:spPr>
          <a:xfrm>
            <a:off x="9398020"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Einstiegsangebote und Leistungen mit klarem Umfang</a:t>
            </a:r>
            <a:endParaRPr lang="en-US" sz="1000" dirty="0"/>
          </a:p>
        </p:txBody>
      </p:sp>
      <p:sp>
        <p:nvSpPr>
          <p:cNvPr id="22" name="text_19_2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ETHORITY-Unternehmensgeschichte · Good AI Prisma, Okt. 2026 · Angebotsseiten auf ethority.ai, Okt. 2026</a:t>
            </a:r>
            <a:endParaRPr lang="en-US" sz="900" dirty="0"/>
          </a:p>
        </p:txBody>
      </p:sp>
      <p:sp>
        <p:nvSpPr>
          <p:cNvPr id="23" name="text_19_21"/>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24" name="text_19_2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19 / 21</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_20_0"/>
          <p:cNvSpPr/>
          <p:nvPr/>
        </p:nvSpPr>
        <p:spPr>
          <a:xfrm>
            <a:off x="0" y="0"/>
            <a:ext cx="12191970" cy="88880"/>
          </a:xfrm>
          <a:prstGeom prst="rect">
            <a:avLst/>
          </a:prstGeom>
          <a:solidFill>
            <a:srgbClr val="35C8FF"/>
          </a:solidFill>
          <a:ln/>
        </p:spPr>
      </p:sp>
      <p:pic>
        <p:nvPicPr>
          <p:cNvPr id="3" name="picture_20_1" descr="/tmp/claude-0/-home-claude/5dcc285b-52c5-57b1-88a8-9616b3351304/scratchpad/f39/W2/decks_v3/_work/A_Keynote_KI-die-Ihr-Unternehmen-weiterbringt_DE_v3.4_20261027/img_040.png">    </p:cNvPr>
          <p:cNvPicPr>
            <a:picLocks noChangeAspect="1"/>
          </p:cNvPicPr>
          <p:nvPr/>
        </p:nvPicPr>
        <p:blipFill>
          <a:blip r:embed="rId1"/>
          <a:stretch>
            <a:fillRect/>
          </a:stretch>
        </p:blipFill>
        <p:spPr>
          <a:xfrm>
            <a:off x="761970" y="317480"/>
            <a:ext cx="279441" cy="279441"/>
          </a:xfrm>
          <a:prstGeom prst="rect">
            <a:avLst/>
          </a:prstGeom>
        </p:spPr>
      </p:pic>
      <p:sp>
        <p:nvSpPr>
          <p:cNvPr id="4" name="text_20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0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0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20_5"/>
          <p:cNvSpPr txBox="1"/>
          <p:nvPr/>
        </p:nvSpPr>
        <p:spPr>
          <a:xfrm>
            <a:off x="761970" y="1079541"/>
            <a:ext cx="681484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NÄCHSTER SCHRITT</a:t>
            </a:r>
            <a:endParaRPr lang="en-US" sz="1050" dirty="0"/>
          </a:p>
        </p:txBody>
      </p:sp>
      <p:sp>
        <p:nvSpPr>
          <p:cNvPr id="8" name="Title"/>
          <p:cNvSpPr txBox="1"/>
          <p:nvPr/>
        </p:nvSpPr>
        <p:spPr>
          <a:xfrm>
            <a:off x="761970" y="1392540"/>
            <a:ext cx="6814840" cy="804672"/>
          </a:xfrm>
          <a:prstGeom prst="rect">
            <a:avLst/>
          </a:prstGeom>
          <a:noFill/>
          <a:ln/>
        </p:spPr>
        <p:txBody>
          <a:bodyPr wrap="square" lIns="0" tIns="0" rIns="0" bIns="0" rtlCol="0" anchor="t"/>
          <a:lstStyle/>
          <a:p>
            <a:pPr algn="l" indent="0" marL="0">
              <a:lnSpc>
                <a:spcPts val="3170"/>
              </a:lnSpc>
              <a:buNone/>
            </a:pPr>
            <a:r>
              <a:rPr lang="en-US" sz="3300" spc="-132" kern="0" dirty="0">
                <a:solidFill>
                  <a:srgbClr val="EEF3F8"/>
                </a:solidFill>
                <a:latin typeface="Archivo Black" pitchFamily="34" charset="0"/>
                <a:ea typeface="Archivo Black" pitchFamily="34" charset="-122"/>
                <a:cs typeface="Archivo Black" pitchFamily="34" charset="-120"/>
              </a:rPr>
              <a:t>Besprechen Sie Ihren Fall </a:t>
            </a:r>
            <a:pPr algn="l" indent="0" marL="0">
              <a:lnSpc>
                <a:spcPts val="3170"/>
              </a:lnSpc>
              <a:buNone/>
            </a:pPr>
            <a:r>
              <a:rPr lang="en-US" sz="3300" spc="-132" kern="0" dirty="0">
                <a:solidFill>
                  <a:srgbClr val="35C8FF"/>
                </a:solidFill>
                <a:latin typeface="Archivo Black" pitchFamily="34" charset="0"/>
                <a:ea typeface="Archivo Black" pitchFamily="34" charset="-122"/>
                <a:cs typeface="Archivo Black" pitchFamily="34" charset="-120"/>
              </a:rPr>
              <a:t>mit Sten Franke.</a:t>
            </a:r>
            <a:endParaRPr lang="en-US" sz="3300" dirty="0"/>
          </a:p>
        </p:txBody>
      </p:sp>
      <p:sp>
        <p:nvSpPr>
          <p:cNvPr id="9" name="shape_20_7"/>
          <p:cNvSpPr/>
          <p:nvPr/>
        </p:nvSpPr>
        <p:spPr>
          <a:xfrm>
            <a:off x="761970" y="2489271"/>
            <a:ext cx="6603980" cy="6309"/>
          </a:xfrm>
          <a:prstGeom prst="rect">
            <a:avLst/>
          </a:prstGeom>
          <a:solidFill>
            <a:srgbClr val="D6E6F5">
              <a:alpha val="13000"/>
            </a:srgbClr>
          </a:solidFill>
          <a:ln/>
        </p:spPr>
      </p:sp>
      <p:sp>
        <p:nvSpPr>
          <p:cNvPr id="10" name="shape_20_8"/>
          <p:cNvSpPr/>
          <p:nvPr/>
        </p:nvSpPr>
        <p:spPr>
          <a:xfrm>
            <a:off x="761970" y="2622682"/>
            <a:ext cx="749259" cy="209580"/>
          </a:xfrm>
          <a:prstGeom prst="rect">
            <a:avLst/>
          </a:prstGeom>
          <a:solidFill>
            <a:srgbClr val="35C8FF"/>
          </a:solidFill>
          <a:ln/>
        </p:spPr>
      </p:sp>
      <p:sp>
        <p:nvSpPr>
          <p:cNvPr id="11" name="text_20_9"/>
          <p:cNvSpPr txBox="1"/>
          <p:nvPr/>
        </p:nvSpPr>
        <p:spPr>
          <a:xfrm>
            <a:off x="831830" y="2679832"/>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PRÜFEN</a:t>
            </a:r>
            <a:endParaRPr lang="en-US" sz="750" dirty="0"/>
          </a:p>
        </p:txBody>
      </p:sp>
      <p:sp>
        <p:nvSpPr>
          <p:cNvPr id="12" name="text_20_10"/>
          <p:cNvSpPr txBox="1"/>
          <p:nvPr/>
        </p:nvSpPr>
        <p:spPr>
          <a:xfrm>
            <a:off x="1625620" y="2597262"/>
            <a:ext cx="5925312" cy="59929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KI-Reifegrad-Check: ein Workshoptag, danach die schriftliche Bewertung · 3.500 €</a:t>
            </a:r>
            <a:endParaRPr lang="en-US" sz="1350" dirty="0"/>
          </a:p>
        </p:txBody>
      </p:sp>
      <p:sp>
        <p:nvSpPr>
          <p:cNvPr id="13" name="text_20_11"/>
          <p:cNvSpPr txBox="1"/>
          <p:nvPr/>
        </p:nvSpPr>
        <p:spPr>
          <a:xfrm>
            <a:off x="1625620" y="3059400"/>
            <a:ext cx="5925312"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3"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readiness-maturity-check</a:t>
            </a:r>
            <a:endParaRPr lang="en-US" sz="800" dirty="0"/>
          </a:p>
        </p:txBody>
      </p:sp>
      <p:sp>
        <p:nvSpPr>
          <p:cNvPr id="14" name="shape_20_12"/>
          <p:cNvSpPr/>
          <p:nvPr/>
        </p:nvSpPr>
        <p:spPr>
          <a:xfrm>
            <a:off x="761970" y="3298149"/>
            <a:ext cx="6603980" cy="6309"/>
          </a:xfrm>
          <a:prstGeom prst="rect">
            <a:avLst/>
          </a:prstGeom>
          <a:solidFill>
            <a:srgbClr val="D6E6F5">
              <a:alpha val="13000"/>
            </a:srgbClr>
          </a:solidFill>
          <a:ln/>
        </p:spPr>
      </p:sp>
      <p:sp>
        <p:nvSpPr>
          <p:cNvPr id="15" name="shape_20_13"/>
          <p:cNvSpPr/>
          <p:nvPr/>
        </p:nvSpPr>
        <p:spPr>
          <a:xfrm>
            <a:off x="761970" y="3431469"/>
            <a:ext cx="749259" cy="209580"/>
          </a:xfrm>
          <a:prstGeom prst="rect">
            <a:avLst/>
          </a:prstGeom>
          <a:solidFill>
            <a:srgbClr val="35C8FF"/>
          </a:solidFill>
          <a:ln/>
        </p:spPr>
      </p:sp>
      <p:sp>
        <p:nvSpPr>
          <p:cNvPr id="16" name="text_20_14"/>
          <p:cNvSpPr txBox="1"/>
          <p:nvPr/>
        </p:nvSpPr>
        <p:spPr>
          <a:xfrm>
            <a:off x="831830" y="3488619"/>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RECHNEN</a:t>
            </a:r>
            <a:endParaRPr lang="en-US" sz="750" dirty="0"/>
          </a:p>
        </p:txBody>
      </p:sp>
      <p:sp>
        <p:nvSpPr>
          <p:cNvPr id="17" name="text_20_15"/>
          <p:cNvSpPr txBox="1"/>
          <p:nvPr/>
        </p:nvSpPr>
        <p:spPr>
          <a:xfrm>
            <a:off x="1625620" y="3406049"/>
            <a:ext cx="3730386"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8" invalidUrl="" action="" tgtFrame="" tooltip="" history="1" highlightClick="0" endSnd="0">
                  <a:extLst>
                    <a:ext uri="{A12FA001-AC4F-418D-AE19-62706E023703}">
                      <ahyp:hlinkClr xmlns:ahyp="http://schemas.microsoft.com/office/drawing/2018/hyperlinkcolor" val="tx"/>
                    </a:ext>
                  </a:extLst>
                </a:hlinkClick>
              </a:rPr>
              <a:t>Ihren Fall mit den KI-Rechnern durchrechnen</a:t>
            </a:r>
            <a:endParaRPr lang="en-US" sz="1350" dirty="0"/>
          </a:p>
        </p:txBody>
      </p:sp>
      <p:sp>
        <p:nvSpPr>
          <p:cNvPr id="18" name="text_20_16"/>
          <p:cNvSpPr txBox="1"/>
          <p:nvPr/>
        </p:nvSpPr>
        <p:spPr>
          <a:xfrm>
            <a:off x="1625620" y="3662538"/>
            <a:ext cx="3730386"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1" invalidUrl="" action="" tgtFrame="" tooltip="" history="1" highlightClick="0" endSnd="0">
                  <a:extLst>
                    <a:ext uri="{A12FA001-AC4F-418D-AE19-62706E023703}">
                      <ahyp:hlinkClr xmlns:ahyp="http://schemas.microsoft.com/office/drawing/2018/hyperlinkcolor" val="tx"/>
                    </a:ext>
                  </a:extLst>
                </a:hlinkClick>
              </a:rPr>
              <a:t>solutions/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calculators</a:t>
            </a:r>
            <a:endParaRPr lang="en-US" sz="800" dirty="0"/>
          </a:p>
        </p:txBody>
      </p:sp>
      <p:sp>
        <p:nvSpPr>
          <p:cNvPr id="19" name="shape_20_17"/>
          <p:cNvSpPr/>
          <p:nvPr/>
        </p:nvSpPr>
        <p:spPr>
          <a:xfrm>
            <a:off x="761970" y="3901288"/>
            <a:ext cx="6603980" cy="6309"/>
          </a:xfrm>
          <a:prstGeom prst="rect">
            <a:avLst/>
          </a:prstGeom>
          <a:solidFill>
            <a:srgbClr val="D6E6F5">
              <a:alpha val="13000"/>
            </a:srgbClr>
          </a:solidFill>
          <a:ln/>
        </p:spPr>
      </p:sp>
      <p:sp>
        <p:nvSpPr>
          <p:cNvPr id="20" name="shape_20_18"/>
          <p:cNvSpPr/>
          <p:nvPr/>
        </p:nvSpPr>
        <p:spPr>
          <a:xfrm>
            <a:off x="761970" y="4034607"/>
            <a:ext cx="749259" cy="209580"/>
          </a:xfrm>
          <a:prstGeom prst="rect">
            <a:avLst/>
          </a:prstGeom>
          <a:solidFill>
            <a:srgbClr val="35C8FF"/>
          </a:solidFill>
          <a:ln/>
        </p:spPr>
      </p:sp>
      <p:sp>
        <p:nvSpPr>
          <p:cNvPr id="21" name="text_20_19"/>
          <p:cNvSpPr txBox="1"/>
          <p:nvPr/>
        </p:nvSpPr>
        <p:spPr>
          <a:xfrm>
            <a:off x="831830" y="4091757"/>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LESEN</a:t>
            </a:r>
            <a:endParaRPr lang="en-US" sz="750" dirty="0"/>
          </a:p>
        </p:txBody>
      </p:sp>
      <p:sp>
        <p:nvSpPr>
          <p:cNvPr id="22" name="text_20_20"/>
          <p:cNvSpPr txBox="1"/>
          <p:nvPr/>
        </p:nvSpPr>
        <p:spPr>
          <a:xfrm>
            <a:off x="1625620" y="4009187"/>
            <a:ext cx="3674608"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Die Globale Marktstudie 2026/27 (90 Seiten)</a:t>
            </a:r>
            <a:endParaRPr lang="en-US" sz="1350" dirty="0"/>
          </a:p>
        </p:txBody>
      </p:sp>
      <p:sp>
        <p:nvSpPr>
          <p:cNvPr id="23" name="text_20_21"/>
          <p:cNvSpPr txBox="1"/>
          <p:nvPr/>
        </p:nvSpPr>
        <p:spPr>
          <a:xfrm>
            <a:off x="1625620" y="4265676"/>
            <a:ext cx="3674608"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6" invalidUrl="" action="" tgtFrame="" tooltip="" history="1" highlightClick="0" endSnd="0">
                  <a:extLst>
                    <a:ext uri="{A12FA001-AC4F-418D-AE19-62706E023703}">
                      <ahyp:hlinkClr xmlns:ahyp="http://schemas.microsoft.com/office/drawing/2018/hyperlinkcolor" val="tx"/>
                    </a:ext>
                  </a:extLst>
                </a:hlinkClick>
              </a:rPr>
              <a:t>research</a:t>
            </a:r>
            <a:endParaRPr lang="en-US" sz="800" dirty="0"/>
          </a:p>
        </p:txBody>
      </p:sp>
      <p:sp>
        <p:nvSpPr>
          <p:cNvPr id="24" name="shape_20_22"/>
          <p:cNvSpPr/>
          <p:nvPr/>
        </p:nvSpPr>
        <p:spPr>
          <a:xfrm>
            <a:off x="761970" y="4504426"/>
            <a:ext cx="6603980" cy="6309"/>
          </a:xfrm>
          <a:prstGeom prst="rect">
            <a:avLst/>
          </a:prstGeom>
          <a:solidFill>
            <a:srgbClr val="D6E6F5">
              <a:alpha val="13000"/>
            </a:srgbClr>
          </a:solidFill>
          <a:ln/>
        </p:spPr>
      </p:sp>
      <p:sp>
        <p:nvSpPr>
          <p:cNvPr id="25" name="shape_20_23"/>
          <p:cNvSpPr/>
          <p:nvPr/>
        </p:nvSpPr>
        <p:spPr>
          <a:xfrm>
            <a:off x="761970" y="4637745"/>
            <a:ext cx="749259" cy="209580"/>
          </a:xfrm>
          <a:prstGeom prst="rect">
            <a:avLst/>
          </a:prstGeom>
          <a:solidFill>
            <a:srgbClr val="35C8FF"/>
          </a:solidFill>
          <a:ln/>
        </p:spPr>
      </p:sp>
      <p:sp>
        <p:nvSpPr>
          <p:cNvPr id="26" name="text_20_24"/>
          <p:cNvSpPr txBox="1"/>
          <p:nvPr/>
        </p:nvSpPr>
        <p:spPr>
          <a:xfrm>
            <a:off x="831830" y="4694895"/>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E-MAIL</a:t>
            </a:r>
            <a:endParaRPr lang="en-US" sz="750" dirty="0"/>
          </a:p>
        </p:txBody>
      </p:sp>
      <p:sp>
        <p:nvSpPr>
          <p:cNvPr id="27" name="text_20_25"/>
          <p:cNvSpPr txBox="1"/>
          <p:nvPr/>
        </p:nvSpPr>
        <p:spPr>
          <a:xfrm>
            <a:off x="1625620" y="4612416"/>
            <a:ext cx="1363005"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7" invalidUrl="" action="" tgtFrame="" tooltip="" history="1" highlightClick="0" endSnd="0">
                  <a:extLst>
                    <a:ext uri="{A12FA001-AC4F-418D-AE19-62706E023703}">
                      <ahyp:hlinkClr xmlns:ahyp="http://schemas.microsoft.com/office/drawing/2018/hyperlinkcolor" val="tx"/>
                    </a:ext>
                  </a:extLst>
                </a:hlinkClick>
              </a:rPr>
              <a:t>sten@ethority.ai</a:t>
            </a:r>
            <a:endParaRPr lang="en-US" sz="1350" dirty="0"/>
          </a:p>
        </p:txBody>
      </p:sp>
      <p:sp>
        <p:nvSpPr>
          <p:cNvPr id="28" name="text_20_26"/>
          <p:cNvSpPr txBox="1"/>
          <p:nvPr/>
        </p:nvSpPr>
        <p:spPr>
          <a:xfrm>
            <a:off x="1625620" y="4868906"/>
            <a:ext cx="1363005"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8" invalidUrl="" action="" tgtFrame="" tooltip="" history="1" highlightClick="0" endSnd="0">
                  <a:extLst>
                    <a:ext uri="{A12FA001-AC4F-418D-AE19-62706E023703}">
                      <ahyp:hlinkClr xmlns:ahyp="http://schemas.microsoft.com/office/drawing/2018/hyperlinkcolor" val="tx"/>
                    </a:ext>
                  </a:extLst>
                </a:hlinkClick>
              </a:rPr>
              <a:t>Sten Franke</a:t>
            </a:r>
            <a:endParaRPr lang="en-US" sz="800" dirty="0"/>
          </a:p>
        </p:txBody>
      </p:sp>
      <p:sp>
        <p:nvSpPr>
          <p:cNvPr id="29" name="text_20_27"/>
          <p:cNvSpPr txBox="1"/>
          <p:nvPr/>
        </p:nvSpPr>
        <p:spPr>
          <a:xfrm>
            <a:off x="761970" y="5221864"/>
            <a:ext cx="6814840" cy="304770"/>
          </a:xfrm>
          <a:prstGeom prst="rect">
            <a:avLst/>
          </a:prstGeom>
          <a:noFill/>
          <a:ln/>
        </p:spPr>
        <p:txBody>
          <a:bodyPr wrap="square" lIns="0" tIns="0" rIns="0" bIns="0" rtlCol="0" anchor="t"/>
          <a:lstStyle/>
          <a:p>
            <a:pPr algn="l" indent="0" marL="0">
              <a:lnSpc>
                <a:spcPts val="1200"/>
              </a:lnSpc>
              <a:buNone/>
            </a:pPr>
            <a:r>
              <a:rPr lang="en-US" sz="800" spc="16" kern="0" dirty="0">
                <a:solidFill>
                  <a:srgbClr val="71879C"/>
                </a:solidFill>
                <a:latin typeface="IBM Plex Mono" pitchFamily="34" charset="0"/>
                <a:ea typeface="IBM Plex Mono" pitchFamily="34" charset="-122"/>
                <a:cs typeface="IBM Plex Mono" pitchFamily="34" charset="-120"/>
              </a:rPr>
              <a:t>Das Good AI Prisma von Sten Franke &amp; ETHORITY® · seit dem ersten Social Media Prisma 2009 · Wurzeln: ETHORITY.AI und STEN.AI · Text © 2026 ETHORITY &amp; STEN.AI LLC</a:t>
            </a:r>
            <a:endParaRPr lang="en-US" sz="800" dirty="0"/>
          </a:p>
        </p:txBody>
      </p:sp>
      <p:pic>
        <p:nvPicPr>
          <p:cNvPr id="30" name="picture_20_28" descr="/tmp/claude-0/-home-claude/5dcc285b-52c5-57b1-88a8-9616b3351304/scratchpad/f39/W2/decks_v3/_work/A_Keynote_KI-die-Ihr-Unternehmen-weiterbringt_DE_v3.4_20261027/img_041.png">    </p:cNvPr>
          <p:cNvPicPr>
            <a:picLocks noChangeAspect="1"/>
          </p:cNvPicPr>
          <p:nvPr/>
        </p:nvPicPr>
        <p:blipFill>
          <a:blip r:embed="rId19"/>
          <a:stretch>
            <a:fillRect/>
          </a:stretch>
        </p:blipFill>
        <p:spPr>
          <a:xfrm>
            <a:off x="8128010" y="952530"/>
            <a:ext cx="3301990" cy="1587490"/>
          </a:xfrm>
          <a:prstGeom prst="rect">
            <a:avLst/>
          </a:prstGeom>
        </p:spPr>
      </p:pic>
      <p:sp>
        <p:nvSpPr>
          <p:cNvPr id="31" name="text_20_29"/>
          <p:cNvSpPr txBox="1"/>
          <p:nvPr/>
        </p:nvSpPr>
        <p:spPr>
          <a:xfrm>
            <a:off x="8128010" y="2679741"/>
            <a:ext cx="3413730" cy="265450"/>
          </a:xfrm>
          <a:prstGeom prst="rect">
            <a:avLst/>
          </a:prstGeom>
          <a:noFill/>
          <a:ln/>
        </p:spPr>
        <p:txBody>
          <a:bodyPr wrap="square" lIns="0" tIns="0" rIns="0" bIns="0" rtlCol="0" anchor="t"/>
          <a:lstStyle/>
          <a:p>
            <a:pPr algn="l" indent="0" marL="0">
              <a:lnSpc>
                <a:spcPts val="2090"/>
              </a:lnSpc>
              <a:buNone/>
            </a:pPr>
            <a:r>
              <a:rPr lang="en-US" sz="1900" b="1" dirty="0">
                <a:solidFill>
                  <a:srgbClr val="EEF3F8"/>
                </a:solidFill>
                <a:latin typeface="Archivo" pitchFamily="34" charset="0"/>
                <a:ea typeface="Archivo" pitchFamily="34" charset="-122"/>
                <a:cs typeface="Archivo" pitchFamily="34" charset="-120"/>
              </a:rPr>
              <a:t>Sten Franke</a:t>
            </a:r>
            <a:endParaRPr lang="en-US" sz="1900" dirty="0"/>
          </a:p>
        </p:txBody>
      </p:sp>
      <p:sp>
        <p:nvSpPr>
          <p:cNvPr id="32" name="text_20_30"/>
          <p:cNvSpPr txBox="1"/>
          <p:nvPr/>
        </p:nvSpPr>
        <p:spPr>
          <a:xfrm>
            <a:off x="8128010" y="3008650"/>
            <a:ext cx="3413730" cy="284378"/>
          </a:xfrm>
          <a:prstGeom prst="rect">
            <a:avLst/>
          </a:prstGeom>
          <a:noFill/>
          <a:ln/>
        </p:spPr>
        <p:txBody>
          <a:bodyPr wrap="square" lIns="0" tIns="0" rIns="0" bIns="0" rtlCol="0" anchor="t"/>
          <a:lstStyle/>
          <a:p>
            <a:pPr algn="l" indent="0" marL="0">
              <a:lnSpc>
                <a:spcPts val="1120"/>
              </a:lnSpc>
              <a:buNone/>
            </a:pPr>
            <a:r>
              <a:rPr lang="en-US" sz="800" b="1" spc="96" kern="0" dirty="0">
                <a:solidFill>
                  <a:srgbClr val="35C8FF"/>
                </a:solidFill>
                <a:latin typeface="IBM Plex Mono" pitchFamily="34" charset="0"/>
                <a:ea typeface="IBM Plex Mono" pitchFamily="34" charset="-122"/>
                <a:cs typeface="IBM Plex Mono" pitchFamily="34" charset="-120"/>
              </a:rPr>
              <a:t>GRÜNDER &amp; CEO · LEITENDER KI-ARCHITEKT, ETHORITY</a:t>
            </a:r>
            <a:endParaRPr lang="en-US" sz="800" dirty="0"/>
          </a:p>
        </p:txBody>
      </p:sp>
      <p:sp>
        <p:nvSpPr>
          <p:cNvPr id="33" name="text_20_31"/>
          <p:cNvSpPr txBox="1"/>
          <p:nvPr/>
        </p:nvSpPr>
        <p:spPr>
          <a:xfrm>
            <a:off x="8128010" y="3394527"/>
            <a:ext cx="3413730" cy="167610"/>
          </a:xfrm>
          <a:prstGeom prst="rect">
            <a:avLst/>
          </a:prstGeom>
          <a:noFill/>
          <a:ln/>
        </p:spPr>
        <p:txBody>
          <a:bodyPr wrap="square" lIns="0" tIns="0" rIns="0" bIns="0" rtlCol="0" anchor="t"/>
          <a:lstStyle/>
          <a:p>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20" invalidUrl="" action="" tgtFrame="" tooltip="" history="1" highlightClick="0" endSnd="0">
                  <a:extLst>
                    <a:ext uri="{A12FA001-AC4F-418D-AE19-62706E023703}">
                      <ahyp:hlinkClr xmlns:ahyp="http://schemas.microsoft.com/office/drawing/2018/hyperlinkcolor" val="tx"/>
                    </a:ext>
                  </a:extLst>
                </a:hlinkClick>
              </a:rPr>
              <a:t>sten@ethority.ai</a:t>
            </a:r>
            <a:pPr algn="l" indent="0" marL="0">
              <a:lnSpc>
                <a:spcPts val="1320"/>
              </a:lnSpc>
              <a:buNone/>
            </a:pPr>
            <a:r>
              <a:rPr lang="en-US" sz="1100" dirty="0">
                <a:solidFill>
                  <a:srgbClr val="EEF3F8"/>
                </a:solidFill>
                <a:latin typeface="IBM Plex Sans Medium" pitchFamily="34" charset="0"/>
                <a:ea typeface="IBM Plex Sans Medium" pitchFamily="34" charset="-122"/>
                <a:cs typeface="IBM Plex Sans Medium" pitchFamily="34" charset="-120"/>
              </a:rPr>
              <a:t> · </a:t>
            </a:r>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21" invalidUrl="" action="" tgtFrame="" tooltip="" history="1" highlightClick="0" endSnd="0">
                  <a:extLst>
                    <a:ext uri="{A12FA001-AC4F-418D-AE19-62706E023703}">
                      <ahyp:hlinkClr xmlns:ahyp="http://schemas.microsoft.com/office/drawing/2018/hyperlinkcolor" val="tx"/>
                    </a:ext>
                  </a:extLst>
                </a:hlinkClick>
              </a:rPr>
              <a:t>ethority.ai</a:t>
            </a:r>
            <a:endParaRPr lang="en-US" sz="1100" dirty="0"/>
          </a:p>
        </p:txBody>
      </p:sp>
      <p:sp>
        <p:nvSpPr>
          <p:cNvPr id="34" name="shape_20_32"/>
          <p:cNvSpPr/>
          <p:nvPr/>
        </p:nvSpPr>
        <p:spPr>
          <a:xfrm>
            <a:off x="8128010" y="3676437"/>
            <a:ext cx="1587490" cy="2162556"/>
          </a:xfrm>
          <a:prstGeom prst="rect">
            <a:avLst/>
          </a:prstGeom>
          <a:solidFill>
            <a:srgbClr val="FFFFFF"/>
          </a:solidFill>
          <a:ln/>
        </p:spPr>
      </p:sp>
      <p:pic>
        <p:nvPicPr>
          <p:cNvPr id="35" name="picture_20_33" descr="QR code: https://ethority.ai/de/research/publications/keynote-full-de">    </p:cNvPr>
          <p:cNvPicPr>
            <a:picLocks noChangeAspect="1"/>
          </p:cNvPicPr>
          <p:nvPr/>
        </p:nvPicPr>
        <p:blipFill>
          <a:blip r:embed="rId22"/>
          <a:stretch>
            <a:fillRect/>
          </a:stretch>
        </p:blipFill>
        <p:spPr>
          <a:xfrm>
            <a:off x="8286750" y="3765316"/>
            <a:ext cx="1270010" cy="1270010"/>
          </a:xfrm>
          <a:prstGeom prst="rect">
            <a:avLst/>
          </a:prstGeom>
        </p:spPr>
      </p:pic>
      <p:sp>
        <p:nvSpPr>
          <p:cNvPr id="36" name="text_20_34"/>
          <p:cNvSpPr txBox="1"/>
          <p:nvPr/>
        </p:nvSpPr>
        <p:spPr>
          <a:xfrm>
            <a:off x="8216890" y="5086167"/>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Diese Präsentation online</a:t>
            </a:r>
            <a:endParaRPr lang="en-US" sz="1000" dirty="0"/>
          </a:p>
        </p:txBody>
      </p:sp>
      <p:sp>
        <p:nvSpPr>
          <p:cNvPr id="37" name="text_20_35"/>
          <p:cNvSpPr txBox="1"/>
          <p:nvPr/>
        </p:nvSpPr>
        <p:spPr>
          <a:xfrm>
            <a:off x="8216890" y="5416357"/>
            <a:ext cx="1464686" cy="346466"/>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https://ethority.ai/</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de/</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research/</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publications/</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keynote-full-de</a:t>
            </a:r>
            <a:endParaRPr lang="en-US" sz="700" dirty="0"/>
          </a:p>
        </p:txBody>
      </p:sp>
      <p:sp>
        <p:nvSpPr>
          <p:cNvPr id="38" name="shape_20_36"/>
          <p:cNvSpPr/>
          <p:nvPr/>
        </p:nvSpPr>
        <p:spPr>
          <a:xfrm>
            <a:off x="9842510" y="3676437"/>
            <a:ext cx="1587490" cy="2162556"/>
          </a:xfrm>
          <a:prstGeom prst="rect">
            <a:avLst/>
          </a:prstGeom>
          <a:solidFill>
            <a:srgbClr val="FFFFFF"/>
          </a:solidFill>
          <a:ln/>
        </p:spPr>
      </p:sp>
      <p:pic>
        <p:nvPicPr>
          <p:cNvPr id="39" name="picture_20_37" descr="QR code: https://www.linkedin.com/in/stenfranke">    </p:cNvPr>
          <p:cNvPicPr>
            <a:picLocks noChangeAspect="1"/>
          </p:cNvPicPr>
          <p:nvPr/>
        </p:nvPicPr>
        <p:blipFill>
          <a:blip r:embed="rId23"/>
          <a:stretch>
            <a:fillRect/>
          </a:stretch>
        </p:blipFill>
        <p:spPr>
          <a:xfrm>
            <a:off x="10001250" y="3765316"/>
            <a:ext cx="1270010" cy="1270010"/>
          </a:xfrm>
          <a:prstGeom prst="rect">
            <a:avLst/>
          </a:prstGeom>
        </p:spPr>
      </p:pic>
      <p:sp>
        <p:nvSpPr>
          <p:cNvPr id="40" name="text_20_38"/>
          <p:cNvSpPr txBox="1"/>
          <p:nvPr/>
        </p:nvSpPr>
        <p:spPr>
          <a:xfrm>
            <a:off x="9931390" y="5086167"/>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Mit Sten Franke vernetzen</a:t>
            </a:r>
            <a:endParaRPr lang="en-US" sz="1000" dirty="0"/>
          </a:p>
        </p:txBody>
      </p:sp>
      <p:sp>
        <p:nvSpPr>
          <p:cNvPr id="41" name="text_20_39"/>
          <p:cNvSpPr txBox="1"/>
          <p:nvPr/>
        </p:nvSpPr>
        <p:spPr>
          <a:xfrm>
            <a:off x="9931390" y="5416357"/>
            <a:ext cx="1464686" cy="230977"/>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https://www.linkedin.com/</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in/</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stenfranke</a:t>
            </a:r>
            <a:endParaRPr lang="en-US" sz="700" dirty="0"/>
          </a:p>
        </p:txBody>
      </p:sp>
      <p:sp>
        <p:nvSpPr>
          <p:cNvPr id="42" name="text_20_4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 auf ethority.ai · Nettopreis, ggf. zzgl. Umsatzsteuer · Okt. 2026</a:t>
            </a:r>
            <a:endParaRPr lang="en-US" sz="900" dirty="0"/>
          </a:p>
        </p:txBody>
      </p:sp>
      <p:sp>
        <p:nvSpPr>
          <p:cNvPr id="43" name="text_20_41"/>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44" name="text_20_4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20 / 21</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_21_0"/>
          <p:cNvSpPr/>
          <p:nvPr/>
        </p:nvSpPr>
        <p:spPr>
          <a:xfrm>
            <a:off x="0" y="0"/>
            <a:ext cx="12191970" cy="88880"/>
          </a:xfrm>
          <a:prstGeom prst="rect">
            <a:avLst/>
          </a:prstGeom>
          <a:solidFill>
            <a:srgbClr val="35C8FF"/>
          </a:solidFill>
          <a:ln/>
        </p:spPr>
      </p:sp>
      <p:pic>
        <p:nvPicPr>
          <p:cNvPr id="3" name="picture_21_1" descr="/tmp/claude-0/-home-claude/5dcc285b-52c5-57b1-88a8-9616b3351304/scratchpad/f39/W2/decks_v3/_work/A_Keynote_KI-die-Ihr-Unternehmen-weiterbringt_DE_v3.4_20261027/img_044.png">    </p:cNvPr>
          <p:cNvPicPr>
            <a:picLocks noChangeAspect="1"/>
          </p:cNvPicPr>
          <p:nvPr/>
        </p:nvPicPr>
        <p:blipFill>
          <a:blip r:embed="rId1"/>
          <a:stretch>
            <a:fillRect/>
          </a:stretch>
        </p:blipFill>
        <p:spPr>
          <a:xfrm>
            <a:off x="761970" y="317480"/>
            <a:ext cx="279441" cy="279441"/>
          </a:xfrm>
          <a:prstGeom prst="rect">
            <a:avLst/>
          </a:prstGeom>
        </p:spPr>
      </p:pic>
      <p:sp>
        <p:nvSpPr>
          <p:cNvPr id="4" name="text_2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1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21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WEITER AUF ETHORITY.AI</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Jede Seite, jedes Angebot und jede Studie erreichen Sie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mit einem Klick.</a:t>
            </a:r>
            <a:endParaRPr lang="en-US" sz="3000" dirty="0"/>
          </a:p>
        </p:txBody>
      </p:sp>
      <p:sp>
        <p:nvSpPr>
          <p:cNvPr id="9" name="shape_21_7"/>
          <p:cNvSpPr/>
          <p:nvPr/>
        </p:nvSpPr>
        <p:spPr>
          <a:xfrm>
            <a:off x="761970" y="2095530"/>
            <a:ext cx="2495580" cy="38130"/>
          </a:xfrm>
          <a:prstGeom prst="rect">
            <a:avLst/>
          </a:prstGeom>
          <a:solidFill>
            <a:srgbClr val="35C8FF"/>
          </a:solidFill>
          <a:ln/>
        </p:spPr>
      </p:sp>
      <p:sp>
        <p:nvSpPr>
          <p:cNvPr id="10" name="text_21_8"/>
          <p:cNvSpPr txBox="1"/>
          <p:nvPr/>
        </p:nvSpPr>
        <p:spPr>
          <a:xfrm>
            <a:off x="76197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SEITEN</a:t>
            </a:r>
            <a:endParaRPr lang="en-US" sz="800" dirty="0"/>
          </a:p>
        </p:txBody>
      </p:sp>
      <p:sp>
        <p:nvSpPr>
          <p:cNvPr id="11" name="shape_21_9"/>
          <p:cNvSpPr/>
          <p:nvPr/>
        </p:nvSpPr>
        <p:spPr>
          <a:xfrm>
            <a:off x="761970" y="2387590"/>
            <a:ext cx="2495580" cy="6309"/>
          </a:xfrm>
          <a:prstGeom prst="rect">
            <a:avLst/>
          </a:prstGeom>
          <a:solidFill>
            <a:srgbClr val="D6E6F5">
              <a:alpha val="13000"/>
            </a:srgbClr>
          </a:solidFill>
          <a:ln/>
        </p:spPr>
      </p:sp>
      <p:sp>
        <p:nvSpPr>
          <p:cNvPr id="12" name="text_21_10"/>
          <p:cNvSpPr txBox="1"/>
          <p:nvPr/>
        </p:nvSpPr>
        <p:spPr>
          <a:xfrm>
            <a:off x="76197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 invalidUrl="" action="" tgtFrame="" tooltip="" history="1" highlightClick="0" endSnd="0">
                  <a:extLst>
                    <a:ext uri="{A12FA001-AC4F-418D-AE19-62706E023703}">
                      <ahyp:hlinkClr xmlns:ahyp="http://schemas.microsoft.com/office/drawing/2018/hyperlinkcolor" val="tx"/>
                    </a:ext>
                  </a:extLst>
                </a:hlinkClick>
              </a:rPr>
              <a:t>Startseite</a:t>
            </a:r>
            <a:endParaRPr lang="en-US" sz="1050" dirty="0"/>
          </a:p>
        </p:txBody>
      </p:sp>
      <p:sp>
        <p:nvSpPr>
          <p:cNvPr id="13" name="text_21_11"/>
          <p:cNvSpPr txBox="1"/>
          <p:nvPr/>
        </p:nvSpPr>
        <p:spPr>
          <a:xfrm>
            <a:off x="761970" y="263008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endParaRPr lang="en-US" sz="700" dirty="0"/>
          </a:p>
        </p:txBody>
      </p:sp>
      <p:sp>
        <p:nvSpPr>
          <p:cNvPr id="14" name="shape_21_12"/>
          <p:cNvSpPr/>
          <p:nvPr/>
        </p:nvSpPr>
        <p:spPr>
          <a:xfrm>
            <a:off x="761970" y="2802727"/>
            <a:ext cx="2495580" cy="6309"/>
          </a:xfrm>
          <a:prstGeom prst="rect">
            <a:avLst/>
          </a:prstGeom>
          <a:solidFill>
            <a:srgbClr val="D6E6F5">
              <a:alpha val="13000"/>
            </a:srgbClr>
          </a:solidFill>
          <a:ln/>
        </p:spPr>
      </p:sp>
      <p:sp>
        <p:nvSpPr>
          <p:cNvPr id="15" name="text_21_13"/>
          <p:cNvSpPr txBox="1"/>
          <p:nvPr/>
        </p:nvSpPr>
        <p:spPr>
          <a:xfrm>
            <a:off x="761970" y="286618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3" invalidUrl="" action="" tgtFrame="" tooltip="" history="1" highlightClick="0" endSnd="0">
                  <a:extLst>
                    <a:ext uri="{A12FA001-AC4F-418D-AE19-62706E023703}">
                      <ahyp:hlinkClr xmlns:ahyp="http://schemas.microsoft.com/office/drawing/2018/hyperlinkcolor" val="tx"/>
                    </a:ext>
                  </a:extLst>
                </a:hlinkClick>
              </a:rPr>
              <a:t>Good AI Prisma</a:t>
            </a:r>
            <a:endParaRPr lang="en-US" sz="1050" dirty="0"/>
          </a:p>
        </p:txBody>
      </p:sp>
      <p:sp>
        <p:nvSpPr>
          <p:cNvPr id="16" name="text_21_14"/>
          <p:cNvSpPr txBox="1"/>
          <p:nvPr/>
        </p:nvSpPr>
        <p:spPr>
          <a:xfrm>
            <a:off x="761970" y="3045226"/>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ai-prism</a:t>
            </a:r>
            <a:endParaRPr lang="en-US" sz="700" dirty="0"/>
          </a:p>
        </p:txBody>
      </p:sp>
      <p:sp>
        <p:nvSpPr>
          <p:cNvPr id="17" name="shape_21_15"/>
          <p:cNvSpPr/>
          <p:nvPr/>
        </p:nvSpPr>
        <p:spPr>
          <a:xfrm>
            <a:off x="761970" y="3217865"/>
            <a:ext cx="2495580" cy="6309"/>
          </a:xfrm>
          <a:prstGeom prst="rect">
            <a:avLst/>
          </a:prstGeom>
          <a:solidFill>
            <a:srgbClr val="D6E6F5">
              <a:alpha val="13000"/>
            </a:srgbClr>
          </a:solidFill>
          <a:ln/>
        </p:spPr>
      </p:sp>
      <p:sp>
        <p:nvSpPr>
          <p:cNvPr id="18" name="text_21_16"/>
          <p:cNvSpPr txBox="1"/>
          <p:nvPr/>
        </p:nvSpPr>
        <p:spPr>
          <a:xfrm>
            <a:off x="761970" y="328132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4" invalidUrl="" action="" tgtFrame="" tooltip="" history="1" highlightClick="0" endSnd="0">
                  <a:extLst>
                    <a:ext uri="{A12FA001-AC4F-418D-AE19-62706E023703}">
                      <ahyp:hlinkClr xmlns:ahyp="http://schemas.microsoft.com/office/drawing/2018/hyperlinkcolor" val="tx"/>
                    </a:ext>
                  </a:extLst>
                </a:hlinkClick>
              </a:rPr>
              <a:t>Register der KI-Angebote</a:t>
            </a:r>
            <a:endParaRPr lang="en-US" sz="1050" dirty="0"/>
          </a:p>
        </p:txBody>
      </p:sp>
      <p:sp>
        <p:nvSpPr>
          <p:cNvPr id="19" name="text_21_17"/>
          <p:cNvSpPr txBox="1"/>
          <p:nvPr/>
        </p:nvSpPr>
        <p:spPr>
          <a:xfrm>
            <a:off x="761970" y="346036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registry</a:t>
            </a:r>
            <a:endParaRPr lang="en-US" sz="700" dirty="0"/>
          </a:p>
        </p:txBody>
      </p:sp>
      <p:sp>
        <p:nvSpPr>
          <p:cNvPr id="20" name="shape_21_18"/>
          <p:cNvSpPr/>
          <p:nvPr/>
        </p:nvSpPr>
        <p:spPr>
          <a:xfrm>
            <a:off x="761970" y="3633003"/>
            <a:ext cx="2495580" cy="6309"/>
          </a:xfrm>
          <a:prstGeom prst="rect">
            <a:avLst/>
          </a:prstGeom>
          <a:solidFill>
            <a:srgbClr val="D6E6F5">
              <a:alpha val="13000"/>
            </a:srgbClr>
          </a:solidFill>
          <a:ln/>
        </p:spPr>
      </p:sp>
      <p:sp>
        <p:nvSpPr>
          <p:cNvPr id="21" name="text_21_19"/>
          <p:cNvSpPr txBox="1"/>
          <p:nvPr/>
        </p:nvSpPr>
        <p:spPr>
          <a:xfrm>
            <a:off x="761970" y="36964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5" invalidUrl="" action="" tgtFrame="" tooltip="" history="1" highlightClick="0" endSnd="0">
                  <a:extLst>
                    <a:ext uri="{A12FA001-AC4F-418D-AE19-62706E023703}">
                      <ahyp:hlinkClr xmlns:ahyp="http://schemas.microsoft.com/office/drawing/2018/hyperlinkcolor" val="tx"/>
                    </a:ext>
                  </a:extLst>
                </a:hlinkClick>
              </a:rPr>
              <a:t>Angebote vergleichen</a:t>
            </a:r>
            <a:endParaRPr lang="en-US" sz="1050" dirty="0"/>
          </a:p>
        </p:txBody>
      </p:sp>
      <p:sp>
        <p:nvSpPr>
          <p:cNvPr id="22" name="text_21_20"/>
          <p:cNvSpPr txBox="1"/>
          <p:nvPr/>
        </p:nvSpPr>
        <p:spPr>
          <a:xfrm>
            <a:off x="761970" y="3875502"/>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compare</a:t>
            </a:r>
            <a:endParaRPr lang="en-US" sz="700" dirty="0"/>
          </a:p>
        </p:txBody>
      </p:sp>
      <p:sp>
        <p:nvSpPr>
          <p:cNvPr id="23" name="shape_21_21"/>
          <p:cNvSpPr/>
          <p:nvPr/>
        </p:nvSpPr>
        <p:spPr>
          <a:xfrm>
            <a:off x="761970" y="4048140"/>
            <a:ext cx="2495580" cy="6309"/>
          </a:xfrm>
          <a:prstGeom prst="rect">
            <a:avLst/>
          </a:prstGeom>
          <a:solidFill>
            <a:srgbClr val="D6E6F5">
              <a:alpha val="13000"/>
            </a:srgbClr>
          </a:solidFill>
          <a:ln/>
        </p:spPr>
      </p:sp>
      <p:sp>
        <p:nvSpPr>
          <p:cNvPr id="24" name="text_21_22"/>
          <p:cNvSpPr txBox="1"/>
          <p:nvPr/>
        </p:nvSpPr>
        <p:spPr>
          <a:xfrm>
            <a:off x="761970" y="411160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6" invalidUrl="" action="" tgtFrame="" tooltip="" history="1" highlightClick="0" endSnd="0">
                  <a:extLst>
                    <a:ext uri="{A12FA001-AC4F-418D-AE19-62706E023703}">
                      <ahyp:hlinkClr xmlns:ahyp="http://schemas.microsoft.com/office/drawing/2018/hyperlinkcolor" val="tx"/>
                    </a:ext>
                  </a:extLst>
                </a:hlinkClick>
              </a:rPr>
              <a:t>Unternehmen</a:t>
            </a:r>
            <a:endParaRPr lang="en-US" sz="1050" dirty="0"/>
          </a:p>
        </p:txBody>
      </p:sp>
      <p:sp>
        <p:nvSpPr>
          <p:cNvPr id="25" name="text_21_23"/>
          <p:cNvSpPr txBox="1"/>
          <p:nvPr/>
        </p:nvSpPr>
        <p:spPr>
          <a:xfrm>
            <a:off x="761970" y="429063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endParaRPr lang="en-US" sz="700" dirty="0"/>
          </a:p>
        </p:txBody>
      </p:sp>
      <p:sp>
        <p:nvSpPr>
          <p:cNvPr id="26" name="shape_21_24"/>
          <p:cNvSpPr/>
          <p:nvPr/>
        </p:nvSpPr>
        <p:spPr>
          <a:xfrm>
            <a:off x="761970" y="4463278"/>
            <a:ext cx="2495580" cy="6309"/>
          </a:xfrm>
          <a:prstGeom prst="rect">
            <a:avLst/>
          </a:prstGeom>
          <a:solidFill>
            <a:srgbClr val="D6E6F5">
              <a:alpha val="13000"/>
            </a:srgbClr>
          </a:solidFill>
          <a:ln/>
        </p:spPr>
      </p:sp>
      <p:sp>
        <p:nvSpPr>
          <p:cNvPr id="27" name="text_21_25"/>
          <p:cNvSpPr txBox="1"/>
          <p:nvPr/>
        </p:nvSpPr>
        <p:spPr>
          <a:xfrm>
            <a:off x="761970" y="452673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7" invalidUrl="" action="" tgtFrame="" tooltip="" history="1" highlightClick="0" endSnd="0">
                  <a:extLst>
                    <a:ext uri="{A12FA001-AC4F-418D-AE19-62706E023703}">
                      <ahyp:hlinkClr xmlns:ahyp="http://schemas.microsoft.com/office/drawing/2018/hyperlinkcolor" val="tx"/>
                    </a:ext>
                  </a:extLst>
                </a:hlinkClick>
              </a:rPr>
              <a:t>Gründer &amp; Expertennetzwerk</a:t>
            </a:r>
            <a:endParaRPr lang="en-US" sz="1050" dirty="0"/>
          </a:p>
        </p:txBody>
      </p:sp>
      <p:sp>
        <p:nvSpPr>
          <p:cNvPr id="28" name="text_21_26"/>
          <p:cNvSpPr txBox="1"/>
          <p:nvPr/>
        </p:nvSpPr>
        <p:spPr>
          <a:xfrm>
            <a:off x="761970" y="4705777"/>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team</a:t>
            </a:r>
            <a:endParaRPr lang="en-US" sz="700" dirty="0"/>
          </a:p>
        </p:txBody>
      </p:sp>
      <p:sp>
        <p:nvSpPr>
          <p:cNvPr id="29" name="shape_21_27"/>
          <p:cNvSpPr/>
          <p:nvPr/>
        </p:nvSpPr>
        <p:spPr>
          <a:xfrm>
            <a:off x="761970" y="4878415"/>
            <a:ext cx="2495580" cy="6309"/>
          </a:xfrm>
          <a:prstGeom prst="rect">
            <a:avLst/>
          </a:prstGeom>
          <a:solidFill>
            <a:srgbClr val="D6E6F5">
              <a:alpha val="13000"/>
            </a:srgbClr>
          </a:solidFill>
          <a:ln/>
        </p:spPr>
      </p:sp>
      <p:sp>
        <p:nvSpPr>
          <p:cNvPr id="30" name="text_21_28"/>
          <p:cNvSpPr txBox="1"/>
          <p:nvPr/>
        </p:nvSpPr>
        <p:spPr>
          <a:xfrm>
            <a:off x="761970" y="4941875"/>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8" invalidUrl="" action="" tgtFrame="" tooltip="" history="1" highlightClick="0" endSnd="0">
                  <a:extLst>
                    <a:ext uri="{A12FA001-AC4F-418D-AE19-62706E023703}">
                      <ahyp:hlinkClr xmlns:ahyp="http://schemas.microsoft.com/office/drawing/2018/hyperlinkcolor" val="tx"/>
                    </a:ext>
                  </a:extLst>
                </a:hlinkClick>
              </a:rPr>
              <a:t>Kontakt</a:t>
            </a:r>
            <a:endParaRPr lang="en-US" sz="1050" dirty="0"/>
          </a:p>
        </p:txBody>
      </p:sp>
      <p:sp>
        <p:nvSpPr>
          <p:cNvPr id="31" name="text_21_29"/>
          <p:cNvSpPr txBox="1"/>
          <p:nvPr/>
        </p:nvSpPr>
        <p:spPr>
          <a:xfrm>
            <a:off x="761970" y="512091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contact</a:t>
            </a:r>
            <a:endParaRPr lang="en-US" sz="700" dirty="0"/>
          </a:p>
        </p:txBody>
      </p:sp>
      <p:sp>
        <p:nvSpPr>
          <p:cNvPr id="32" name="shape_21_30"/>
          <p:cNvSpPr/>
          <p:nvPr/>
        </p:nvSpPr>
        <p:spPr>
          <a:xfrm>
            <a:off x="3486150" y="2095530"/>
            <a:ext cx="2495580" cy="38130"/>
          </a:xfrm>
          <a:prstGeom prst="rect">
            <a:avLst/>
          </a:prstGeom>
          <a:solidFill>
            <a:srgbClr val="35C8FF"/>
          </a:solidFill>
          <a:ln/>
        </p:spPr>
      </p:sp>
      <p:sp>
        <p:nvSpPr>
          <p:cNvPr id="33" name="text_21_31"/>
          <p:cNvSpPr txBox="1"/>
          <p:nvPr/>
        </p:nvSpPr>
        <p:spPr>
          <a:xfrm>
            <a:off x="348615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FÜNF EINSTIEGSANGEBOTE</a:t>
            </a:r>
            <a:endParaRPr lang="en-US" sz="800" dirty="0"/>
          </a:p>
        </p:txBody>
      </p:sp>
      <p:sp>
        <p:nvSpPr>
          <p:cNvPr id="34" name="text_21_32"/>
          <p:cNvSpPr txBox="1"/>
          <p:nvPr/>
        </p:nvSpPr>
        <p:spPr>
          <a:xfrm>
            <a:off x="3486150" y="2362170"/>
            <a:ext cx="2583089" cy="10671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Übersicht →</a:t>
            </a:r>
            <a:endParaRPr lang="en-US" sz="700" dirty="0"/>
          </a:p>
        </p:txBody>
      </p:sp>
      <p:sp>
        <p:nvSpPr>
          <p:cNvPr id="35" name="shape_21_33"/>
          <p:cNvSpPr/>
          <p:nvPr/>
        </p:nvSpPr>
        <p:spPr>
          <a:xfrm>
            <a:off x="3486150" y="2532339"/>
            <a:ext cx="2495580" cy="6309"/>
          </a:xfrm>
          <a:prstGeom prst="rect">
            <a:avLst/>
          </a:prstGeom>
          <a:solidFill>
            <a:srgbClr val="D6E6F5">
              <a:alpha val="13000"/>
            </a:srgbClr>
          </a:solidFill>
          <a:ln/>
        </p:spPr>
      </p:sp>
      <p:sp>
        <p:nvSpPr>
          <p:cNvPr id="36" name="text_21_34"/>
          <p:cNvSpPr txBox="1"/>
          <p:nvPr/>
        </p:nvSpPr>
        <p:spPr>
          <a:xfrm>
            <a:off x="3486150" y="259589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AI Decision Brief</a:t>
            </a:r>
            <a:endParaRPr lang="en-US" sz="1050" dirty="0"/>
          </a:p>
        </p:txBody>
      </p:sp>
      <p:sp>
        <p:nvSpPr>
          <p:cNvPr id="37" name="text_21_35"/>
          <p:cNvSpPr txBox="1"/>
          <p:nvPr/>
        </p:nvSpPr>
        <p:spPr>
          <a:xfrm>
            <a:off x="3486150" y="2774838"/>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ai-decision-brief</a:t>
            </a:r>
            <a:endParaRPr lang="en-US" sz="700" dirty="0"/>
          </a:p>
        </p:txBody>
      </p:sp>
      <p:sp>
        <p:nvSpPr>
          <p:cNvPr id="38" name="shape_21_36"/>
          <p:cNvSpPr/>
          <p:nvPr/>
        </p:nvSpPr>
        <p:spPr>
          <a:xfrm>
            <a:off x="3486150" y="3062966"/>
            <a:ext cx="2495580" cy="6309"/>
          </a:xfrm>
          <a:prstGeom prst="rect">
            <a:avLst/>
          </a:prstGeom>
          <a:solidFill>
            <a:srgbClr val="D6E6F5">
              <a:alpha val="13000"/>
            </a:srgbClr>
          </a:solidFill>
          <a:ln/>
        </p:spPr>
      </p:sp>
      <p:sp>
        <p:nvSpPr>
          <p:cNvPr id="39" name="text_21_37"/>
          <p:cNvSpPr txBox="1"/>
          <p:nvPr/>
        </p:nvSpPr>
        <p:spPr>
          <a:xfrm>
            <a:off x="3486150" y="312651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AI Business Blueprint</a:t>
            </a:r>
            <a:endParaRPr lang="en-US" sz="1050" dirty="0"/>
          </a:p>
        </p:txBody>
      </p:sp>
      <p:sp>
        <p:nvSpPr>
          <p:cNvPr id="40" name="text_21_38"/>
          <p:cNvSpPr txBox="1"/>
          <p:nvPr/>
        </p:nvSpPr>
        <p:spPr>
          <a:xfrm>
            <a:off x="3486150" y="3305465"/>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ai-business-blueprint</a:t>
            </a:r>
            <a:endParaRPr lang="en-US" sz="700" dirty="0"/>
          </a:p>
        </p:txBody>
      </p:sp>
      <p:sp>
        <p:nvSpPr>
          <p:cNvPr id="41" name="shape_21_39"/>
          <p:cNvSpPr/>
          <p:nvPr/>
        </p:nvSpPr>
        <p:spPr>
          <a:xfrm>
            <a:off x="3486150" y="3593592"/>
            <a:ext cx="2495580" cy="6309"/>
          </a:xfrm>
          <a:prstGeom prst="rect">
            <a:avLst/>
          </a:prstGeom>
          <a:solidFill>
            <a:srgbClr val="D6E6F5">
              <a:alpha val="13000"/>
            </a:srgbClr>
          </a:solidFill>
          <a:ln/>
        </p:spPr>
      </p:sp>
      <p:sp>
        <p:nvSpPr>
          <p:cNvPr id="42" name="text_21_40"/>
          <p:cNvSpPr txBox="1"/>
          <p:nvPr/>
        </p:nvSpPr>
        <p:spPr>
          <a:xfrm>
            <a:off x="3486150" y="3657143"/>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AI Trust Record</a:t>
            </a:r>
            <a:endParaRPr lang="en-US" sz="1050" dirty="0"/>
          </a:p>
        </p:txBody>
      </p:sp>
      <p:sp>
        <p:nvSpPr>
          <p:cNvPr id="43" name="text_21_41"/>
          <p:cNvSpPr txBox="1"/>
          <p:nvPr/>
        </p:nvSpPr>
        <p:spPr>
          <a:xfrm>
            <a:off x="3486150" y="3836091"/>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ai-trust-record</a:t>
            </a:r>
            <a:endParaRPr lang="en-US" sz="700" dirty="0"/>
          </a:p>
        </p:txBody>
      </p:sp>
      <p:sp>
        <p:nvSpPr>
          <p:cNvPr id="44" name="shape_21_42"/>
          <p:cNvSpPr/>
          <p:nvPr/>
        </p:nvSpPr>
        <p:spPr>
          <a:xfrm>
            <a:off x="3486150" y="4008730"/>
            <a:ext cx="2495580" cy="6309"/>
          </a:xfrm>
          <a:prstGeom prst="rect">
            <a:avLst/>
          </a:prstGeom>
          <a:solidFill>
            <a:srgbClr val="D6E6F5">
              <a:alpha val="13000"/>
            </a:srgbClr>
          </a:solidFill>
          <a:ln/>
        </p:spPr>
      </p:sp>
      <p:sp>
        <p:nvSpPr>
          <p:cNvPr id="45" name="text_21_43"/>
          <p:cNvSpPr txBox="1"/>
          <p:nvPr/>
        </p:nvSpPr>
        <p:spPr>
          <a:xfrm>
            <a:off x="3486150" y="407228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AI Trust Pilot</a:t>
            </a:r>
            <a:endParaRPr lang="en-US" sz="1050" dirty="0"/>
          </a:p>
        </p:txBody>
      </p:sp>
      <p:sp>
        <p:nvSpPr>
          <p:cNvPr id="46" name="text_21_44"/>
          <p:cNvSpPr txBox="1"/>
          <p:nvPr/>
        </p:nvSpPr>
        <p:spPr>
          <a:xfrm>
            <a:off x="3486150" y="425122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ai-trust-pilot</a:t>
            </a:r>
            <a:endParaRPr lang="en-US" sz="700" dirty="0"/>
          </a:p>
        </p:txBody>
      </p:sp>
      <p:sp>
        <p:nvSpPr>
          <p:cNvPr id="47" name="shape_21_45"/>
          <p:cNvSpPr/>
          <p:nvPr/>
        </p:nvSpPr>
        <p:spPr>
          <a:xfrm>
            <a:off x="3486150" y="4423867"/>
            <a:ext cx="2495580" cy="6309"/>
          </a:xfrm>
          <a:prstGeom prst="rect">
            <a:avLst/>
          </a:prstGeom>
          <a:solidFill>
            <a:srgbClr val="D6E6F5">
              <a:alpha val="13000"/>
            </a:srgbClr>
          </a:solidFill>
          <a:ln/>
        </p:spPr>
      </p:sp>
      <p:sp>
        <p:nvSpPr>
          <p:cNvPr id="48" name="text_21_46"/>
          <p:cNvSpPr txBox="1"/>
          <p:nvPr/>
        </p:nvSpPr>
        <p:spPr>
          <a:xfrm>
            <a:off x="3486150" y="448732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AI Opportunity Case</a:t>
            </a:r>
            <a:endParaRPr lang="en-US" sz="1050" dirty="0"/>
          </a:p>
        </p:txBody>
      </p:sp>
      <p:sp>
        <p:nvSpPr>
          <p:cNvPr id="49" name="text_21_47"/>
          <p:cNvSpPr txBox="1"/>
          <p:nvPr/>
        </p:nvSpPr>
        <p:spPr>
          <a:xfrm>
            <a:off x="3486150" y="466636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opportunity-case</a:t>
            </a:r>
            <a:endParaRPr lang="en-US" sz="700" dirty="0"/>
          </a:p>
        </p:txBody>
      </p:sp>
      <p:sp>
        <p:nvSpPr>
          <p:cNvPr id="50" name="shape_21_48"/>
          <p:cNvSpPr/>
          <p:nvPr/>
        </p:nvSpPr>
        <p:spPr>
          <a:xfrm>
            <a:off x="6210330" y="2095530"/>
            <a:ext cx="2495580" cy="38130"/>
          </a:xfrm>
          <a:prstGeom prst="rect">
            <a:avLst/>
          </a:prstGeom>
          <a:solidFill>
            <a:srgbClr val="35C8FF"/>
          </a:solidFill>
          <a:ln/>
        </p:spPr>
      </p:sp>
      <p:sp>
        <p:nvSpPr>
          <p:cNvPr id="51" name="text_21_49"/>
          <p:cNvSpPr txBox="1"/>
          <p:nvPr/>
        </p:nvSpPr>
        <p:spPr>
          <a:xfrm>
            <a:off x="621033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SIEBEN LEISTUNGEN</a:t>
            </a:r>
            <a:endParaRPr lang="en-US" sz="800" dirty="0"/>
          </a:p>
        </p:txBody>
      </p:sp>
      <p:sp>
        <p:nvSpPr>
          <p:cNvPr id="52" name="text_21_50"/>
          <p:cNvSpPr txBox="1"/>
          <p:nvPr/>
        </p:nvSpPr>
        <p:spPr>
          <a:xfrm>
            <a:off x="6210330" y="2362170"/>
            <a:ext cx="2583089" cy="21333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Übersicht → · AI Opportunity Case: siehe Einstiegsangebote</a:t>
            </a:r>
            <a:endParaRPr lang="en-US" sz="700" dirty="0"/>
          </a:p>
        </p:txBody>
      </p:sp>
      <p:sp>
        <p:nvSpPr>
          <p:cNvPr id="53" name="shape_21_51"/>
          <p:cNvSpPr/>
          <p:nvPr/>
        </p:nvSpPr>
        <p:spPr>
          <a:xfrm>
            <a:off x="6210330" y="2639050"/>
            <a:ext cx="2495580" cy="6309"/>
          </a:xfrm>
          <a:prstGeom prst="rect">
            <a:avLst/>
          </a:prstGeom>
          <a:solidFill>
            <a:srgbClr val="D6E6F5">
              <a:alpha val="13000"/>
            </a:srgbClr>
          </a:solidFill>
          <a:ln/>
        </p:spPr>
      </p:sp>
      <p:sp>
        <p:nvSpPr>
          <p:cNvPr id="54" name="text_21_52"/>
          <p:cNvSpPr txBox="1"/>
          <p:nvPr/>
        </p:nvSpPr>
        <p:spPr>
          <a:xfrm>
            <a:off x="6210330" y="2702509"/>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6" invalidUrl="" action="" tgtFrame="" tooltip="" history="1" highlightClick="0" endSnd="0">
                  <a:extLst>
                    <a:ext uri="{A12FA001-AC4F-418D-AE19-62706E023703}">
                      <ahyp:hlinkClr xmlns:ahyp="http://schemas.microsoft.com/office/drawing/2018/hyperlinkcolor" val="tx"/>
                    </a:ext>
                  </a:extLst>
                </a:hlinkClick>
              </a:rPr>
              <a:t>KI-Reifegrad-Check</a:t>
            </a:r>
            <a:endParaRPr lang="en-US" sz="1050" dirty="0"/>
          </a:p>
        </p:txBody>
      </p:sp>
      <p:sp>
        <p:nvSpPr>
          <p:cNvPr id="55" name="text_21_53"/>
          <p:cNvSpPr txBox="1"/>
          <p:nvPr/>
        </p:nvSpPr>
        <p:spPr>
          <a:xfrm>
            <a:off x="6210330" y="288154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readiness-maturity-check</a:t>
            </a:r>
            <a:endParaRPr lang="en-US" sz="700" dirty="0"/>
          </a:p>
        </p:txBody>
      </p:sp>
      <p:sp>
        <p:nvSpPr>
          <p:cNvPr id="56" name="shape_21_54"/>
          <p:cNvSpPr/>
          <p:nvPr/>
        </p:nvSpPr>
        <p:spPr>
          <a:xfrm>
            <a:off x="6210330" y="3169676"/>
            <a:ext cx="2495580" cy="6309"/>
          </a:xfrm>
          <a:prstGeom prst="rect">
            <a:avLst/>
          </a:prstGeom>
          <a:solidFill>
            <a:srgbClr val="D6E6F5">
              <a:alpha val="13000"/>
            </a:srgbClr>
          </a:solidFill>
          <a:ln/>
        </p:spPr>
      </p:sp>
      <p:sp>
        <p:nvSpPr>
          <p:cNvPr id="57" name="text_21_55"/>
          <p:cNvSpPr txBox="1"/>
          <p:nvPr/>
        </p:nvSpPr>
        <p:spPr>
          <a:xfrm>
            <a:off x="6210330" y="323313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7" invalidUrl="" action="" tgtFrame="" tooltip="" history="1" highlightClick="0" endSnd="0">
                  <a:extLst>
                    <a:ext uri="{A12FA001-AC4F-418D-AE19-62706E023703}">
                      <ahyp:hlinkClr xmlns:ahyp="http://schemas.microsoft.com/office/drawing/2018/hyperlinkcolor" val="tx"/>
                    </a:ext>
                  </a:extLst>
                </a:hlinkClick>
              </a:rPr>
              <a:t>AI Act Readiness Sprint</a:t>
            </a:r>
            <a:endParaRPr lang="en-US" sz="1050" dirty="0"/>
          </a:p>
        </p:txBody>
      </p:sp>
      <p:sp>
        <p:nvSpPr>
          <p:cNvPr id="58" name="text_21_56"/>
          <p:cNvSpPr txBox="1"/>
          <p:nvPr/>
        </p:nvSpPr>
        <p:spPr>
          <a:xfrm>
            <a:off x="6210330" y="3412175"/>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ai-act-readiness-sprint</a:t>
            </a:r>
            <a:endParaRPr lang="en-US" sz="700" dirty="0"/>
          </a:p>
        </p:txBody>
      </p:sp>
      <p:sp>
        <p:nvSpPr>
          <p:cNvPr id="59" name="shape_21_57"/>
          <p:cNvSpPr/>
          <p:nvPr/>
        </p:nvSpPr>
        <p:spPr>
          <a:xfrm>
            <a:off x="6210330" y="3700302"/>
            <a:ext cx="2495580" cy="6309"/>
          </a:xfrm>
          <a:prstGeom prst="rect">
            <a:avLst/>
          </a:prstGeom>
          <a:solidFill>
            <a:srgbClr val="D6E6F5">
              <a:alpha val="13000"/>
            </a:srgbClr>
          </a:solidFill>
          <a:ln/>
        </p:spPr>
      </p:sp>
      <p:sp>
        <p:nvSpPr>
          <p:cNvPr id="60" name="text_21_58"/>
          <p:cNvSpPr txBox="1"/>
          <p:nvPr/>
        </p:nvSpPr>
        <p:spPr>
          <a:xfrm>
            <a:off x="6210330" y="37637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8" invalidUrl="" action="" tgtFrame="" tooltip="" history="1" highlightClick="0" endSnd="0">
                  <a:extLst>
                    <a:ext uri="{A12FA001-AC4F-418D-AE19-62706E023703}">
                      <ahyp:hlinkClr xmlns:ahyp="http://schemas.microsoft.com/office/drawing/2018/hyperlinkcolor" val="tx"/>
                    </a:ext>
                  </a:extLst>
                </a:hlinkClick>
              </a:rPr>
              <a:t>KI-Kompetenz &amp; Einführung</a:t>
            </a:r>
            <a:endParaRPr lang="en-US" sz="1050" dirty="0"/>
          </a:p>
        </p:txBody>
      </p:sp>
      <p:sp>
        <p:nvSpPr>
          <p:cNvPr id="61" name="text_21_59"/>
          <p:cNvSpPr txBox="1"/>
          <p:nvPr/>
        </p:nvSpPr>
        <p:spPr>
          <a:xfrm>
            <a:off x="6210330" y="3942710"/>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literacy-adoption</a:t>
            </a:r>
            <a:endParaRPr lang="en-US" sz="700" dirty="0"/>
          </a:p>
        </p:txBody>
      </p:sp>
      <p:sp>
        <p:nvSpPr>
          <p:cNvPr id="62" name="shape_21_60"/>
          <p:cNvSpPr/>
          <p:nvPr/>
        </p:nvSpPr>
        <p:spPr>
          <a:xfrm>
            <a:off x="6210330" y="4230929"/>
            <a:ext cx="2495580" cy="6309"/>
          </a:xfrm>
          <a:prstGeom prst="rect">
            <a:avLst/>
          </a:prstGeom>
          <a:solidFill>
            <a:srgbClr val="D6E6F5">
              <a:alpha val="13000"/>
            </a:srgbClr>
          </a:solidFill>
          <a:ln/>
        </p:spPr>
      </p:sp>
      <p:sp>
        <p:nvSpPr>
          <p:cNvPr id="63" name="text_21_61"/>
          <p:cNvSpPr txBox="1"/>
          <p:nvPr/>
        </p:nvSpPr>
        <p:spPr>
          <a:xfrm>
            <a:off x="6210330" y="42943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9" invalidUrl="" action="" tgtFrame="" tooltip="" history="1" highlightClick="0" endSnd="0">
                  <a:extLst>
                    <a:ext uri="{A12FA001-AC4F-418D-AE19-62706E023703}">
                      <ahyp:hlinkClr xmlns:ahyp="http://schemas.microsoft.com/office/drawing/2018/hyperlinkcolor" val="tx"/>
                    </a:ext>
                  </a:extLst>
                </a:hlinkClick>
              </a:rPr>
              <a:t>AI Governance Setup</a:t>
            </a:r>
            <a:endParaRPr lang="en-US" sz="1050" dirty="0"/>
          </a:p>
        </p:txBody>
      </p:sp>
      <p:sp>
        <p:nvSpPr>
          <p:cNvPr id="64" name="text_21_62"/>
          <p:cNvSpPr txBox="1"/>
          <p:nvPr/>
        </p:nvSpPr>
        <p:spPr>
          <a:xfrm>
            <a:off x="6210330" y="447333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governance-setup</a:t>
            </a:r>
            <a:endParaRPr lang="en-US" sz="700" dirty="0"/>
          </a:p>
        </p:txBody>
      </p:sp>
      <p:sp>
        <p:nvSpPr>
          <p:cNvPr id="65" name="shape_21_63"/>
          <p:cNvSpPr/>
          <p:nvPr/>
        </p:nvSpPr>
        <p:spPr>
          <a:xfrm>
            <a:off x="6210330" y="4761464"/>
            <a:ext cx="2495580" cy="6309"/>
          </a:xfrm>
          <a:prstGeom prst="rect">
            <a:avLst/>
          </a:prstGeom>
          <a:solidFill>
            <a:srgbClr val="D6E6F5">
              <a:alpha val="13000"/>
            </a:srgbClr>
          </a:solidFill>
          <a:ln/>
        </p:spPr>
      </p:sp>
      <p:sp>
        <p:nvSpPr>
          <p:cNvPr id="66" name="text_21_64"/>
          <p:cNvSpPr txBox="1"/>
          <p:nvPr/>
        </p:nvSpPr>
        <p:spPr>
          <a:xfrm>
            <a:off x="6210330" y="482501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0" invalidUrl="" action="" tgtFrame="" tooltip="" history="1" highlightClick="0" endSnd="0">
                  <a:extLst>
                    <a:ext uri="{A12FA001-AC4F-418D-AE19-62706E023703}">
                      <ahyp:hlinkClr xmlns:ahyp="http://schemas.microsoft.com/office/drawing/2018/hyperlinkcolor" val="tx"/>
                    </a:ext>
                  </a:extLst>
                </a:hlinkClick>
              </a:rPr>
              <a:t>AI Estate Audit &amp; Mapping</a:t>
            </a:r>
            <a:endParaRPr lang="en-US" sz="1050" dirty="0"/>
          </a:p>
        </p:txBody>
      </p:sp>
      <p:sp>
        <p:nvSpPr>
          <p:cNvPr id="67" name="text_21_65"/>
          <p:cNvSpPr txBox="1"/>
          <p:nvPr/>
        </p:nvSpPr>
        <p:spPr>
          <a:xfrm>
            <a:off x="6210330" y="5003963"/>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estate-audit</a:t>
            </a:r>
            <a:endParaRPr lang="en-US" sz="700" dirty="0"/>
          </a:p>
        </p:txBody>
      </p:sp>
      <p:sp>
        <p:nvSpPr>
          <p:cNvPr id="68" name="shape_21_66"/>
          <p:cNvSpPr/>
          <p:nvPr/>
        </p:nvSpPr>
        <p:spPr>
          <a:xfrm>
            <a:off x="6210330" y="5292090"/>
            <a:ext cx="2495580" cy="6309"/>
          </a:xfrm>
          <a:prstGeom prst="rect">
            <a:avLst/>
          </a:prstGeom>
          <a:solidFill>
            <a:srgbClr val="D6E6F5">
              <a:alpha val="13000"/>
            </a:srgbClr>
          </a:solidFill>
          <a:ln/>
        </p:spPr>
      </p:sp>
      <p:sp>
        <p:nvSpPr>
          <p:cNvPr id="69" name="text_21_67"/>
          <p:cNvSpPr txBox="1"/>
          <p:nvPr/>
        </p:nvSpPr>
        <p:spPr>
          <a:xfrm>
            <a:off x="6210330" y="53556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1" invalidUrl="" action="" tgtFrame="" tooltip="" history="1" highlightClick="0" endSnd="0">
                  <a:extLst>
                    <a:ext uri="{A12FA001-AC4F-418D-AE19-62706E023703}">
                      <ahyp:hlinkClr xmlns:ahyp="http://schemas.microsoft.com/office/drawing/2018/hyperlinkcolor" val="tx"/>
                    </a:ext>
                  </a:extLst>
                </a:hlinkClick>
              </a:rPr>
              <a:t>AI Governance Retainer</a:t>
            </a:r>
            <a:endParaRPr lang="en-US" sz="1050" dirty="0"/>
          </a:p>
        </p:txBody>
      </p:sp>
      <p:sp>
        <p:nvSpPr>
          <p:cNvPr id="70" name="text_21_68"/>
          <p:cNvSpPr txBox="1"/>
          <p:nvPr/>
        </p:nvSpPr>
        <p:spPr>
          <a:xfrm>
            <a:off x="6210330" y="55345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governance-retainer</a:t>
            </a:r>
            <a:endParaRPr lang="en-US" sz="700" dirty="0"/>
          </a:p>
        </p:txBody>
      </p:sp>
      <p:sp>
        <p:nvSpPr>
          <p:cNvPr id="71" name="shape_21_69"/>
          <p:cNvSpPr/>
          <p:nvPr/>
        </p:nvSpPr>
        <p:spPr>
          <a:xfrm>
            <a:off x="8934420" y="2095530"/>
            <a:ext cx="2495580" cy="38130"/>
          </a:xfrm>
          <a:prstGeom prst="rect">
            <a:avLst/>
          </a:prstGeom>
          <a:solidFill>
            <a:srgbClr val="35C8FF"/>
          </a:solidFill>
          <a:ln/>
        </p:spPr>
      </p:sp>
      <p:sp>
        <p:nvSpPr>
          <p:cNvPr id="72" name="text_21_70"/>
          <p:cNvSpPr txBox="1"/>
          <p:nvPr/>
        </p:nvSpPr>
        <p:spPr>
          <a:xfrm>
            <a:off x="893442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STUDIEN, ARTIKEL, WERKZEUGE</a:t>
            </a:r>
            <a:endParaRPr lang="en-US" sz="800" dirty="0"/>
          </a:p>
        </p:txBody>
      </p:sp>
      <p:sp>
        <p:nvSpPr>
          <p:cNvPr id="73" name="shape_21_71"/>
          <p:cNvSpPr/>
          <p:nvPr/>
        </p:nvSpPr>
        <p:spPr>
          <a:xfrm>
            <a:off x="8934420" y="2387590"/>
            <a:ext cx="2495580" cy="6309"/>
          </a:xfrm>
          <a:prstGeom prst="rect">
            <a:avLst/>
          </a:prstGeom>
          <a:solidFill>
            <a:srgbClr val="D6E6F5">
              <a:alpha val="13000"/>
            </a:srgbClr>
          </a:solidFill>
          <a:ln/>
        </p:spPr>
      </p:sp>
      <p:sp>
        <p:nvSpPr>
          <p:cNvPr id="74" name="text_21_72"/>
          <p:cNvSpPr txBox="1"/>
          <p:nvPr/>
        </p:nvSpPr>
        <p:spPr>
          <a:xfrm>
            <a:off x="893442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2" invalidUrl="" action="" tgtFrame="" tooltip="" history="1" highlightClick="0" endSnd="0">
                  <a:extLst>
                    <a:ext uri="{A12FA001-AC4F-418D-AE19-62706E023703}">
                      <ahyp:hlinkClr xmlns:ahyp="http://schemas.microsoft.com/office/drawing/2018/hyperlinkcolor" val="tx"/>
                    </a:ext>
                  </a:extLst>
                </a:hlinkClick>
              </a:rPr>
              <a:t>Globale Marktstudie 2026/27</a:t>
            </a:r>
            <a:endParaRPr lang="en-US" sz="1050" dirty="0"/>
          </a:p>
        </p:txBody>
      </p:sp>
      <p:sp>
        <p:nvSpPr>
          <p:cNvPr id="75" name="text_21_73"/>
          <p:cNvSpPr txBox="1"/>
          <p:nvPr/>
        </p:nvSpPr>
        <p:spPr>
          <a:xfrm>
            <a:off x="8934420" y="26300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market-global-de</a:t>
            </a:r>
            <a:endParaRPr lang="en-US" sz="700" dirty="0"/>
          </a:p>
        </p:txBody>
      </p:sp>
      <p:sp>
        <p:nvSpPr>
          <p:cNvPr id="76" name="shape_21_74"/>
          <p:cNvSpPr/>
          <p:nvPr/>
        </p:nvSpPr>
        <p:spPr>
          <a:xfrm>
            <a:off x="8934420" y="2918216"/>
            <a:ext cx="2495580" cy="6309"/>
          </a:xfrm>
          <a:prstGeom prst="rect">
            <a:avLst/>
          </a:prstGeom>
          <a:solidFill>
            <a:srgbClr val="D6E6F5">
              <a:alpha val="13000"/>
            </a:srgbClr>
          </a:solidFill>
          <a:ln/>
        </p:spPr>
      </p:sp>
      <p:sp>
        <p:nvSpPr>
          <p:cNvPr id="77" name="text_21_75"/>
          <p:cNvSpPr txBox="1"/>
          <p:nvPr/>
        </p:nvSpPr>
        <p:spPr>
          <a:xfrm>
            <a:off x="8934420" y="298176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3" invalidUrl="" action="" tgtFrame="" tooltip="" history="1" highlightClick="0" endSnd="0">
                  <a:extLst>
                    <a:ext uri="{A12FA001-AC4F-418D-AE19-62706E023703}">
                      <ahyp:hlinkClr xmlns:ahyp="http://schemas.microsoft.com/office/drawing/2018/hyperlinkcolor" val="tx"/>
                    </a:ext>
                  </a:extLst>
                </a:hlinkClick>
              </a:rPr>
              <a:t>Alle Studien</a:t>
            </a:r>
            <a:endParaRPr lang="en-US" sz="1050" dirty="0"/>
          </a:p>
        </p:txBody>
      </p:sp>
      <p:sp>
        <p:nvSpPr>
          <p:cNvPr id="78" name="text_21_76"/>
          <p:cNvSpPr txBox="1"/>
          <p:nvPr/>
        </p:nvSpPr>
        <p:spPr>
          <a:xfrm>
            <a:off x="8934420" y="316071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p:txBody>
      </p:sp>
      <p:sp>
        <p:nvSpPr>
          <p:cNvPr id="79" name="shape_21_77"/>
          <p:cNvSpPr/>
          <p:nvPr/>
        </p:nvSpPr>
        <p:spPr>
          <a:xfrm>
            <a:off x="8934420" y="3333354"/>
            <a:ext cx="2495580" cy="6309"/>
          </a:xfrm>
          <a:prstGeom prst="rect">
            <a:avLst/>
          </a:prstGeom>
          <a:solidFill>
            <a:srgbClr val="D6E6F5">
              <a:alpha val="13000"/>
            </a:srgbClr>
          </a:solidFill>
          <a:ln/>
        </p:spPr>
      </p:sp>
      <p:sp>
        <p:nvSpPr>
          <p:cNvPr id="80" name="text_21_78"/>
          <p:cNvSpPr txBox="1"/>
          <p:nvPr/>
        </p:nvSpPr>
        <p:spPr>
          <a:xfrm>
            <a:off x="8934420" y="3396813"/>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4" invalidUrl="" action="" tgtFrame="" tooltip="" history="1" highlightClick="0" endSnd="0">
                  <a:extLst>
                    <a:ext uri="{A12FA001-AC4F-418D-AE19-62706E023703}">
                      <ahyp:hlinkClr xmlns:ahyp="http://schemas.microsoft.com/office/drawing/2018/hyperlinkcolor" val="tx"/>
                    </a:ext>
                  </a:extLst>
                </a:hlinkClick>
              </a:rPr>
              <a:t>Artikel</a:t>
            </a:r>
            <a:endParaRPr lang="en-US" sz="1050" dirty="0"/>
          </a:p>
        </p:txBody>
      </p:sp>
      <p:sp>
        <p:nvSpPr>
          <p:cNvPr id="81" name="text_21_79"/>
          <p:cNvSpPr txBox="1"/>
          <p:nvPr/>
        </p:nvSpPr>
        <p:spPr>
          <a:xfrm>
            <a:off x="8934420" y="3575853"/>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articles</a:t>
            </a:r>
            <a:endParaRPr lang="en-US" sz="700" dirty="0"/>
          </a:p>
        </p:txBody>
      </p:sp>
      <p:sp>
        <p:nvSpPr>
          <p:cNvPr id="82" name="shape_21_80"/>
          <p:cNvSpPr/>
          <p:nvPr/>
        </p:nvSpPr>
        <p:spPr>
          <a:xfrm>
            <a:off x="8934420" y="3748491"/>
            <a:ext cx="2495580" cy="6309"/>
          </a:xfrm>
          <a:prstGeom prst="rect">
            <a:avLst/>
          </a:prstGeom>
          <a:solidFill>
            <a:srgbClr val="D6E6F5">
              <a:alpha val="13000"/>
            </a:srgbClr>
          </a:solidFill>
          <a:ln/>
        </p:spPr>
      </p:sp>
      <p:sp>
        <p:nvSpPr>
          <p:cNvPr id="83" name="text_21_81"/>
          <p:cNvSpPr txBox="1"/>
          <p:nvPr/>
        </p:nvSpPr>
        <p:spPr>
          <a:xfrm>
            <a:off x="8934420" y="381195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5" invalidUrl="" action="" tgtFrame="" tooltip="" history="1" highlightClick="0" endSnd="0">
                  <a:extLst>
                    <a:ext uri="{A12FA001-AC4F-418D-AE19-62706E023703}">
                      <ahyp:hlinkClr xmlns:ahyp="http://schemas.microsoft.com/office/drawing/2018/hyperlinkcolor" val="tx"/>
                    </a:ext>
                  </a:extLst>
                </a:hlinkClick>
              </a:rPr>
              <a:t>KI-Rechner</a:t>
            </a:r>
            <a:endParaRPr lang="en-US" sz="1050" dirty="0"/>
          </a:p>
        </p:txBody>
      </p:sp>
      <p:sp>
        <p:nvSpPr>
          <p:cNvPr id="84" name="text_21_82"/>
          <p:cNvSpPr txBox="1"/>
          <p:nvPr/>
        </p:nvSpPr>
        <p:spPr>
          <a:xfrm>
            <a:off x="8934420" y="3990990"/>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solutions/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calculators</a:t>
            </a:r>
            <a:endParaRPr lang="en-US" sz="700" dirty="0"/>
          </a:p>
        </p:txBody>
      </p:sp>
      <p:sp>
        <p:nvSpPr>
          <p:cNvPr id="85" name="shape_21_83"/>
          <p:cNvSpPr/>
          <p:nvPr/>
        </p:nvSpPr>
        <p:spPr>
          <a:xfrm>
            <a:off x="8934420" y="4163629"/>
            <a:ext cx="2495580" cy="6309"/>
          </a:xfrm>
          <a:prstGeom prst="rect">
            <a:avLst/>
          </a:prstGeom>
          <a:solidFill>
            <a:srgbClr val="D6E6F5">
              <a:alpha val="13000"/>
            </a:srgbClr>
          </a:solidFill>
          <a:ln/>
        </p:spPr>
      </p:sp>
      <p:sp>
        <p:nvSpPr>
          <p:cNvPr id="86" name="text_21_84"/>
          <p:cNvSpPr txBox="1"/>
          <p:nvPr/>
        </p:nvSpPr>
        <p:spPr>
          <a:xfrm>
            <a:off x="8934420" y="42270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6" invalidUrl="" action="" tgtFrame="" tooltip="" history="1" highlightClick="0" endSnd="0">
                  <a:extLst>
                    <a:ext uri="{A12FA001-AC4F-418D-AE19-62706E023703}">
                      <ahyp:hlinkClr xmlns:ahyp="http://schemas.microsoft.com/office/drawing/2018/hyperlinkcolor" val="tx"/>
                    </a:ext>
                  </a:extLst>
                </a:hlinkClick>
              </a:rPr>
              <a:t>Glossar</a:t>
            </a:r>
            <a:endParaRPr lang="en-US" sz="1050" dirty="0"/>
          </a:p>
        </p:txBody>
      </p:sp>
      <p:sp>
        <p:nvSpPr>
          <p:cNvPr id="87" name="text_21_85"/>
          <p:cNvSpPr txBox="1"/>
          <p:nvPr/>
        </p:nvSpPr>
        <p:spPr>
          <a:xfrm>
            <a:off x="8934420" y="440612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learn/</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glossary</a:t>
            </a:r>
            <a:endParaRPr lang="en-US" sz="700" dirty="0"/>
          </a:p>
        </p:txBody>
      </p:sp>
      <p:sp>
        <p:nvSpPr>
          <p:cNvPr id="88" name="shape_21_86"/>
          <p:cNvSpPr/>
          <p:nvPr/>
        </p:nvSpPr>
        <p:spPr>
          <a:xfrm>
            <a:off x="8934420" y="4578767"/>
            <a:ext cx="2495580" cy="6309"/>
          </a:xfrm>
          <a:prstGeom prst="rect">
            <a:avLst/>
          </a:prstGeom>
          <a:solidFill>
            <a:srgbClr val="D6E6F5">
              <a:alpha val="13000"/>
            </a:srgbClr>
          </a:solidFill>
          <a:ln/>
        </p:spPr>
      </p:sp>
      <p:sp>
        <p:nvSpPr>
          <p:cNvPr id="89" name="text_21_87"/>
          <p:cNvSpPr txBox="1"/>
          <p:nvPr/>
        </p:nvSpPr>
        <p:spPr>
          <a:xfrm>
            <a:off x="8934420" y="464222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7" invalidUrl="" action="" tgtFrame="" tooltip="" history="1" highlightClick="0" endSnd="0">
                  <a:extLst>
                    <a:ext uri="{A12FA001-AC4F-418D-AE19-62706E023703}">
                      <ahyp:hlinkClr xmlns:ahyp="http://schemas.microsoft.com/office/drawing/2018/hyperlinkcolor" val="tx"/>
                    </a:ext>
                  </a:extLst>
                </a:hlinkClick>
              </a:rPr>
              <a:t>Methodik</a:t>
            </a:r>
            <a:endParaRPr lang="en-US" sz="1050" dirty="0"/>
          </a:p>
        </p:txBody>
      </p:sp>
      <p:sp>
        <p:nvSpPr>
          <p:cNvPr id="90" name="text_21_88"/>
          <p:cNvSpPr txBox="1"/>
          <p:nvPr/>
        </p:nvSpPr>
        <p:spPr>
          <a:xfrm>
            <a:off x="8934420" y="482126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methodology</a:t>
            </a:r>
            <a:endParaRPr lang="en-US" sz="700" dirty="0"/>
          </a:p>
        </p:txBody>
      </p:sp>
      <p:sp>
        <p:nvSpPr>
          <p:cNvPr id="91" name="text_21_8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Seiten wie auf ethority.ai veröffentlicht, Okt. 2026</a:t>
            </a:r>
            <a:endParaRPr lang="en-US" sz="900" dirty="0"/>
          </a:p>
        </p:txBody>
      </p:sp>
      <p:sp>
        <p:nvSpPr>
          <p:cNvPr id="92" name="text_21_90"/>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V3.5 · 29. OKT. 2026</a:t>
            </a:r>
            <a:endParaRPr lang="en-US" sz="750" dirty="0"/>
          </a:p>
        </p:txBody>
      </p:sp>
      <p:sp>
        <p:nvSpPr>
          <p:cNvPr id="93" name="text_21_9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21 / 21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chiv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 die Ihr Unternehmen weiterbringt · Keynote v3.5 (DE)</dc:title>
  <dc:subject>PptxGenJS Presentation</dc:subject>
  <dc:creator>Sten Franke &amp; ETHORITY</dc:creator>
  <cp:lastModifiedBy>Sten Franke &amp; ETHORITY</cp:lastModifiedBy>
  <cp:revision>1</cp:revision>
  <dcterms:created xsi:type="dcterms:W3CDTF">2026-10-27T19:21:28Z</dcterms:created>
  <dcterms:modified xsi:type="dcterms:W3CDTF">2026-10-29T17:53:43Z</dcterms:modified>
  <dc:identifier>ETH-DECK-A-KEYNOTE-KI-DIE-IHR-UNTERNEHMEN-WEITERBRINGT-DE-v3.5</dc:identifier>
  <cp:keywords>ETHORITY; ETH-DECK-A-KEYNOTE-KI-DIE-IHR-UNTERNEHMEN-WEITERBRINGT-DE</cp:keywords>
  <dc:description>© 2026 ETHORITY &amp; STEN.AI LLC · quote with attribution · Prism artwork CC BY-NC-ND 4.0 (artwork only) · licensing: https://ethority.ai/de/products/research-licensing</dc:description>
  <cp:category>ETHORITY presentation</cp:category>
  <cp:contentStatus>Publication edition, 29 Oct 2026</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THORITYPublicationURL">
    <vt:lpwstr>https://ethority.ai/de/research/publications/keynote-full-de</vt:lpwstr>
  </property>
  <property fmtid="{D5CDD505-2E9C-101B-9397-08002B2CF9AE}" pid="3" name="ETHORITYDocumentID">
    <vt:lpwstr>ETH-DECK-A-KEYNOTE-KI-DIE-IHR-UNTERNEHMEN-WEITERBRINGT-DE</vt:lpwstr>
  </property>
  <property fmtid="{D5CDD505-2E9C-101B-9397-08002B2CF9AE}" pid="4" name="ETHORITYEditionID">
    <vt:lpwstr>ETH-DECK-A-KEYNOTE-KI-DIE-IHR-UNTERNEHMEN-WEITERBRINGT-DE-v3.4</vt:lpwstr>
  </property>
  <property fmtid="{D5CDD505-2E9C-101B-9397-08002B2CF9AE}" pid="5" name="ETHORITYRights">
    <vt:lpwstr>© 2026 ETHORITY &amp; STEN.AI LLC. Texte und Abbildungen dürfen mit Quellenangabe zitiert werden. Good AI Prisma Artwork: CC BY-NC-ND 4.0 (nur das Artwork; Daten, Software und Marken Dritter ausgenommen); kommerzielle Nutzung auf Anfrage per Lizenz: https://ethority.ai/de/products/research-licensing</vt:lpwstr>
  </property>
  <property fmtid="{D5CDD505-2E9C-101B-9397-08002B2CF9AE}" pid="6" name="ETHORITYLicensing">
    <vt:lpwstr>https://ethority.ai/de/products/research-licensing</vt:lpwstr>
  </property>
  <property fmtid="{D5CDD505-2E9C-101B-9397-08002B2CF9AE}" pid="7" name="ETHORITYStampTool">
    <vt:lpwstr>stamp_identity.py 1.1.0</vt:lpwstr>
  </property>
</Properties>
</file>