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that fits your business – and keeps fitting.
ETHORITY makes AI work for your team, your project and your company, fits it to your customers and adapts it when your market or the rules change.
961 AI offerings mapped, each with its source (Good AI Prism, Oct 2026)
24 topic areas on one map, by task and industry (Good AI Prism v3.12)
11 entry offers and services, from €195 net to monthly support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makes AI usable for a person, a project, an organisation or a team.
You may be choosing your first AI application, or your teams already use several. The Good AI Prism, our map of 961 AI offerings, shows you the options. We help you choose, build and run what fits your customers and your market.
Source: Good AI Prism,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is effective, efficient, economic and responsible.
Compliance is part of responsible implementation. Responsibility goes further: a legally permitted application can still be badly designed or harm the people affected.
Effective: AI supports a concrete goal with results you can check.
Efficient: Effort, cost and human rework are counted.
Economic: A technical gain is tested for its real business value.
Responsible: People, rights, safety and ethical consequences are part of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lead you to the AI that fits your decision.
Where does AI help in my work? Choose a business function, such as customer service or finance. → Uses and matching offers
What does AI change in my industry? Choose an industry, such as health, logistics or manufacturing. → Industry study, cases, relevant providers
Which AI fits our decision? Search a task or a provider. → Profile → Compare → economics →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a sound decision, then put AI to work effectively, efficiently, economically and responsibly.
Five entry offers answer one question each, from a written comparison for €195 net to a six-week pilot. Seven services carry the work that follows, from a readiness check with one workshop day to monthly support.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entry offers answer your question before you commit a larger budget.
Compare up to three AI offerings on dated facts before you buy. AI Decision Brief: €195 net · one-time
Turn one business goal into an AI plan for the next 90 days. AI Business Blueprint: €495 net · one-time · Delivery date agreed before the work starts
Get a clear answer on one AI system: pilot, redesign, expand or stop. AI Trust Record: €4,500 net · one-time · 10 working days from receipt of the agreed inputs
Run one AI use case under real conditions, with stop rules agreed upfront. AI Trust Pilot: €25,000 net · one-time · Six weeks
Know what would make an AI investment of about €200,000 or more pay. AI Opportunity Case: Priced after scoping · Standard 4 weeks · Extended 6 weeks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Decide between up to three AI offerings with the facts side by side.
Up to three offerings from your comparison list, side by side
Price, data location, integrations and limits, each with source and date
The questions to ask each provider before you sign
A cost sketch based on your own volumes
AI Decision Brief
€195
net · one-time · request by email through the offer page · reviewed before delivery
Next step: Request a Decision Brief · https://ethority.ai/offers/ai-decision-brief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one business goal into an AI plan for the next 90 days.
A one-page decision: the problem, three opportunities, three unknowns, three actions
A map of today’s work and where AI could change it
What AI may do, what people decide, and when it would pay off
Two to four options and a 30/60/90-day roadmap
AI Business Blueprint
€495
net · one-time
Delivery: Date agreed with you before the work starts
Next step: Request a Blueprint · https://ethority.ai/offers/ai-business-blueprint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one clear answer about one AI system before you rely on it.
A decision: pilot, redesign, expand or stop, with its conditions
A Trust Chain: one page linking outcome, owner, data, AI and human approval
A register of facts, evidence, assumptions and open points
A review plan with triggers for the next 90 days
AI Trust Record
€4,500
net · one-time · standard scope; complex scope quoted separately
Delivery: 10 working days from receipt of the agreed inputs
Next step: Request a Trust Record · https://ethority.ai/offers/ai-trust-record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one AI use case under real conditions and decide on evidence.
Goals, limits and stop rules agreed before the start
The AI Trust Record as the starting structure
Independent review of changes and open points during the pilot
A final decision: continue, redesign, expand or stop
AI Trust Pilot
€25,000
net · one-time · one use case in one accountable department
Duration: Six weeks
Next step: Discuss a pilot · https://ethority.ai/offers/ai-trust-pilot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what would make a large AI investment pay, with every assumption written down.
An independent business case built on your volumes
A comparison with real alternatives, including doing nothing
A clear recommendation: start, change, test first or stop
A signed decision record
AI Opportunity Case
Priced after scoping
net · for AI investments of about €200,000 or more · scope by agreement
Duration: Standard 4 weeks · Extended 6 weeks
Next step: Discuss your investment · https://ethority.ai/products/enterprise-services/opportunity-case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services take you in four steps from a first check to AI that runs.
Check: AI Readiness &amp; Maturity Check €3,500; AI Act Readiness Sprint from €6,900 Enterprise €19,500
Decide: AI Governance Setup from €19,500; AI Estate Audit &amp; Mapping Focus €25,000 Group €45,000 · Group+ €75,000; AI Opportunity Case Priced after scoping
Enable: AI Literacy &amp; Adoption from €2,400
Run: AI Governance Retainer from €2,500 / month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you stand with AI: one workshop day, then a written assessment.
A scored maturity profile with written reasoning
Your five most valuable AI uses, ranked by value, feasibility and risk
A draft 90-day plan for leadership review
One workshop day with up to 8 people from your team
AI Readiness &amp; Maturity Check
€3,500
net · one workshop day and a written assessment · date and place by agreement
Next step: Request a check · https://ethority.ai/products/enterprise-services/readiness-maturity-check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which AI you use and what the EU AI Act requires of you.
Your AI systems classified under the EU AI Act
Gaps and a costed plan to 2 Dec 2027
The facts your legal team needs, prepared
A briefing for the board or management
AI Act Readiness Sprint
from €6,900
net · mid-sized companies: 2 weeks, up to 15 AI uses · Enterprise €19,500: 3 weeks, up to 40 systems
Next step: Request a 30-minute scoping call · https://ethority.ai/products/enterprise-services/ai-act-readiness-sprint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team learns to use AI well and safely in daily work.
Role-based training for leaders, specialists and teams
A usage policy your staff can follow
Training records for the EU AI Act literacy duty (Article 4)
AI Literacy &amp; Adoption
from €2,400
net · half-day executive workshop or one-day team training
Next step: Plan a training · https://ethority.ai/products/enterprise-services/literacy-adoption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set the rules for AI: who decides, who checks and when.
Roles and decision rights for every AI use
An approval path from request to go-live
An AI register and usage policies
Limits for what AI agents may do alone
AI Governance Setup
from €19,500
net · 4 weeks
Next step: Discuss your setup · https://ethority.ai/products/enterprise-services/governance-setup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AI systems you use, what they cost and who is responsible for them.
A review of your AI tools, agents, pilots and licences within the agreed scope
Cost, owner and dependencies for each system
A decision per system: scale, fix, consolidate or stop
A register handed to the people who govern your AI
AI Estate Audit &amp; Mapping
from €25,000
net · Focus €25,000 · Group €45,000 · Group+ €75,000 · 4–8 weeks
Next step: Request a scoping call · https://ethority.ai/products/enterprise-services/estate-audit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Monthly support keeps your AI rules and decisions up to date.
Upkeep of your AI register
A watch on regulation and providers
A review of every new AI use
A quarterly report
AI Governance Retainer
from €2,500
net per month · six-month minimum
Next step: Discuss ongoing support · https://ethority.ai/products/enterprise-services/governance-retainer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works in a loop of five steps, and each step ends with a clear decision.
Discover – Find where AI can help your business and what the market offers for it.
Create – Choose the option and build the solution, including its costs, data and responsibilities.
Run – Operate the system day to day, with named owners and agreed checks.
Improve – Measure the result against the starting point and adjust what does not work.
Grow – Extend what works to more teams, sites or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leads every project.
“I help you make sense of the AI market, take sound decisions and shape the implementation — combining market intelligence, systems architecture and economic evaluation.”
Source: ETHORITY company history · Good AI Prism, Oct 2026 ·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your case with Sten Franke.
Check: AI Readiness &amp; Maturity Check: one workshop day, then the written assessment · €3,500 · https://ethority.ai/products/enterprise-services/readiness-maturity-check
Calculate: Test your own case with the AI calculators · https://ethority.ai/solutions/calculators
Read: The Global Market Study 2026/27 (90 pages) · https://ethority.ai/research
E-mail: sten@ethority.ai · Sten Franke
QR · This presentation online: https://ethority.ai/research/publications/company-full-en
QR · Connect with Sten Franke: https://www.linkedin.com/in/stenfranke
Source: ethority.ai offer page · net price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page, offer and study in this deck is one click away.
Pages: Home https://ethority.ai/; Good AI Prism https://ethority.ai/ai-prism; Registry of AI offerings https://ethority.ai/explore/registry; Compare offerings https://ethority.ai/explore/compare; Company https://ethority.ai/company; Founder &amp; network https://ethority.ai/company/team; Contact https://ethority.ai/contact
Five entry offers: AI Decision Brief https://ethority.ai/offers/ai-decision-brief; AI Business Blueprint https://ethority.ai/offers/ai-business-blueprint; AI Trust Record https://ethority.ai/offers/ai-trust-record; AI Trust Pilot https://ethority.ai/offers/ai-trust-pilot; AI Opportunity Case https://ethority.ai/products/enterprise-services/opportunity-case
Seven services: AI Readiness &amp; Maturity Check https://ethority.ai/products/enterprise-services/readiness-maturity-check; AI Act Readiness Sprint https://ethority.ai/products/enterprise-services/ai-act-readiness-sprint; AI Literacy &amp; Adoption https://ethority.ai/products/enterprise-services/literacy-adoption; AI Governance Setup https://ethority.ai/products/enterprise-services/governance-setup; AI Estate Audit &amp; Mapping https://ethority.ai/products/enterprise-services/estate-audit; AI Governance Retainer https://ethority.ai/products/enterprise-services/governance-retainer
Studies, articles, tools: Global Market Study 2026/27 https://ethority.ai/research/publications/market-global-en; All studies https://ethority.ai/research/publications; Articles https://ethority.ai/articles; AI calculators https://ethority.ai/solutions/calculators; Glossary https://ethority.ai/learn/glossary; Method https://ethority.ai/methodology
Source: Pages as published on ethority.ai,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hyperlink" Target="https://ethority.ai/offers/ai-decision-brief?utm_source=pdf&amp;utm_medium=deck&amp;utm_campaign=company-offers-en-v1.3" TargetMode="External"/><Relationship Id="rId4" Type="http://schemas.openxmlformats.org/officeDocument/2006/relationships/hyperlink" Target="https://ethority.ai/offers/ai-decision-brief?utm_source=pdf&amp;utm_medium=deck&amp;utm_campaign=company-offers-en-v1.3" TargetMode="External"/><Relationship Id="rId5" Type="http://schemas.openxmlformats.org/officeDocument/2006/relationships/hyperlink" Target="https://ethority.ai/offers/ai-decision-brief?utm_source=pdf&amp;utm_medium=deck&amp;utm_campaign=company-offers-en-v1.3" TargetMode="External"/><Relationship Id="rId6" Type="http://schemas.openxmlformats.org/officeDocument/2006/relationships/hyperlink" Target="https://ethority.ai/offers/ai-decision-brief?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hyperlink" Target="https://ethority.ai/offers/ai-business-blueprint?utm_source=pdf&amp;utm_medium=deck&amp;utm_campaign=company-offers-en-v1.3" TargetMode="External"/><Relationship Id="rId4" Type="http://schemas.openxmlformats.org/officeDocument/2006/relationships/hyperlink" Target="https://ethority.ai/offers/ai-business-blueprint?utm_source=pdf&amp;utm_medium=deck&amp;utm_campaign=company-offers-en-v1.3" TargetMode="External"/><Relationship Id="rId5" Type="http://schemas.openxmlformats.org/officeDocument/2006/relationships/hyperlink" Target="https://ethority.ai/offers/ai-business-blueprint?utm_source=pdf&amp;utm_medium=deck&amp;utm_campaign=company-offers-en-v1.3" TargetMode="External"/><Relationship Id="rId6" Type="http://schemas.openxmlformats.org/officeDocument/2006/relationships/hyperlink" Target="https://ethority.ai/offers/ai-business-blueprint?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hyperlink" Target="https://ethority.ai/offers/ai-trust-record?utm_source=pdf&amp;utm_medium=deck&amp;utm_campaign=company-offers-en-v1.3" TargetMode="External"/><Relationship Id="rId4" Type="http://schemas.openxmlformats.org/officeDocument/2006/relationships/hyperlink" Target="https://ethority.ai/offers/ai-trust-record?utm_source=pdf&amp;utm_medium=deck&amp;utm_campaign=company-offers-en-v1.3" TargetMode="External"/><Relationship Id="rId5" Type="http://schemas.openxmlformats.org/officeDocument/2006/relationships/hyperlink" Target="https://ethority.ai/offers/ai-trust-record?utm_source=pdf&amp;utm_medium=deck&amp;utm_campaign=company-offers-en-v1.3" TargetMode="External"/><Relationship Id="rId6" Type="http://schemas.openxmlformats.org/officeDocument/2006/relationships/hyperlink" Target="https://ethority.ai/offers/ai-trust-record?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hyperlink" Target="https://ethority.ai/offers/ai-trust-pilot?utm_source=pdf&amp;utm_medium=deck&amp;utm_campaign=company-offers-en-v1.3" TargetMode="External"/><Relationship Id="rId4" Type="http://schemas.openxmlformats.org/officeDocument/2006/relationships/hyperlink" Target="https://ethority.ai/offers/ai-trust-pilot?utm_source=pdf&amp;utm_medium=deck&amp;utm_campaign=company-offers-en-v1.3" TargetMode="External"/><Relationship Id="rId5" Type="http://schemas.openxmlformats.org/officeDocument/2006/relationships/hyperlink" Target="https://ethority.ai/offers/ai-trust-pilot?utm_source=pdf&amp;utm_medium=deck&amp;utm_campaign=company-offers-en-v1.3" TargetMode="External"/><Relationship Id="rId6" Type="http://schemas.openxmlformats.org/officeDocument/2006/relationships/hyperlink" Target="https://ethority.ai/offers/ai-trust-pilot?utm_source=pdf&amp;utm_medium=deck&amp;utm_campaign=company-offers-en-v1.3" TargetMode="External"/><Relationship Id="rId7" Type="http://schemas.openxmlformats.org/officeDocument/2006/relationships/slideLayout" Target="../slideLayouts/slideLayout2.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hyperlink" Target="https://ethority.ai/products/enterprise-services/opportunity-case?utm_source=pdf&amp;utm_medium=deck&amp;utm_campaign=company-offers-en-v1.3" TargetMode="External"/><Relationship Id="rId4" Type="http://schemas.openxmlformats.org/officeDocument/2006/relationships/hyperlink" Target="https://ethority.ai/products/enterprise-services/opportunity-case?utm_source=pdf&amp;utm_medium=deck&amp;utm_campaign=company-offers-en-v1.3" TargetMode="External"/><Relationship Id="rId5" Type="http://schemas.openxmlformats.org/officeDocument/2006/relationships/hyperlink" Target="https://ethority.ai/products/enterprise-services/opportunity-case?utm_source=pdf&amp;utm_medium=deck&amp;utm_campaign=company-offers-en-v1.3" TargetMode="External"/><Relationship Id="rId6" Type="http://schemas.openxmlformats.org/officeDocument/2006/relationships/hyperlink" Target="https://ethority.ai/products/enterprise-services/opportunity-case?utm_source=pdf&amp;utm_medium=deck&amp;utm_campaign=company-offers-en-v1.3" TargetMode="External"/><Relationship Id="rId7" Type="http://schemas.openxmlformats.org/officeDocument/2006/relationships/hyperlink" Target="https://ethority.ai/products/enterprise-services/opportunity-case?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hyperlink" Target="https://ethority.ai/products/enterprise-services/readiness-maturity-check?utm_source=pdf&amp;utm_medium=deck&amp;utm_campaign=company-offers-en-v1.3" TargetMode="External"/><Relationship Id="rId4" Type="http://schemas.openxmlformats.org/officeDocument/2006/relationships/hyperlink" Target="https://ethority.ai/products/enterprise-services/readiness-maturity-check?utm_source=pdf&amp;utm_medium=deck&amp;utm_campaign=company-offers-en-v1.3" TargetMode="External"/><Relationship Id="rId5" Type="http://schemas.openxmlformats.org/officeDocument/2006/relationships/hyperlink" Target="https://ethority.ai/products/enterprise-services/readiness-maturity-check?utm_source=pdf&amp;utm_medium=deck&amp;utm_campaign=company-offers-en-v1.3" TargetMode="External"/><Relationship Id="rId6" Type="http://schemas.openxmlformats.org/officeDocument/2006/relationships/hyperlink" Target="https://ethority.ai/products/enterprise-services/readiness-maturity-check?utm_source=pdf&amp;utm_medium=deck&amp;utm_campaign=company-offers-en-v1.3" TargetMode="External"/><Relationship Id="rId7" Type="http://schemas.openxmlformats.org/officeDocument/2006/relationships/hyperlink" Target="https://ethority.ai/products/enterprise-services/readiness-maturity-check?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hyperlink" Target="https://ethority.ai/products/enterprise-services/ai-act-readiness-sprint?utm_source=pdf&amp;utm_medium=deck&amp;utm_campaign=company-offers-en-v1.3" TargetMode="External"/><Relationship Id="rId4" Type="http://schemas.openxmlformats.org/officeDocument/2006/relationships/hyperlink" Target="https://ethority.ai/products/enterprise-services/ai-act-readiness-sprint?utm_source=pdf&amp;utm_medium=deck&amp;utm_campaign=company-offers-en-v1.3" TargetMode="External"/><Relationship Id="rId5" Type="http://schemas.openxmlformats.org/officeDocument/2006/relationships/hyperlink" Target="https://ethority.ai/products/enterprise-services/ai-act-readiness-sprint?utm_source=pdf&amp;utm_medium=deck&amp;utm_campaign=company-offers-en-v1.3" TargetMode="External"/><Relationship Id="rId6" Type="http://schemas.openxmlformats.org/officeDocument/2006/relationships/hyperlink" Target="https://ethority.ai/products/enterprise-services/ai-act-readiness-sprint?utm_source=pdf&amp;utm_medium=deck&amp;utm_campaign=company-offers-en-v1.3" TargetMode="External"/><Relationship Id="rId7" Type="http://schemas.openxmlformats.org/officeDocument/2006/relationships/hyperlink" Target="https://ethority.ai/products/enterprise-services/ai-act-readiness-sprint?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products/enterprise-services/literacy-adoption?utm_source=pdf&amp;utm_medium=deck&amp;utm_campaign=company-offers-en-v1.3" TargetMode="External"/><Relationship Id="rId4" Type="http://schemas.openxmlformats.org/officeDocument/2006/relationships/hyperlink" Target="https://ethority.ai/products/enterprise-services/literacy-adoption?utm_source=pdf&amp;utm_medium=deck&amp;utm_campaign=company-offers-en-v1.3" TargetMode="External"/><Relationship Id="rId5" Type="http://schemas.openxmlformats.org/officeDocument/2006/relationships/hyperlink" Target="https://ethority.ai/products/enterprise-services/literacy-adoption?utm_source=pdf&amp;utm_medium=deck&amp;utm_campaign=company-offers-en-v1.3" TargetMode="External"/><Relationship Id="rId6" Type="http://schemas.openxmlformats.org/officeDocument/2006/relationships/hyperlink" Target="https://ethority.ai/products/enterprise-services/literacy-adoption?utm_source=pdf&amp;utm_medium=deck&amp;utm_campaign=company-offers-en-v1.3" TargetMode="External"/><Relationship Id="rId7" Type="http://schemas.openxmlformats.org/officeDocument/2006/relationships/hyperlink" Target="https://ethority.ai/products/enterprise-services/literacy-adoption?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hyperlink" Target="https://ethority.ai/products/enterprise-services/governance-setup?utm_source=pdf&amp;utm_medium=deck&amp;utm_campaign=company-offers-en-v1.3" TargetMode="External"/><Relationship Id="rId4" Type="http://schemas.openxmlformats.org/officeDocument/2006/relationships/hyperlink" Target="https://ethority.ai/products/enterprise-services/governance-setup?utm_source=pdf&amp;utm_medium=deck&amp;utm_campaign=company-offers-en-v1.3" TargetMode="External"/><Relationship Id="rId5" Type="http://schemas.openxmlformats.org/officeDocument/2006/relationships/hyperlink" Target="https://ethority.ai/products/enterprise-services/governance-setup?utm_source=pdf&amp;utm_medium=deck&amp;utm_campaign=company-offers-en-v1.3" TargetMode="External"/><Relationship Id="rId6" Type="http://schemas.openxmlformats.org/officeDocument/2006/relationships/hyperlink" Target="https://ethority.ai/products/enterprise-services/governance-setup?utm_source=pdf&amp;utm_medium=deck&amp;utm_campaign=company-offers-en-v1.3" TargetMode="External"/><Relationship Id="rId7" Type="http://schemas.openxmlformats.org/officeDocument/2006/relationships/hyperlink" Target="https://ethority.ai/products/enterprise-services/governance-setup?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hyperlink" Target="https://ethority.ai/products/enterprise-services/estate-audit?utm_source=pdf&amp;utm_medium=deck&amp;utm_campaign=company-offers-en-v1.3" TargetMode="External"/><Relationship Id="rId4" Type="http://schemas.openxmlformats.org/officeDocument/2006/relationships/hyperlink" Target="https://ethority.ai/products/enterprise-services/estate-audit?utm_source=pdf&amp;utm_medium=deck&amp;utm_campaign=company-offers-en-v1.3" TargetMode="External"/><Relationship Id="rId5" Type="http://schemas.openxmlformats.org/officeDocument/2006/relationships/hyperlink" Target="https://ethority.ai/products/enterprise-services/estate-audit?utm_source=pdf&amp;utm_medium=deck&amp;utm_campaign=company-offers-en-v1.3" TargetMode="External"/><Relationship Id="rId6" Type="http://schemas.openxmlformats.org/officeDocument/2006/relationships/hyperlink" Target="https://ethority.ai/products/enterprise-services/estate-audit?utm_source=pdf&amp;utm_medium=deck&amp;utm_campaign=company-offers-en-v1.3" TargetMode="External"/><Relationship Id="rId7" Type="http://schemas.openxmlformats.org/officeDocument/2006/relationships/hyperlink" Target="https://ethority.ai/products/enterprise-services/estate-audit?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products/enterprise-services/governance-retainer?utm_source=pdf&amp;utm_medium=deck&amp;utm_campaign=company-offers-en-v1.3" TargetMode="External"/><Relationship Id="rId4" Type="http://schemas.openxmlformats.org/officeDocument/2006/relationships/hyperlink" Target="https://ethority.ai/products/enterprise-services/governance-retainer?utm_source=pdf&amp;utm_medium=deck&amp;utm_campaign=company-offers-en-v1.3" TargetMode="External"/><Relationship Id="rId5" Type="http://schemas.openxmlformats.org/officeDocument/2006/relationships/hyperlink" Target="https://ethority.ai/products/enterprise-services/governance-retainer?utm_source=pdf&amp;utm_medium=deck&amp;utm_campaign=company-offers-en-v1.3" TargetMode="External"/><Relationship Id="rId6" Type="http://schemas.openxmlformats.org/officeDocument/2006/relationships/hyperlink" Target="https://ethority.ai/products/enterprise-services/governance-retainer?utm_source=pdf&amp;utm_medium=deck&amp;utm_campaign=company-offers-en-v1.3" TargetMode="External"/><Relationship Id="rId7" Type="http://schemas.openxmlformats.org/officeDocument/2006/relationships/hyperlink" Target="https://ethority.ai/products/enterprise-services/governance-retainer?utm_source=pdf&amp;utm_medium=deck&amp;utm_campaign=company-offers-en-v1.3" TargetMode="External"/><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products/enterprise-services/readiness-maturity-check?utm_source=pdf&amp;utm_medium=deck&amp;utm_campaign=company-offers-en-v1.3" TargetMode="External"/><Relationship Id="rId3" Type="http://schemas.openxmlformats.org/officeDocument/2006/relationships/hyperlink" Target="https://ethority.ai/products/enterprise-services/readiness-maturity-check?utm_source=pdf&amp;utm_medium=deck&amp;utm_campaign=company-offers-en-v1.3" TargetMode="External"/><Relationship Id="rId4" Type="http://schemas.openxmlformats.org/officeDocument/2006/relationships/hyperlink" Target="https://ethority.ai/products/enterprise-services/readiness-maturity-check?utm_source=pdf&amp;utm_medium=deck&amp;utm_campaign=company-offers-en-v1.3" TargetMode="External"/><Relationship Id="rId5" Type="http://schemas.openxmlformats.org/officeDocument/2006/relationships/hyperlink" Target="https://ethority.ai/products/enterprise-services/readiness-maturity-check?utm_source=pdf&amp;utm_medium=deck&amp;utm_campaign=company-offers-en-v1.3" TargetMode="External"/><Relationship Id="rId6" Type="http://schemas.openxmlformats.org/officeDocument/2006/relationships/hyperlink" Target="https://ethority.ai/products/enterprise-services/readiness-maturity-check?utm_source=pdf&amp;utm_medium=deck&amp;utm_campaign=company-offers-en-v1.3" TargetMode="External"/><Relationship Id="rId7" Type="http://schemas.openxmlformats.org/officeDocument/2006/relationships/hyperlink" Target="https://ethority.ai/solutions/calculators?utm_source=pdf&amp;utm_medium=deck&amp;utm_campaign=company-offers-en-v1.3" TargetMode="External"/><Relationship Id="rId8" Type="http://schemas.openxmlformats.org/officeDocument/2006/relationships/hyperlink" Target="https://ethority.ai/solutions/calculators?utm_source=pdf&amp;utm_medium=deck&amp;utm_campaign=company-offers-en-v1.3" TargetMode="External"/><Relationship Id="rId9" Type="http://schemas.openxmlformats.org/officeDocument/2006/relationships/hyperlink" Target="https://ethority.ai/solutions/calculators?utm_source=pdf&amp;utm_medium=deck&amp;utm_campaign=company-offers-en-v1.3" TargetMode="External"/><Relationship Id="rId10" Type="http://schemas.openxmlformats.org/officeDocument/2006/relationships/hyperlink" Target="https://ethority.ai/solutions/calculators?utm_source=pdf&amp;utm_medium=deck&amp;utm_campaign=company-offers-en-v1.3" TargetMode="External"/><Relationship Id="rId11" Type="http://schemas.openxmlformats.org/officeDocument/2006/relationships/hyperlink" Target="https://ethority.ai/research?utm_source=pdf&amp;utm_medium=deck&amp;utm_campaign=company-offers-en-v1.3" TargetMode="External"/><Relationship Id="rId12" Type="http://schemas.openxmlformats.org/officeDocument/2006/relationships/hyperlink" Target="https://ethority.ai/research?utm_source=pdf&amp;utm_medium=deck&amp;utm_campaign=company-offers-en-v1.3" TargetMode="External"/><Relationship Id="rId13" Type="http://schemas.openxmlformats.org/officeDocument/2006/relationships/hyperlink" Target="https://ethority.ai/research?utm_source=pdf&amp;utm_medium=deck&amp;utm_campaign=company-offers-en-v1.3" TargetMode="External"/><Relationship Id="rId14" Type="http://schemas.openxmlformats.org/officeDocument/2006/relationships/hyperlink" Target="mailto:sten@ethority.ai" TargetMode="External"/><Relationship Id="rId15" Type="http://schemas.openxmlformats.org/officeDocument/2006/relationships/hyperlink" Target="mailto:sten@ethority.ai" TargetMode="External"/><Relationship Id="rId16" Type="http://schemas.openxmlformats.org/officeDocument/2006/relationships/image" Target="../media/image-21-2.png"/><Relationship Id="rId17" Type="http://schemas.openxmlformats.org/officeDocument/2006/relationships/hyperlink" Target="mailto:sten@ethority.ai" TargetMode="External"/><Relationship Id="rId18" Type="http://schemas.openxmlformats.org/officeDocument/2006/relationships/hyperlink" Target="https://ethority.ai/?utm_source=pdf&amp;utm_medium=deck&amp;utm_campaign=company-offers-en-v1.3" TargetMode="External"/><Relationship Id="rId19" Type="http://schemas.openxmlformats.org/officeDocument/2006/relationships/image" Target="../media/image-21-3.png"/><Relationship Id="rId20" Type="http://schemas.openxmlformats.org/officeDocument/2006/relationships/image" Target="../media/image-21-4.png"/><Relationship Id="rId21" Type="http://schemas.openxmlformats.org/officeDocument/2006/relationships/slideLayout" Target="../slideLayouts/slideLayout2.xml"/><Relationship Id="rId2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hyperlink" Target="https://ethority.ai/?utm_source=pdf&amp;utm_medium=deck&amp;utm_campaign=company-offers-en-v1.3" TargetMode="External"/><Relationship Id="rId3" Type="http://schemas.openxmlformats.org/officeDocument/2006/relationships/hyperlink" Target="https://ethority.ai/ai-prism?utm_source=pdf&amp;utm_medium=deck&amp;utm_campaign=company-offers-en-v1.3" TargetMode="External"/><Relationship Id="rId4" Type="http://schemas.openxmlformats.org/officeDocument/2006/relationships/hyperlink" Target="https://ethority.ai/explore/registry?utm_source=pdf&amp;utm_medium=deck&amp;utm_campaign=company-offers-en-v1.3" TargetMode="External"/><Relationship Id="rId5" Type="http://schemas.openxmlformats.org/officeDocument/2006/relationships/hyperlink" Target="https://ethority.ai/explore/compare?utm_source=pdf&amp;utm_medium=deck&amp;utm_campaign=company-offers-en-v1.3" TargetMode="External"/><Relationship Id="rId6" Type="http://schemas.openxmlformats.org/officeDocument/2006/relationships/hyperlink" Target="https://ethority.ai/company?utm_source=pdf&amp;utm_medium=deck&amp;utm_campaign=company-offers-en-v1.3" TargetMode="External"/><Relationship Id="rId7" Type="http://schemas.openxmlformats.org/officeDocument/2006/relationships/hyperlink" Target="https://ethority.ai/company/team?utm_source=pdf&amp;utm_medium=deck&amp;utm_campaign=company-offers-en-v1.3" TargetMode="External"/><Relationship Id="rId8" Type="http://schemas.openxmlformats.org/officeDocument/2006/relationships/hyperlink" Target="https://ethority.ai/contact?utm_source=pdf&amp;utm_medium=deck&amp;utm_campaign=company-offers-en-v1.3" TargetMode="External"/><Relationship Id="rId9" Type="http://schemas.openxmlformats.org/officeDocument/2006/relationships/hyperlink" Target="https://ethority.ai/products/entry-offers?utm_source=pdf&amp;utm_medium=deck&amp;utm_campaign=company-offers-en-v1.3" TargetMode="External"/><Relationship Id="rId10" Type="http://schemas.openxmlformats.org/officeDocument/2006/relationships/hyperlink" Target="https://ethority.ai/offers/ai-decision-brief?utm_source=pdf&amp;utm_medium=deck&amp;utm_campaign=company-offers-en-v1.3" TargetMode="External"/><Relationship Id="rId11" Type="http://schemas.openxmlformats.org/officeDocument/2006/relationships/hyperlink" Target="https://ethority.ai/offers/ai-business-blueprint?utm_source=pdf&amp;utm_medium=deck&amp;utm_campaign=company-offers-en-v1.3" TargetMode="External"/><Relationship Id="rId12" Type="http://schemas.openxmlformats.org/officeDocument/2006/relationships/hyperlink" Target="https://ethority.ai/offers/ai-trust-record?utm_source=pdf&amp;utm_medium=deck&amp;utm_campaign=company-offers-en-v1.3" TargetMode="External"/><Relationship Id="rId13" Type="http://schemas.openxmlformats.org/officeDocument/2006/relationships/hyperlink" Target="https://ethority.ai/offers/ai-trust-pilot?utm_source=pdf&amp;utm_medium=deck&amp;utm_campaign=company-offers-en-v1.3" TargetMode="External"/><Relationship Id="rId14" Type="http://schemas.openxmlformats.org/officeDocument/2006/relationships/hyperlink" Target="https://ethority.ai/products/enterprise-services/opportunity-case?utm_source=pdf&amp;utm_medium=deck&amp;utm_campaign=company-offers-en-v1.3" TargetMode="External"/><Relationship Id="rId15" Type="http://schemas.openxmlformats.org/officeDocument/2006/relationships/hyperlink" Target="https://ethority.ai/products/enterprise-services?utm_source=pdf&amp;utm_medium=deck&amp;utm_campaign=company-offers-en-v1.3" TargetMode="External"/><Relationship Id="rId16" Type="http://schemas.openxmlformats.org/officeDocument/2006/relationships/hyperlink" Target="https://ethority.ai/products/enterprise-services/readiness-maturity-check?utm_source=pdf&amp;utm_medium=deck&amp;utm_campaign=company-offers-en-v1.3" TargetMode="External"/><Relationship Id="rId17" Type="http://schemas.openxmlformats.org/officeDocument/2006/relationships/hyperlink" Target="https://ethority.ai/products/enterprise-services/ai-act-readiness-sprint?utm_source=pdf&amp;utm_medium=deck&amp;utm_campaign=company-offers-en-v1.3" TargetMode="External"/><Relationship Id="rId18" Type="http://schemas.openxmlformats.org/officeDocument/2006/relationships/hyperlink" Target="https://ethority.ai/products/enterprise-services/literacy-adoption?utm_source=pdf&amp;utm_medium=deck&amp;utm_campaign=company-offers-en-v1.3" TargetMode="External"/><Relationship Id="rId19" Type="http://schemas.openxmlformats.org/officeDocument/2006/relationships/hyperlink" Target="https://ethority.ai/products/enterprise-services/governance-setup?utm_source=pdf&amp;utm_medium=deck&amp;utm_campaign=company-offers-en-v1.3" TargetMode="External"/><Relationship Id="rId20" Type="http://schemas.openxmlformats.org/officeDocument/2006/relationships/hyperlink" Target="https://ethority.ai/products/enterprise-services/estate-audit?utm_source=pdf&amp;utm_medium=deck&amp;utm_campaign=company-offers-en-v1.3" TargetMode="External"/><Relationship Id="rId21" Type="http://schemas.openxmlformats.org/officeDocument/2006/relationships/hyperlink" Target="https://ethority.ai/products/enterprise-services/governance-retainer?utm_source=pdf&amp;utm_medium=deck&amp;utm_campaign=company-offers-en-v1.3" TargetMode="External"/><Relationship Id="rId22" Type="http://schemas.openxmlformats.org/officeDocument/2006/relationships/hyperlink" Target="https://ethority.ai/research/publications/market-global-en?utm_source=pdf&amp;utm_medium=deck&amp;utm_campaign=company-offers-en-v1.3" TargetMode="External"/><Relationship Id="rId23" Type="http://schemas.openxmlformats.org/officeDocument/2006/relationships/hyperlink" Target="https://ethority.ai/research/publications?utm_source=pdf&amp;utm_medium=deck&amp;utm_campaign=company-offers-en-v1.3" TargetMode="External"/><Relationship Id="rId24" Type="http://schemas.openxmlformats.org/officeDocument/2006/relationships/hyperlink" Target="https://ethority.ai/articles?utm_source=pdf&amp;utm_medium=deck&amp;utm_campaign=company-offers-en-v1.3" TargetMode="External"/><Relationship Id="rId25" Type="http://schemas.openxmlformats.org/officeDocument/2006/relationships/hyperlink" Target="https://ethority.ai/solutions/calculators?utm_source=pdf&amp;utm_medium=deck&amp;utm_campaign=company-offers-en-v1.3" TargetMode="External"/><Relationship Id="rId26" Type="http://schemas.openxmlformats.org/officeDocument/2006/relationships/hyperlink" Target="https://ethority.ai/learn/glossary?utm_source=pdf&amp;utm_medium=deck&amp;utm_campaign=company-offers-en-v1.3" TargetMode="External"/><Relationship Id="rId27" Type="http://schemas.openxmlformats.org/officeDocument/2006/relationships/hyperlink" Target="https://ethority.ai/methodology?utm_source=pdf&amp;utm_medium=deck&amp;utm_campaign=company-offers-en-v1.3" TargetMode="External"/><Relationship Id="rId28" Type="http://schemas.openxmlformats.org/officeDocument/2006/relationships/slideLayout" Target="../slideLayouts/slideLayout2.xml"/><Relationship Id="rId29"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C_Company-and-Offers_EN_v1.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1_5" descr="/tmp/claude-0/-home-claude/5dcc285b-52c5-57b1-88a8-9616b3351304/scratchpad/f39/W2/decks_v3/_work/C_Company-and-Offers_EN_v1.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COMPANY &amp; OFFERS 2026/27</a:t>
            </a:r>
            <a:endParaRPr lang="en-US" sz="1050" dirty="0"/>
          </a:p>
        </p:txBody>
      </p:sp>
      <p:sp>
        <p:nvSpPr>
          <p:cNvPr id="9" name="Title"/>
          <p:cNvSpPr txBox="1"/>
          <p:nvPr/>
        </p:nvSpPr>
        <p:spPr>
          <a:xfrm>
            <a:off x="761970" y="1544970"/>
            <a:ext cx="7730520" cy="1892808"/>
          </a:xfrm>
          <a:prstGeom prst="rect">
            <a:avLst/>
          </a:prstGeom>
          <a:noFill/>
          <a:ln/>
        </p:spPr>
        <p:txBody>
          <a:bodyPr wrap="square" lIns="0" tIns="0" rIns="0" bIns="0" rtlCol="0" anchor="t"/>
          <a:lstStyle/>
          <a:p>
            <a:pPr algn="l" indent="0" marL="0">
              <a:lnSpc>
                <a:spcPts val="4970"/>
              </a:lnSpc>
              <a:buNone/>
            </a:pPr>
            <a:r>
              <a:rPr lang="en-US" sz="5400" spc="-243" kern="0" dirty="0">
                <a:solidFill>
                  <a:srgbClr val="EEF3F8"/>
                </a:solidFill>
                <a:latin typeface="Archivo Black" pitchFamily="34" charset="0"/>
                <a:ea typeface="Archivo Black" pitchFamily="34" charset="-122"/>
                <a:cs typeface="Archivo Black" pitchFamily="34" charset="-120"/>
              </a:rPr>
              <a:t>AI that fits your business – </a:t>
            </a:r>
            <a:pPr algn="l" indent="0" marL="0">
              <a:lnSpc>
                <a:spcPts val="4970"/>
              </a:lnSpc>
              <a:buNone/>
            </a:pPr>
            <a:r>
              <a:rPr lang="en-US" sz="5400" spc="-243" kern="0" dirty="0">
                <a:solidFill>
                  <a:srgbClr val="35C8FF"/>
                </a:solidFill>
                <a:latin typeface="Archivo Black" pitchFamily="34" charset="0"/>
                <a:ea typeface="Archivo Black" pitchFamily="34" charset="-122"/>
                <a:cs typeface="Archivo Black" pitchFamily="34" charset="-120"/>
              </a:rPr>
              <a:t>and keeps fitting.</a:t>
            </a:r>
            <a:endParaRPr lang="en-US" sz="5400" dirty="0"/>
          </a:p>
        </p:txBody>
      </p:sp>
      <p:sp>
        <p:nvSpPr>
          <p:cNvPr id="10" name="text_1_8"/>
          <p:cNvSpPr txBox="1"/>
          <p:nvPr/>
        </p:nvSpPr>
        <p:spPr>
          <a:xfrm>
            <a:off x="761970" y="3628248"/>
            <a:ext cx="707645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ETHORITY makes AI work for your team, your project and your company, fits it to your customers and adapts it when your market or the rules change.</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 each with its source</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24</a:t>
            </a:r>
            <a:endParaRPr lang="en-US" sz="3200" dirty="0"/>
          </a:p>
        </p:txBody>
      </p:sp>
      <p:sp>
        <p:nvSpPr>
          <p:cNvPr id="17" name="text_1_15"/>
          <p:cNvSpPr txBox="1"/>
          <p:nvPr/>
        </p:nvSpPr>
        <p:spPr>
          <a:xfrm>
            <a:off x="328928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topic areas on one map, by task and industry</a:t>
            </a:r>
            <a:endParaRPr lang="en-US" sz="1100" dirty="0"/>
          </a:p>
        </p:txBody>
      </p:sp>
      <p:sp>
        <p:nvSpPr>
          <p:cNvPr id="18" name="text_1_16"/>
          <p:cNvSpPr txBox="1"/>
          <p:nvPr/>
        </p:nvSpPr>
        <p:spPr>
          <a:xfrm>
            <a:off x="328928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V3.12</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11</a:t>
            </a:r>
            <a:endParaRPr lang="en-US" sz="3200" dirty="0"/>
          </a:p>
        </p:txBody>
      </p:sp>
      <p:sp>
        <p:nvSpPr>
          <p:cNvPr id="21" name="text_1_19"/>
          <p:cNvSpPr txBox="1"/>
          <p:nvPr/>
        </p:nvSpPr>
        <p:spPr>
          <a:xfrm>
            <a:off x="581659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entry offers and services, from €195 net to monthly support</a:t>
            </a:r>
            <a:endParaRPr lang="en-US" sz="1100" dirty="0"/>
          </a:p>
        </p:txBody>
      </p:sp>
      <p:sp>
        <p:nvSpPr>
          <p:cNvPr id="22" name="text_1_20"/>
          <p:cNvSpPr txBox="1"/>
          <p:nvPr/>
        </p:nvSpPr>
        <p:spPr>
          <a:xfrm>
            <a:off x="581659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ETHORITY.AI OFFER PAGES, OCT 2026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C_Company-and-Offers_EN_v1.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_5"/>
          <p:cNvSpPr txBox="1"/>
          <p:nvPr/>
        </p:nvSpPr>
        <p:spPr>
          <a:xfrm>
            <a:off x="761970" y="1079541"/>
            <a:ext cx="589916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WHAT ETHORITY DOES</a:t>
            </a:r>
            <a:endParaRPr lang="en-US" sz="1050" dirty="0"/>
          </a:p>
        </p:txBody>
      </p:sp>
      <p:sp>
        <p:nvSpPr>
          <p:cNvPr id="8" name="Title"/>
          <p:cNvSpPr txBox="1"/>
          <p:nvPr/>
        </p:nvSpPr>
        <p:spPr>
          <a:xfrm>
            <a:off x="761970" y="1392540"/>
            <a:ext cx="5899160" cy="1243310"/>
          </a:xfrm>
          <a:prstGeom prst="rect">
            <a:avLst/>
          </a:prstGeom>
          <a:noFill/>
          <a:ln/>
        </p:spPr>
        <p:txBody>
          <a:bodyPr wrap="square" lIns="0" tIns="0" rIns="0" bIns="0" rtlCol="0" anchor="t"/>
          <a:lstStyle/>
          <a:p>
            <a:pPr algn="l" indent="0" marL="0">
              <a:lnSpc>
                <a:spcPts val="3260"/>
              </a:lnSpc>
              <a:buNone/>
            </a:pPr>
            <a:r>
              <a:rPr lang="en-US" sz="3200" b="1" spc="-96" kern="0" dirty="0">
                <a:solidFill>
                  <a:srgbClr val="EEF3F8"/>
                </a:solidFill>
                <a:latin typeface="Archivo" pitchFamily="34" charset="0"/>
                <a:ea typeface="Archivo" pitchFamily="34" charset="-122"/>
                <a:cs typeface="Archivo" pitchFamily="34" charset="-120"/>
              </a:rPr>
              <a:t>ETHORITY makes AI usable for a person, a project, </a:t>
            </a:r>
            <a:pPr algn="l" indent="0" marL="0">
              <a:lnSpc>
                <a:spcPts val="3260"/>
              </a:lnSpc>
              <a:buNone/>
            </a:pPr>
            <a:r>
              <a:rPr lang="en-US" sz="3200" b="1" spc="-96" kern="0" dirty="0">
                <a:solidFill>
                  <a:srgbClr val="35C8FF"/>
                </a:solidFill>
                <a:latin typeface="Archivo" pitchFamily="34" charset="0"/>
                <a:ea typeface="Archivo" pitchFamily="34" charset="-122"/>
                <a:cs typeface="Archivo" pitchFamily="34" charset="-120"/>
              </a:rPr>
              <a:t>an organisation or a team.</a:t>
            </a:r>
            <a:endParaRPr lang="en-US" sz="3200" dirty="0"/>
          </a:p>
        </p:txBody>
      </p:sp>
      <p:sp>
        <p:nvSpPr>
          <p:cNvPr id="9" name="text_2_7"/>
          <p:cNvSpPr txBox="1"/>
          <p:nvPr/>
        </p:nvSpPr>
        <p:spPr>
          <a:xfrm>
            <a:off x="761970" y="2839029"/>
            <a:ext cx="5899160" cy="1031077"/>
          </a:xfrm>
          <a:prstGeom prst="rect">
            <a:avLst/>
          </a:prstGeom>
          <a:noFill/>
          <a:ln/>
        </p:spPr>
        <p:txBody>
          <a:bodyPr wrap="square" lIns="0" tIns="0" rIns="0" bIns="0" rtlCol="0" anchor="t"/>
          <a:lstStyle/>
          <a:p>
            <a:pPr algn="l" indent="0" marL="0">
              <a:lnSpc>
                <a:spcPts val="2030"/>
              </a:lnSpc>
              <a:buNone/>
            </a:pPr>
            <a:r>
              <a:rPr lang="en-US" sz="1400" dirty="0">
                <a:solidFill>
                  <a:srgbClr val="A3B4C5"/>
                </a:solidFill>
                <a:latin typeface="IBM Plex Sans" pitchFamily="34" charset="0"/>
                <a:ea typeface="IBM Plex Sans" pitchFamily="34" charset="-122"/>
                <a:cs typeface="IBM Plex Sans" pitchFamily="34" charset="-120"/>
              </a:rPr>
              <a:t>You may be choosing your first AI application, or your teams already use several. The Good AI Prism, our map of 961 AI offerings, shows you the options. We help you choose, build and run what fits your customers and your market.</a:t>
            </a:r>
            <a:endParaRPr lang="en-US" sz="1400" dirty="0"/>
          </a:p>
        </p:txBody>
      </p:sp>
      <p:pic>
        <p:nvPicPr>
          <p:cNvPr id="10" name="picture_2_8" descr="/tmp/claude-0/-home-claude/5dcc285b-52c5-57b1-88a8-9616b3351304/scratchpad/f39/W2/decks_v3/_work/C_Company-and-Offers_EN_v1.3_20261027/img_003.png">    </p:cNvPr>
          <p:cNvPicPr>
            <a:picLocks noChangeAspect="1"/>
          </p:cNvPicPr>
          <p:nvPr/>
        </p:nvPicPr>
        <p:blipFill>
          <a:blip r:embed="rId2"/>
          <a:stretch>
            <a:fillRect/>
          </a:stretch>
        </p:blipFill>
        <p:spPr>
          <a:xfrm>
            <a:off x="6985010" y="952530"/>
            <a:ext cx="4444990" cy="4826020"/>
          </a:xfrm>
          <a:prstGeom prst="rect">
            <a:avLst/>
          </a:prstGeom>
        </p:spPr>
      </p:pic>
      <p:sp>
        <p:nvSpPr>
          <p:cNvPr id="11" name="text_2_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Oct 2026</a:t>
            </a:r>
            <a:endParaRPr lang="en-US" sz="900" dirty="0"/>
          </a:p>
        </p:txBody>
      </p:sp>
      <p:sp>
        <p:nvSpPr>
          <p:cNvPr id="12" name="text_2_1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3" name="text_2_1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14" name="text_2_1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C_Company-and-Offers_EN_v1.3_20261027/img_004.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FOUR QUALITIES</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is effective, efficient,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economic and responsible.</a:t>
            </a:r>
            <a:endParaRPr lang="en-US" sz="3000" dirty="0"/>
          </a:p>
        </p:txBody>
      </p:sp>
      <p:sp>
        <p:nvSpPr>
          <p:cNvPr id="9" name="text_3_7"/>
          <p:cNvSpPr txBox="1"/>
          <p:nvPr/>
        </p:nvSpPr>
        <p:spPr>
          <a:xfrm>
            <a:off x="761970" y="1755648"/>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Compliance is part of responsible implementation. Responsibility goes further: a legally permitted application can still be badly designed or harm the people affected.</a:t>
            </a:r>
            <a:endParaRPr lang="en-US" sz="1200" dirty="0"/>
          </a:p>
        </p:txBody>
      </p:sp>
      <p:sp>
        <p:nvSpPr>
          <p:cNvPr id="10" name="shape_3_8"/>
          <p:cNvSpPr/>
          <p:nvPr/>
        </p:nvSpPr>
        <p:spPr>
          <a:xfrm>
            <a:off x="761970" y="2984510"/>
            <a:ext cx="2552730" cy="2667030"/>
          </a:xfrm>
          <a:prstGeom prst="rect">
            <a:avLst/>
          </a:prstGeom>
          <a:solidFill>
            <a:srgbClr val="0B1A2A"/>
          </a:solidFill>
          <a:ln/>
        </p:spPr>
      </p:sp>
      <p:sp>
        <p:nvSpPr>
          <p:cNvPr id="11" name="shape_3_9"/>
          <p:cNvSpPr/>
          <p:nvPr/>
        </p:nvSpPr>
        <p:spPr>
          <a:xfrm>
            <a:off x="761970" y="2984510"/>
            <a:ext cx="2552730" cy="50841"/>
          </a:xfrm>
          <a:prstGeom prst="rect">
            <a:avLst/>
          </a:prstGeom>
          <a:solidFill>
            <a:srgbClr val="35C8FF"/>
          </a:solidFill>
          <a:ln/>
        </p:spPr>
      </p:sp>
      <p:sp>
        <p:nvSpPr>
          <p:cNvPr id="12" name="shape_3_10"/>
          <p:cNvSpPr/>
          <p:nvPr/>
        </p:nvSpPr>
        <p:spPr>
          <a:xfrm>
            <a:off x="3308391" y="2984510"/>
            <a:ext cx="6309" cy="2667030"/>
          </a:xfrm>
          <a:prstGeom prst="rect">
            <a:avLst/>
          </a:prstGeom>
          <a:solidFill>
            <a:srgbClr val="D6E6F5">
              <a:alpha val="13000"/>
            </a:srgbClr>
          </a:solidFill>
          <a:ln/>
        </p:spPr>
      </p:sp>
      <p:sp>
        <p:nvSpPr>
          <p:cNvPr id="13" name="shape_3_11"/>
          <p:cNvSpPr/>
          <p:nvPr/>
        </p:nvSpPr>
        <p:spPr>
          <a:xfrm>
            <a:off x="761970" y="5645140"/>
            <a:ext cx="2552730" cy="6309"/>
          </a:xfrm>
          <a:prstGeom prst="rect">
            <a:avLst/>
          </a:prstGeom>
          <a:solidFill>
            <a:srgbClr val="D6E6F5">
              <a:alpha val="13000"/>
            </a:srgbClr>
          </a:solidFill>
          <a:ln/>
        </p:spPr>
      </p:sp>
      <p:sp>
        <p:nvSpPr>
          <p:cNvPr id="14" name="shape_3_12"/>
          <p:cNvSpPr/>
          <p:nvPr/>
        </p:nvSpPr>
        <p:spPr>
          <a:xfrm>
            <a:off x="761970" y="2984510"/>
            <a:ext cx="6309" cy="2667030"/>
          </a:xfrm>
          <a:prstGeom prst="rect">
            <a:avLst/>
          </a:prstGeom>
          <a:solidFill>
            <a:srgbClr val="D6E6F5">
              <a:alpha val="13000"/>
            </a:srgbClr>
          </a:solidFill>
          <a:ln/>
        </p:spPr>
      </p:sp>
      <p:pic>
        <p:nvPicPr>
          <p:cNvPr id="15" name="picture_3_13" descr="/tmp/claude-0/-home-claude/5dcc285b-52c5-57b1-88a8-9616b3351304/scratchpad/f39/W2/decks_v3/_work/C_Company-and-Offers_EN_v1.3_20261027/img_005.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3_14"/>
          <p:cNvSpPr txBox="1"/>
          <p:nvPr/>
        </p:nvSpPr>
        <p:spPr>
          <a:xfrm>
            <a:off x="9588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3_15"/>
          <p:cNvSpPr txBox="1"/>
          <p:nvPr/>
        </p:nvSpPr>
        <p:spPr>
          <a:xfrm>
            <a:off x="9588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Effective</a:t>
            </a:r>
            <a:endParaRPr lang="en-US" sz="2600" dirty="0"/>
          </a:p>
        </p:txBody>
      </p:sp>
      <p:sp>
        <p:nvSpPr>
          <p:cNvPr id="18" name="text_3_16"/>
          <p:cNvSpPr txBox="1"/>
          <p:nvPr/>
        </p:nvSpPr>
        <p:spPr>
          <a:xfrm>
            <a:off x="95884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supports a concrete goal with results you can check.</a:t>
            </a:r>
            <a:endParaRPr lang="en-US" sz="1150" dirty="0"/>
          </a:p>
        </p:txBody>
      </p:sp>
      <p:sp>
        <p:nvSpPr>
          <p:cNvPr id="19" name="shape_3_17"/>
          <p:cNvSpPr/>
          <p:nvPr/>
        </p:nvSpPr>
        <p:spPr>
          <a:xfrm>
            <a:off x="3467130" y="2984510"/>
            <a:ext cx="2552730" cy="2667030"/>
          </a:xfrm>
          <a:prstGeom prst="rect">
            <a:avLst/>
          </a:prstGeom>
          <a:solidFill>
            <a:srgbClr val="0B1A2A"/>
          </a:solidFill>
          <a:ln/>
        </p:spPr>
      </p:sp>
      <p:sp>
        <p:nvSpPr>
          <p:cNvPr id="20" name="shape_3_18"/>
          <p:cNvSpPr/>
          <p:nvPr/>
        </p:nvSpPr>
        <p:spPr>
          <a:xfrm>
            <a:off x="3467130" y="2984510"/>
            <a:ext cx="2552730" cy="50841"/>
          </a:xfrm>
          <a:prstGeom prst="rect">
            <a:avLst/>
          </a:prstGeom>
          <a:solidFill>
            <a:srgbClr val="F7A23B"/>
          </a:solidFill>
          <a:ln/>
        </p:spPr>
      </p:sp>
      <p:sp>
        <p:nvSpPr>
          <p:cNvPr id="21" name="shape_3_19"/>
          <p:cNvSpPr/>
          <p:nvPr/>
        </p:nvSpPr>
        <p:spPr>
          <a:xfrm>
            <a:off x="6013460" y="2984510"/>
            <a:ext cx="6309" cy="2667030"/>
          </a:xfrm>
          <a:prstGeom prst="rect">
            <a:avLst/>
          </a:prstGeom>
          <a:solidFill>
            <a:srgbClr val="D6E6F5">
              <a:alpha val="13000"/>
            </a:srgbClr>
          </a:solidFill>
          <a:ln/>
        </p:spPr>
      </p:sp>
      <p:sp>
        <p:nvSpPr>
          <p:cNvPr id="22" name="shape_3_20"/>
          <p:cNvSpPr/>
          <p:nvPr/>
        </p:nvSpPr>
        <p:spPr>
          <a:xfrm>
            <a:off x="3467130" y="5645140"/>
            <a:ext cx="2552730" cy="6309"/>
          </a:xfrm>
          <a:prstGeom prst="rect">
            <a:avLst/>
          </a:prstGeom>
          <a:solidFill>
            <a:srgbClr val="D6E6F5">
              <a:alpha val="13000"/>
            </a:srgbClr>
          </a:solidFill>
          <a:ln/>
        </p:spPr>
      </p:sp>
      <p:sp>
        <p:nvSpPr>
          <p:cNvPr id="23" name="shape_3_21"/>
          <p:cNvSpPr/>
          <p:nvPr/>
        </p:nvSpPr>
        <p:spPr>
          <a:xfrm>
            <a:off x="3467130" y="2984510"/>
            <a:ext cx="6309" cy="2667030"/>
          </a:xfrm>
          <a:prstGeom prst="rect">
            <a:avLst/>
          </a:prstGeom>
          <a:solidFill>
            <a:srgbClr val="D6E6F5">
              <a:alpha val="13000"/>
            </a:srgbClr>
          </a:solidFill>
          <a:ln/>
        </p:spPr>
      </p:sp>
      <p:pic>
        <p:nvPicPr>
          <p:cNvPr id="24" name="picture_3_22" descr="/tmp/claude-0/-home-claude/5dcc285b-52c5-57b1-88a8-9616b3351304/scratchpad/f39/W2/decks_v3/_work/C_Company-and-Offers_EN_v1.3_20261027/img_006.png">    </p:cNvPr>
          <p:cNvPicPr>
            <a:picLocks noChangeAspect="1"/>
          </p:cNvPicPr>
          <p:nvPr/>
        </p:nvPicPr>
        <p:blipFill>
          <a:blip r:embed="rId3"/>
          <a:stretch>
            <a:fillRect/>
          </a:stretch>
        </p:blipFill>
        <p:spPr>
          <a:xfrm>
            <a:off x="3663909" y="3225820"/>
            <a:ext cx="393741" cy="393741"/>
          </a:xfrm>
          <a:prstGeom prst="rect">
            <a:avLst/>
          </a:prstGeom>
        </p:spPr>
      </p:pic>
      <p:sp>
        <p:nvSpPr>
          <p:cNvPr id="25" name="text_3_23"/>
          <p:cNvSpPr txBox="1"/>
          <p:nvPr/>
        </p:nvSpPr>
        <p:spPr>
          <a:xfrm>
            <a:off x="3663909"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3_24"/>
          <p:cNvSpPr txBox="1"/>
          <p:nvPr/>
        </p:nvSpPr>
        <p:spPr>
          <a:xfrm>
            <a:off x="3663909"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Efficient</a:t>
            </a:r>
            <a:endParaRPr lang="en-US" sz="2600" dirty="0"/>
          </a:p>
        </p:txBody>
      </p:sp>
      <p:sp>
        <p:nvSpPr>
          <p:cNvPr id="27" name="text_3_25"/>
          <p:cNvSpPr txBox="1"/>
          <p:nvPr/>
        </p:nvSpPr>
        <p:spPr>
          <a:xfrm>
            <a:off x="3663909"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Effort, cost and human rework are counted.</a:t>
            </a:r>
            <a:endParaRPr lang="en-US" sz="1150" dirty="0"/>
          </a:p>
        </p:txBody>
      </p:sp>
      <p:sp>
        <p:nvSpPr>
          <p:cNvPr id="28" name="shape_3_26"/>
          <p:cNvSpPr/>
          <p:nvPr/>
        </p:nvSpPr>
        <p:spPr>
          <a:xfrm>
            <a:off x="6172200" y="2984510"/>
            <a:ext cx="2552730" cy="2667030"/>
          </a:xfrm>
          <a:prstGeom prst="rect">
            <a:avLst/>
          </a:prstGeom>
          <a:solidFill>
            <a:srgbClr val="0B1A2A"/>
          </a:solidFill>
          <a:ln/>
        </p:spPr>
      </p:sp>
      <p:sp>
        <p:nvSpPr>
          <p:cNvPr id="29" name="shape_3_27"/>
          <p:cNvSpPr/>
          <p:nvPr/>
        </p:nvSpPr>
        <p:spPr>
          <a:xfrm>
            <a:off x="6172200" y="2984510"/>
            <a:ext cx="2552730" cy="50841"/>
          </a:xfrm>
          <a:prstGeom prst="rect">
            <a:avLst/>
          </a:prstGeom>
          <a:solidFill>
            <a:srgbClr val="22CE61"/>
          </a:solidFill>
          <a:ln/>
        </p:spPr>
      </p:sp>
      <p:sp>
        <p:nvSpPr>
          <p:cNvPr id="30" name="shape_3_28"/>
          <p:cNvSpPr/>
          <p:nvPr/>
        </p:nvSpPr>
        <p:spPr>
          <a:xfrm>
            <a:off x="8718530" y="2984510"/>
            <a:ext cx="6309" cy="2667030"/>
          </a:xfrm>
          <a:prstGeom prst="rect">
            <a:avLst/>
          </a:prstGeom>
          <a:solidFill>
            <a:srgbClr val="D6E6F5">
              <a:alpha val="13000"/>
            </a:srgbClr>
          </a:solidFill>
          <a:ln/>
        </p:spPr>
      </p:sp>
      <p:sp>
        <p:nvSpPr>
          <p:cNvPr id="31" name="shape_3_29"/>
          <p:cNvSpPr/>
          <p:nvPr/>
        </p:nvSpPr>
        <p:spPr>
          <a:xfrm>
            <a:off x="6172200" y="5645140"/>
            <a:ext cx="2552730" cy="6309"/>
          </a:xfrm>
          <a:prstGeom prst="rect">
            <a:avLst/>
          </a:prstGeom>
          <a:solidFill>
            <a:srgbClr val="D6E6F5">
              <a:alpha val="13000"/>
            </a:srgbClr>
          </a:solidFill>
          <a:ln/>
        </p:spPr>
      </p:sp>
      <p:sp>
        <p:nvSpPr>
          <p:cNvPr id="32" name="shape_3_30"/>
          <p:cNvSpPr/>
          <p:nvPr/>
        </p:nvSpPr>
        <p:spPr>
          <a:xfrm>
            <a:off x="6172200" y="2984510"/>
            <a:ext cx="6309" cy="2667030"/>
          </a:xfrm>
          <a:prstGeom prst="rect">
            <a:avLst/>
          </a:prstGeom>
          <a:solidFill>
            <a:srgbClr val="D6E6F5">
              <a:alpha val="13000"/>
            </a:srgbClr>
          </a:solidFill>
          <a:ln/>
        </p:spPr>
      </p:sp>
      <p:pic>
        <p:nvPicPr>
          <p:cNvPr id="33" name="picture_3_31" descr="/tmp/claude-0/-home-claude/5dcc285b-52c5-57b1-88a8-9616b3351304/scratchpad/f39/W2/decks_v3/_work/C_Company-and-Offers_EN_v1.3_20261027/img_007.png">    </p:cNvPr>
          <p:cNvPicPr>
            <a:picLocks noChangeAspect="1"/>
          </p:cNvPicPr>
          <p:nvPr/>
        </p:nvPicPr>
        <p:blipFill>
          <a:blip r:embed="rId4"/>
          <a:stretch>
            <a:fillRect/>
          </a:stretch>
        </p:blipFill>
        <p:spPr>
          <a:xfrm>
            <a:off x="6369070" y="3225820"/>
            <a:ext cx="393741" cy="393741"/>
          </a:xfrm>
          <a:prstGeom prst="rect">
            <a:avLst/>
          </a:prstGeom>
        </p:spPr>
      </p:pic>
      <p:sp>
        <p:nvSpPr>
          <p:cNvPr id="34" name="text_3_32"/>
          <p:cNvSpPr txBox="1"/>
          <p:nvPr/>
        </p:nvSpPr>
        <p:spPr>
          <a:xfrm>
            <a:off x="636907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3_33"/>
          <p:cNvSpPr txBox="1"/>
          <p:nvPr/>
        </p:nvSpPr>
        <p:spPr>
          <a:xfrm>
            <a:off x="636907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Economic</a:t>
            </a:r>
            <a:endParaRPr lang="en-US" sz="2600" dirty="0"/>
          </a:p>
        </p:txBody>
      </p:sp>
      <p:sp>
        <p:nvSpPr>
          <p:cNvPr id="36" name="text_3_34"/>
          <p:cNvSpPr txBox="1"/>
          <p:nvPr/>
        </p:nvSpPr>
        <p:spPr>
          <a:xfrm>
            <a:off x="636907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 technical gain is tested for its real business value.</a:t>
            </a:r>
            <a:endParaRPr lang="en-US" sz="1150" dirty="0"/>
          </a:p>
        </p:txBody>
      </p:sp>
      <p:sp>
        <p:nvSpPr>
          <p:cNvPr id="37" name="shape_3_35"/>
          <p:cNvSpPr/>
          <p:nvPr/>
        </p:nvSpPr>
        <p:spPr>
          <a:xfrm>
            <a:off x="8877270" y="2984510"/>
            <a:ext cx="2552730" cy="2667030"/>
          </a:xfrm>
          <a:prstGeom prst="rect">
            <a:avLst/>
          </a:prstGeom>
          <a:solidFill>
            <a:srgbClr val="0B1A2A"/>
          </a:solidFill>
          <a:ln/>
        </p:spPr>
      </p:sp>
      <p:sp>
        <p:nvSpPr>
          <p:cNvPr id="38" name="shape_3_36"/>
          <p:cNvSpPr/>
          <p:nvPr/>
        </p:nvSpPr>
        <p:spPr>
          <a:xfrm>
            <a:off x="8877270" y="2984510"/>
            <a:ext cx="2552730" cy="50841"/>
          </a:xfrm>
          <a:prstGeom prst="rect">
            <a:avLst/>
          </a:prstGeom>
          <a:solidFill>
            <a:srgbClr val="F0507A"/>
          </a:solidFill>
          <a:ln/>
        </p:spPr>
      </p:sp>
      <p:sp>
        <p:nvSpPr>
          <p:cNvPr id="39" name="shape_3_37"/>
          <p:cNvSpPr/>
          <p:nvPr/>
        </p:nvSpPr>
        <p:spPr>
          <a:xfrm>
            <a:off x="11423691" y="2984510"/>
            <a:ext cx="6309" cy="2667030"/>
          </a:xfrm>
          <a:prstGeom prst="rect">
            <a:avLst/>
          </a:prstGeom>
          <a:solidFill>
            <a:srgbClr val="D6E6F5">
              <a:alpha val="13000"/>
            </a:srgbClr>
          </a:solidFill>
          <a:ln/>
        </p:spPr>
      </p:sp>
      <p:sp>
        <p:nvSpPr>
          <p:cNvPr id="40" name="shape_3_38"/>
          <p:cNvSpPr/>
          <p:nvPr/>
        </p:nvSpPr>
        <p:spPr>
          <a:xfrm>
            <a:off x="8877270" y="5645140"/>
            <a:ext cx="2552730" cy="6309"/>
          </a:xfrm>
          <a:prstGeom prst="rect">
            <a:avLst/>
          </a:prstGeom>
          <a:solidFill>
            <a:srgbClr val="D6E6F5">
              <a:alpha val="13000"/>
            </a:srgbClr>
          </a:solidFill>
          <a:ln/>
        </p:spPr>
      </p:sp>
      <p:sp>
        <p:nvSpPr>
          <p:cNvPr id="41" name="shape_3_39"/>
          <p:cNvSpPr/>
          <p:nvPr/>
        </p:nvSpPr>
        <p:spPr>
          <a:xfrm>
            <a:off x="8877270" y="2984510"/>
            <a:ext cx="6309" cy="2667030"/>
          </a:xfrm>
          <a:prstGeom prst="rect">
            <a:avLst/>
          </a:prstGeom>
          <a:solidFill>
            <a:srgbClr val="D6E6F5">
              <a:alpha val="13000"/>
            </a:srgbClr>
          </a:solidFill>
          <a:ln/>
        </p:spPr>
      </p:sp>
      <p:pic>
        <p:nvPicPr>
          <p:cNvPr id="42" name="picture_3_40" descr="/tmp/claude-0/-home-claude/5dcc285b-52c5-57b1-88a8-9616b3351304/scratchpad/f39/W2/decks_v3/_work/C_Company-and-Offers_EN_v1.3_20261027/img_008.png">    </p:cNvPr>
          <p:cNvPicPr>
            <a:picLocks noChangeAspect="1"/>
          </p:cNvPicPr>
          <p:nvPr/>
        </p:nvPicPr>
        <p:blipFill>
          <a:blip r:embed="rId5"/>
          <a:stretch>
            <a:fillRect/>
          </a:stretch>
        </p:blipFill>
        <p:spPr>
          <a:xfrm>
            <a:off x="9074140" y="3225820"/>
            <a:ext cx="393741" cy="393741"/>
          </a:xfrm>
          <a:prstGeom prst="rect">
            <a:avLst/>
          </a:prstGeom>
        </p:spPr>
      </p:pic>
      <p:sp>
        <p:nvSpPr>
          <p:cNvPr id="43" name="text_3_41"/>
          <p:cNvSpPr txBox="1"/>
          <p:nvPr/>
        </p:nvSpPr>
        <p:spPr>
          <a:xfrm>
            <a:off x="90741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3_42"/>
          <p:cNvSpPr txBox="1"/>
          <p:nvPr/>
        </p:nvSpPr>
        <p:spPr>
          <a:xfrm>
            <a:off x="90741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Responsible</a:t>
            </a:r>
            <a:endParaRPr lang="en-US" sz="2600" dirty="0"/>
          </a:p>
        </p:txBody>
      </p:sp>
      <p:sp>
        <p:nvSpPr>
          <p:cNvPr id="45" name="text_3_43"/>
          <p:cNvSpPr txBox="1"/>
          <p:nvPr/>
        </p:nvSpPr>
        <p:spPr>
          <a:xfrm>
            <a:off x="9074140" y="4452579"/>
            <a:ext cx="223644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People, rights, safety and ethical consequences are part of the decision.</a:t>
            </a:r>
            <a:endParaRPr lang="en-US" sz="1150" dirty="0"/>
          </a:p>
        </p:txBody>
      </p:sp>
      <p:sp>
        <p:nvSpPr>
          <p:cNvPr id="46" name="text_3_44"/>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47" name="text_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C_Company-and-Offers_EN_v1.3_20261027/img_009.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THREE WAYS IN</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Three questions lead you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the AI that fits your decision.</a:t>
            </a:r>
            <a:endParaRPr lang="en-US" sz="3000" dirty="0"/>
          </a:p>
        </p:txBody>
      </p:sp>
      <p:sp>
        <p:nvSpPr>
          <p:cNvPr id="9" name="shape_4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4_8" descr="/tmp/claude-0/-home-claude/5dcc285b-52c5-57b1-88a8-9616b3351304/scratchpad/f39/W2/decks_v3/_work/C_Company-and-Offers_EN_v1.3_20261027/img_010.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4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4_10"/>
          <p:cNvSpPr txBox="1"/>
          <p:nvPr/>
        </p:nvSpPr>
        <p:spPr>
          <a:xfrm>
            <a:off x="946130" y="4203680"/>
            <a:ext cx="3182569"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Where does AI help in my work?</a:t>
            </a:r>
            <a:endParaRPr lang="en-US" sz="1650" dirty="0"/>
          </a:p>
        </p:txBody>
      </p:sp>
      <p:sp>
        <p:nvSpPr>
          <p:cNvPr id="13" name="text_4_11"/>
          <p:cNvSpPr txBox="1"/>
          <p:nvPr/>
        </p:nvSpPr>
        <p:spPr>
          <a:xfrm>
            <a:off x="946130" y="4732294"/>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 business function, such as customer service or finance.</a:t>
            </a:r>
            <a:endParaRPr lang="en-US" sz="1050" dirty="0"/>
          </a:p>
        </p:txBody>
      </p:sp>
      <p:sp>
        <p:nvSpPr>
          <p:cNvPr id="14" name="shape_4_12"/>
          <p:cNvSpPr/>
          <p:nvPr/>
        </p:nvSpPr>
        <p:spPr>
          <a:xfrm>
            <a:off x="946130" y="5387370"/>
            <a:ext cx="3077596" cy="6309"/>
          </a:xfrm>
          <a:prstGeom prst="rect">
            <a:avLst/>
          </a:prstGeom>
          <a:solidFill>
            <a:srgbClr val="D6E6F5">
              <a:alpha val="13000"/>
            </a:srgbClr>
          </a:solidFill>
          <a:ln/>
        </p:spPr>
      </p:sp>
      <p:sp>
        <p:nvSpPr>
          <p:cNvPr id="15" name="text_4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Uses and matching offers</a:t>
            </a:r>
            <a:endParaRPr lang="en-US" sz="800" dirty="0"/>
          </a:p>
        </p:txBody>
      </p:sp>
      <p:sp>
        <p:nvSpPr>
          <p:cNvPr id="16" name="shape_4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4_15" descr="/tmp/claude-0/-home-claude/5dcc285b-52c5-57b1-88a8-9616b3351304/scratchpad/f39/W2/decks_v3/_work/C_Company-and-Offers_EN_v1.3_20261027/img_011.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4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4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What does AI change in my industry?</a:t>
            </a:r>
            <a:endParaRPr lang="en-US" sz="1650" dirty="0"/>
          </a:p>
        </p:txBody>
      </p:sp>
      <p:sp>
        <p:nvSpPr>
          <p:cNvPr id="20" name="text_4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an industry, such as health, logistics or manufacturing.</a:t>
            </a:r>
            <a:endParaRPr lang="en-US" sz="1050" dirty="0"/>
          </a:p>
        </p:txBody>
      </p:sp>
      <p:sp>
        <p:nvSpPr>
          <p:cNvPr id="21" name="shape_4_19"/>
          <p:cNvSpPr/>
          <p:nvPr/>
        </p:nvSpPr>
        <p:spPr>
          <a:xfrm>
            <a:off x="4557095" y="5387370"/>
            <a:ext cx="3077688" cy="6309"/>
          </a:xfrm>
          <a:prstGeom prst="rect">
            <a:avLst/>
          </a:prstGeom>
          <a:solidFill>
            <a:srgbClr val="D6E6F5">
              <a:alpha val="13000"/>
            </a:srgbClr>
          </a:solidFill>
          <a:ln/>
        </p:spPr>
      </p:sp>
      <p:sp>
        <p:nvSpPr>
          <p:cNvPr id="22" name="text_4_20"/>
          <p:cNvSpPr txBox="1"/>
          <p:nvPr/>
        </p:nvSpPr>
        <p:spPr>
          <a:xfrm>
            <a:off x="4557095"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Industry study, cases, relevant providers</a:t>
            </a:r>
            <a:endParaRPr lang="en-US" sz="800" dirty="0"/>
          </a:p>
        </p:txBody>
      </p:sp>
      <p:sp>
        <p:nvSpPr>
          <p:cNvPr id="23" name="shape_4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4_22" descr="/tmp/claude-0/-home-claude/5dcc285b-52c5-57b1-88a8-9616b3351304/scratchpad/f39/W2/decks_v3/_work/C_Company-and-Offers_EN_v1.3_20261027/img_012.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4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4_24"/>
          <p:cNvSpPr txBox="1"/>
          <p:nvPr/>
        </p:nvSpPr>
        <p:spPr>
          <a:xfrm>
            <a:off x="8168152" y="4203680"/>
            <a:ext cx="3182661"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Which AI fits our decision?</a:t>
            </a:r>
            <a:endParaRPr lang="en-US" sz="1650" dirty="0"/>
          </a:p>
        </p:txBody>
      </p:sp>
      <p:sp>
        <p:nvSpPr>
          <p:cNvPr id="27" name="text_4_25"/>
          <p:cNvSpPr txBox="1"/>
          <p:nvPr/>
        </p:nvSpPr>
        <p:spPr>
          <a:xfrm>
            <a:off x="8168152" y="4506163"/>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Search a task or a provider.</a:t>
            </a:r>
            <a:endParaRPr lang="en-US" sz="1050" dirty="0"/>
          </a:p>
        </p:txBody>
      </p:sp>
      <p:sp>
        <p:nvSpPr>
          <p:cNvPr id="28" name="shape_4_26"/>
          <p:cNvSpPr/>
          <p:nvPr/>
        </p:nvSpPr>
        <p:spPr>
          <a:xfrm>
            <a:off x="8168152" y="5387370"/>
            <a:ext cx="3077688" cy="6309"/>
          </a:xfrm>
          <a:prstGeom prst="rect">
            <a:avLst/>
          </a:prstGeom>
          <a:solidFill>
            <a:srgbClr val="D6E6F5">
              <a:alpha val="13000"/>
            </a:srgbClr>
          </a:solidFill>
          <a:ln/>
        </p:spPr>
      </p:sp>
      <p:sp>
        <p:nvSpPr>
          <p:cNvPr id="29" name="text_4_27"/>
          <p:cNvSpPr txBox="1"/>
          <p:nvPr/>
        </p:nvSpPr>
        <p:spPr>
          <a:xfrm>
            <a:off x="8168152"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Profile → Compare → economics → next step</a:t>
            </a:r>
            <a:endParaRPr lang="en-US" sz="800" dirty="0"/>
          </a:p>
        </p:txBody>
      </p:sp>
      <p:sp>
        <p:nvSpPr>
          <p:cNvPr id="30" name="text_4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1" name="text_4_29"/>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2" name="text_4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22CE61"/>
          </a:solidFill>
          <a:ln/>
        </p:spPr>
      </p:sp>
      <p:pic>
        <p:nvPicPr>
          <p:cNvPr id="3" name="picture_5_1" descr="/tmp/claude-0/-home-claude/5dcc285b-52c5-57b1-88a8-9616b3351304/scratchpad/f39/W2/decks_v3/_work/C_Company-and-Offers_EN_v1.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5_5" descr="/tmp/claude-0/-home-claude/5dcc285b-52c5-57b1-88a8-9616b3351304/scratchpad/f39/W2/decks_v3/_work/C_Company-and-Offers_EN_v1.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5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05</a:t>
            </a:r>
            <a:endParaRPr lang="en-US" sz="17000" dirty="0"/>
          </a:p>
        </p:txBody>
      </p:sp>
      <p:sp>
        <p:nvSpPr>
          <p:cNvPr id="9" name="text_5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FIVE ENTRY OFFERS · SEVEN SERVICES</a:t>
            </a:r>
            <a:endParaRPr lang="en-US" sz="1050" dirty="0"/>
          </a:p>
        </p:txBody>
      </p:sp>
      <p:sp>
        <p:nvSpPr>
          <p:cNvPr id="10" name="Title"/>
          <p:cNvSpPr txBox="1"/>
          <p:nvPr/>
        </p:nvSpPr>
        <p:spPr>
          <a:xfrm>
            <a:off x="761970" y="3297509"/>
            <a:ext cx="7207209" cy="1074237"/>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Start with a sound decision, then put AI to work </a:t>
            </a:r>
            <a:pPr algn="l" indent="0" marL="0">
              <a:lnSpc>
                <a:spcPts val="2820"/>
              </a:lnSpc>
              <a:buNone/>
            </a:pPr>
            <a:r>
              <a:rPr lang="en-US" sz="3000" spc="-135" kern="0" dirty="0">
                <a:solidFill>
                  <a:srgbClr val="22CE61"/>
                </a:solidFill>
                <a:latin typeface="Archivo Black" pitchFamily="34" charset="0"/>
                <a:ea typeface="Archivo Black" pitchFamily="34" charset="-122"/>
                <a:cs typeface="Archivo Black" pitchFamily="34" charset="-120"/>
              </a:rPr>
              <a:t>effectively, efficiently, economically and responsibly.</a:t>
            </a:r>
            <a:endParaRPr lang="en-US" sz="3000" dirty="0"/>
          </a:p>
        </p:txBody>
      </p:sp>
      <p:sp>
        <p:nvSpPr>
          <p:cNvPr id="11" name="text_5_9"/>
          <p:cNvSpPr txBox="1"/>
          <p:nvPr/>
        </p:nvSpPr>
        <p:spPr>
          <a:xfrm>
            <a:off x="761970" y="4549597"/>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Five entry offers answer one question each, from a written comparison for €195 net to a six-week pilot. Seven services carry the work that follows, from a readiness check with one workshop day to monthly support.</a:t>
            </a:r>
            <a:endParaRPr lang="en-US" sz="1450" dirty="0"/>
          </a:p>
        </p:txBody>
      </p:sp>
      <p:sp>
        <p:nvSpPr>
          <p:cNvPr id="12" name="text_5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13" name="text_5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5_1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15" name="shape_5_13"/>
          <p:cNvSpPr/>
          <p:nvPr/>
        </p:nvSpPr>
        <p:spPr>
          <a:xfrm>
            <a:off x="10885841" y="6496080"/>
            <a:ext cx="544159" cy="114300"/>
          </a:xfrm>
          <a:prstGeom prst="rect">
            <a:avLst/>
          </a:prstGeom>
          <a:solidFill>
            <a:srgbClr val="06111D"/>
          </a:solidFill>
          <a:ln/>
        </p:spPr>
      </p:sp>
      <p:sp>
        <p:nvSpPr>
          <p:cNvPr id="16" name="text_5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C_Company-and-Offers_EN_v1.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FIVE ENTRY OFFERS · NET PRICES</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Five entry offers answer your question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before you commit a larger budget.</a:t>
            </a:r>
            <a:endParaRPr lang="en-US" sz="3000" dirty="0"/>
          </a:p>
        </p:txBody>
      </p:sp>
      <p:sp>
        <p:nvSpPr>
          <p:cNvPr id="9" name="shape_6_7"/>
          <p:cNvSpPr/>
          <p:nvPr/>
        </p:nvSpPr>
        <p:spPr>
          <a:xfrm>
            <a:off x="761970" y="2289200"/>
            <a:ext cx="1206459" cy="6309"/>
          </a:xfrm>
          <a:prstGeom prst="rect">
            <a:avLst/>
          </a:prstGeom>
          <a:solidFill>
            <a:srgbClr val="D6E6F5">
              <a:alpha val="13000"/>
            </a:srgbClr>
          </a:solidFill>
          <a:ln/>
        </p:spPr>
      </p:sp>
      <p:sp>
        <p:nvSpPr>
          <p:cNvPr id="10" name="shape_6_8"/>
          <p:cNvSpPr/>
          <p:nvPr/>
        </p:nvSpPr>
        <p:spPr>
          <a:xfrm>
            <a:off x="838230" y="2466320"/>
            <a:ext cx="633131" cy="196870"/>
          </a:xfrm>
          <a:prstGeom prst="rect">
            <a:avLst/>
          </a:prstGeom>
          <a:ln w="6350">
            <a:solidFill>
              <a:srgbClr val="35C8FF"/>
            </a:solidFill>
            <a:prstDash val="solid"/>
          </a:ln>
        </p:spPr>
      </p:sp>
      <p:sp>
        <p:nvSpPr>
          <p:cNvPr id="11" name="text_6_9"/>
          <p:cNvSpPr txBox="1"/>
          <p:nvPr/>
        </p:nvSpPr>
        <p:spPr>
          <a:xfrm>
            <a:off x="908091" y="2517069"/>
            <a:ext cx="527426"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COMPARE</a:t>
            </a:r>
            <a:endParaRPr lang="en-US" sz="750" dirty="0"/>
          </a:p>
        </p:txBody>
      </p:sp>
      <p:sp>
        <p:nvSpPr>
          <p:cNvPr id="12" name="shape_6_10"/>
          <p:cNvSpPr/>
          <p:nvPr/>
        </p:nvSpPr>
        <p:spPr>
          <a:xfrm>
            <a:off x="1968520" y="2289200"/>
            <a:ext cx="4063959" cy="6309"/>
          </a:xfrm>
          <a:prstGeom prst="rect">
            <a:avLst/>
          </a:prstGeom>
          <a:solidFill>
            <a:srgbClr val="D6E6F5">
              <a:alpha val="13000"/>
            </a:srgbClr>
          </a:solidFill>
          <a:ln/>
        </p:spPr>
      </p:sp>
      <p:sp>
        <p:nvSpPr>
          <p:cNvPr id="13" name="text_6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Compare up to three AI offerings on dated facts before you buy.</a:t>
            </a:r>
            <a:endParaRPr lang="en-US" sz="1150" dirty="0"/>
          </a:p>
        </p:txBody>
      </p:sp>
      <p:sp>
        <p:nvSpPr>
          <p:cNvPr id="14" name="shape_6_12"/>
          <p:cNvSpPr/>
          <p:nvPr/>
        </p:nvSpPr>
        <p:spPr>
          <a:xfrm>
            <a:off x="6032480" y="2289200"/>
            <a:ext cx="2540020" cy="6309"/>
          </a:xfrm>
          <a:prstGeom prst="rect">
            <a:avLst/>
          </a:prstGeom>
          <a:solidFill>
            <a:srgbClr val="D6E6F5">
              <a:alpha val="13000"/>
            </a:srgbClr>
          </a:solidFill>
          <a:ln/>
        </p:spPr>
      </p:sp>
      <p:sp>
        <p:nvSpPr>
          <p:cNvPr id="15" name="text_6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6_14"/>
          <p:cNvSpPr/>
          <p:nvPr/>
        </p:nvSpPr>
        <p:spPr>
          <a:xfrm>
            <a:off x="8572500" y="2289200"/>
            <a:ext cx="2857500" cy="6309"/>
          </a:xfrm>
          <a:prstGeom prst="rect">
            <a:avLst/>
          </a:prstGeom>
          <a:solidFill>
            <a:srgbClr val="D6E6F5">
              <a:alpha val="13000"/>
            </a:srgbClr>
          </a:solidFill>
          <a:ln/>
        </p:spPr>
      </p:sp>
      <p:sp>
        <p:nvSpPr>
          <p:cNvPr id="17" name="text_6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net · one-time</a:t>
            </a:r>
            <a:endParaRPr lang="en-US" sz="1250" dirty="0"/>
          </a:p>
        </p:txBody>
      </p:sp>
      <p:sp>
        <p:nvSpPr>
          <p:cNvPr id="18" name="shape_6_16"/>
          <p:cNvSpPr/>
          <p:nvPr/>
        </p:nvSpPr>
        <p:spPr>
          <a:xfrm>
            <a:off x="761970" y="2840218"/>
            <a:ext cx="1206459" cy="6309"/>
          </a:xfrm>
          <a:prstGeom prst="rect">
            <a:avLst/>
          </a:prstGeom>
          <a:solidFill>
            <a:srgbClr val="D6E6F5">
              <a:alpha val="13000"/>
            </a:srgbClr>
          </a:solidFill>
          <a:ln/>
        </p:spPr>
      </p:sp>
      <p:sp>
        <p:nvSpPr>
          <p:cNvPr id="19" name="shape_6_17"/>
          <p:cNvSpPr/>
          <p:nvPr/>
        </p:nvSpPr>
        <p:spPr>
          <a:xfrm>
            <a:off x="838230" y="3062783"/>
            <a:ext cx="421721" cy="196870"/>
          </a:xfrm>
          <a:prstGeom prst="rect">
            <a:avLst/>
          </a:prstGeom>
          <a:ln w="6350">
            <a:solidFill>
              <a:srgbClr val="8A63F0"/>
            </a:solidFill>
            <a:prstDash val="solid"/>
          </a:ln>
        </p:spPr>
      </p:sp>
      <p:sp>
        <p:nvSpPr>
          <p:cNvPr id="20" name="text_6_18"/>
          <p:cNvSpPr txBox="1"/>
          <p:nvPr/>
        </p:nvSpPr>
        <p:spPr>
          <a:xfrm>
            <a:off x="908091" y="3113623"/>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a:t>
            </a:r>
            <a:endParaRPr lang="en-US" sz="750" dirty="0"/>
          </a:p>
        </p:txBody>
      </p:sp>
      <p:sp>
        <p:nvSpPr>
          <p:cNvPr id="21" name="shape_6_19"/>
          <p:cNvSpPr/>
          <p:nvPr/>
        </p:nvSpPr>
        <p:spPr>
          <a:xfrm>
            <a:off x="1968520" y="2840218"/>
            <a:ext cx="4063959" cy="6309"/>
          </a:xfrm>
          <a:prstGeom prst="rect">
            <a:avLst/>
          </a:prstGeom>
          <a:solidFill>
            <a:srgbClr val="D6E6F5">
              <a:alpha val="13000"/>
            </a:srgbClr>
          </a:solidFill>
          <a:ln/>
        </p:spPr>
      </p:sp>
      <p:sp>
        <p:nvSpPr>
          <p:cNvPr id="22" name="text_6_20"/>
          <p:cNvSpPr txBox="1"/>
          <p:nvPr/>
        </p:nvSpPr>
        <p:spPr>
          <a:xfrm>
            <a:off x="2044690" y="2929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Turn one business goal into an AI plan for the next 90 days.</a:t>
            </a:r>
            <a:endParaRPr lang="en-US" sz="1150" dirty="0"/>
          </a:p>
        </p:txBody>
      </p:sp>
      <p:sp>
        <p:nvSpPr>
          <p:cNvPr id="23" name="shape_6_21"/>
          <p:cNvSpPr/>
          <p:nvPr/>
        </p:nvSpPr>
        <p:spPr>
          <a:xfrm>
            <a:off x="6032480" y="2840218"/>
            <a:ext cx="2540020" cy="6309"/>
          </a:xfrm>
          <a:prstGeom prst="rect">
            <a:avLst/>
          </a:prstGeom>
          <a:solidFill>
            <a:srgbClr val="D6E6F5">
              <a:alpha val="13000"/>
            </a:srgbClr>
          </a:solidFill>
          <a:ln/>
        </p:spPr>
      </p:sp>
      <p:sp>
        <p:nvSpPr>
          <p:cNvPr id="24" name="text_6_22"/>
          <p:cNvSpPr txBox="1"/>
          <p:nvPr/>
        </p:nvSpPr>
        <p:spPr>
          <a:xfrm>
            <a:off x="6108741" y="2929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6_23"/>
          <p:cNvSpPr txBox="1"/>
          <p:nvPr/>
        </p:nvSpPr>
        <p:spPr>
          <a:xfrm>
            <a:off x="6108741" y="3139318"/>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Delivery date agreed before the work starts</a:t>
            </a:r>
            <a:endParaRPr lang="en-US" sz="750" dirty="0"/>
          </a:p>
        </p:txBody>
      </p:sp>
      <p:sp>
        <p:nvSpPr>
          <p:cNvPr id="26" name="shape_6_24"/>
          <p:cNvSpPr/>
          <p:nvPr/>
        </p:nvSpPr>
        <p:spPr>
          <a:xfrm>
            <a:off x="8572500" y="2840218"/>
            <a:ext cx="2857500" cy="6309"/>
          </a:xfrm>
          <a:prstGeom prst="rect">
            <a:avLst/>
          </a:prstGeom>
          <a:solidFill>
            <a:srgbClr val="D6E6F5">
              <a:alpha val="13000"/>
            </a:srgbClr>
          </a:solidFill>
          <a:ln/>
        </p:spPr>
      </p:sp>
      <p:sp>
        <p:nvSpPr>
          <p:cNvPr id="27" name="text_6_25"/>
          <p:cNvSpPr txBox="1"/>
          <p:nvPr/>
        </p:nvSpPr>
        <p:spPr>
          <a:xfrm>
            <a:off x="8648670" y="2929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net · one-time</a:t>
            </a:r>
            <a:endParaRPr lang="en-US" sz="1250" dirty="0"/>
          </a:p>
        </p:txBody>
      </p:sp>
      <p:sp>
        <p:nvSpPr>
          <p:cNvPr id="28" name="shape_6_26"/>
          <p:cNvSpPr/>
          <p:nvPr/>
        </p:nvSpPr>
        <p:spPr>
          <a:xfrm>
            <a:off x="761970" y="3482218"/>
            <a:ext cx="1206459" cy="6309"/>
          </a:xfrm>
          <a:prstGeom prst="rect">
            <a:avLst/>
          </a:prstGeom>
          <a:solidFill>
            <a:srgbClr val="D6E6F5">
              <a:alpha val="13000"/>
            </a:srgbClr>
          </a:solidFill>
          <a:ln/>
        </p:spPr>
      </p:sp>
      <p:sp>
        <p:nvSpPr>
          <p:cNvPr id="29" name="shape_6_27"/>
          <p:cNvSpPr/>
          <p:nvPr/>
        </p:nvSpPr>
        <p:spPr>
          <a:xfrm>
            <a:off x="838230" y="3704692"/>
            <a:ext cx="562630" cy="196870"/>
          </a:xfrm>
          <a:prstGeom prst="rect">
            <a:avLst/>
          </a:prstGeom>
          <a:ln w="6350">
            <a:solidFill>
              <a:srgbClr val="22CE61"/>
            </a:solidFill>
            <a:prstDash val="solid"/>
          </a:ln>
        </p:spPr>
      </p:sp>
      <p:sp>
        <p:nvSpPr>
          <p:cNvPr id="30" name="text_6_28"/>
          <p:cNvSpPr txBox="1"/>
          <p:nvPr/>
        </p:nvSpPr>
        <p:spPr>
          <a:xfrm>
            <a:off x="908091" y="3755532"/>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ASSESS</a:t>
            </a:r>
            <a:endParaRPr lang="en-US" sz="750" dirty="0"/>
          </a:p>
        </p:txBody>
      </p:sp>
      <p:sp>
        <p:nvSpPr>
          <p:cNvPr id="31" name="shape_6_29"/>
          <p:cNvSpPr/>
          <p:nvPr/>
        </p:nvSpPr>
        <p:spPr>
          <a:xfrm>
            <a:off x="1968520" y="3482218"/>
            <a:ext cx="4063959" cy="6309"/>
          </a:xfrm>
          <a:prstGeom prst="rect">
            <a:avLst/>
          </a:prstGeom>
          <a:solidFill>
            <a:srgbClr val="D6E6F5">
              <a:alpha val="13000"/>
            </a:srgbClr>
          </a:solidFill>
          <a:ln/>
        </p:spPr>
      </p:sp>
      <p:sp>
        <p:nvSpPr>
          <p:cNvPr id="32" name="text_6_30"/>
          <p:cNvSpPr txBox="1"/>
          <p:nvPr/>
        </p:nvSpPr>
        <p:spPr>
          <a:xfrm>
            <a:off x="2044690" y="3571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Get a clear answer on one AI system: pilot, redesign, expand or stop.</a:t>
            </a:r>
            <a:endParaRPr lang="en-US" sz="1150" dirty="0"/>
          </a:p>
        </p:txBody>
      </p:sp>
      <p:sp>
        <p:nvSpPr>
          <p:cNvPr id="33" name="shape_6_31"/>
          <p:cNvSpPr/>
          <p:nvPr/>
        </p:nvSpPr>
        <p:spPr>
          <a:xfrm>
            <a:off x="6032480" y="3482218"/>
            <a:ext cx="2540020" cy="6309"/>
          </a:xfrm>
          <a:prstGeom prst="rect">
            <a:avLst/>
          </a:prstGeom>
          <a:solidFill>
            <a:srgbClr val="D6E6F5">
              <a:alpha val="13000"/>
            </a:srgbClr>
          </a:solidFill>
          <a:ln/>
        </p:spPr>
      </p:sp>
      <p:sp>
        <p:nvSpPr>
          <p:cNvPr id="34" name="text_6_32"/>
          <p:cNvSpPr txBox="1"/>
          <p:nvPr/>
        </p:nvSpPr>
        <p:spPr>
          <a:xfrm>
            <a:off x="6108741" y="3571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6_33"/>
          <p:cNvSpPr txBox="1"/>
          <p:nvPr/>
        </p:nvSpPr>
        <p:spPr>
          <a:xfrm>
            <a:off x="6108741" y="3781227"/>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working days from receipt of the agreed inputs</a:t>
            </a:r>
            <a:endParaRPr lang="en-US" sz="750" dirty="0"/>
          </a:p>
        </p:txBody>
      </p:sp>
      <p:sp>
        <p:nvSpPr>
          <p:cNvPr id="36" name="shape_6_34"/>
          <p:cNvSpPr/>
          <p:nvPr/>
        </p:nvSpPr>
        <p:spPr>
          <a:xfrm>
            <a:off x="8572500" y="3482218"/>
            <a:ext cx="2857500" cy="6309"/>
          </a:xfrm>
          <a:prstGeom prst="rect">
            <a:avLst/>
          </a:prstGeom>
          <a:solidFill>
            <a:srgbClr val="D6E6F5">
              <a:alpha val="13000"/>
            </a:srgbClr>
          </a:solidFill>
          <a:ln/>
        </p:spPr>
      </p:sp>
      <p:sp>
        <p:nvSpPr>
          <p:cNvPr id="37" name="text_6_35"/>
          <p:cNvSpPr txBox="1"/>
          <p:nvPr/>
        </p:nvSpPr>
        <p:spPr>
          <a:xfrm>
            <a:off x="8648670" y="3571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net · one-time</a:t>
            </a:r>
            <a:endParaRPr lang="en-US" sz="1250" dirty="0"/>
          </a:p>
        </p:txBody>
      </p:sp>
      <p:sp>
        <p:nvSpPr>
          <p:cNvPr id="38" name="shape_6_36"/>
          <p:cNvSpPr/>
          <p:nvPr/>
        </p:nvSpPr>
        <p:spPr>
          <a:xfrm>
            <a:off x="761970" y="4124127"/>
            <a:ext cx="1206459" cy="6309"/>
          </a:xfrm>
          <a:prstGeom prst="rect">
            <a:avLst/>
          </a:prstGeom>
          <a:solidFill>
            <a:srgbClr val="D6E6F5">
              <a:alpha val="13000"/>
            </a:srgbClr>
          </a:solidFill>
          <a:ln/>
        </p:spPr>
      </p:sp>
      <p:sp>
        <p:nvSpPr>
          <p:cNvPr id="39" name="shape_6_37"/>
          <p:cNvSpPr/>
          <p:nvPr/>
        </p:nvSpPr>
        <p:spPr>
          <a:xfrm>
            <a:off x="838230" y="4301246"/>
            <a:ext cx="421721" cy="196870"/>
          </a:xfrm>
          <a:prstGeom prst="rect">
            <a:avLst/>
          </a:prstGeom>
          <a:ln w="6350">
            <a:solidFill>
              <a:srgbClr val="F7A23B"/>
            </a:solidFill>
            <a:prstDash val="solid"/>
          </a:ln>
        </p:spPr>
      </p:sp>
      <p:sp>
        <p:nvSpPr>
          <p:cNvPr id="40" name="text_6_38"/>
          <p:cNvSpPr txBox="1"/>
          <p:nvPr/>
        </p:nvSpPr>
        <p:spPr>
          <a:xfrm>
            <a:off x="908091" y="4351995"/>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TEST</a:t>
            </a:r>
            <a:endParaRPr lang="en-US" sz="750" dirty="0"/>
          </a:p>
        </p:txBody>
      </p:sp>
      <p:sp>
        <p:nvSpPr>
          <p:cNvPr id="41" name="shape_6_39"/>
          <p:cNvSpPr/>
          <p:nvPr/>
        </p:nvSpPr>
        <p:spPr>
          <a:xfrm>
            <a:off x="1968520" y="4124127"/>
            <a:ext cx="4063959" cy="6309"/>
          </a:xfrm>
          <a:prstGeom prst="rect">
            <a:avLst/>
          </a:prstGeom>
          <a:solidFill>
            <a:srgbClr val="D6E6F5">
              <a:alpha val="13000"/>
            </a:srgbClr>
          </a:solidFill>
          <a:ln/>
        </p:spPr>
      </p:sp>
      <p:sp>
        <p:nvSpPr>
          <p:cNvPr id="42" name="text_6_40"/>
          <p:cNvSpPr txBox="1"/>
          <p:nvPr/>
        </p:nvSpPr>
        <p:spPr>
          <a:xfrm>
            <a:off x="2044690" y="4213007"/>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Run one AI use case under real conditions, with stop rules agreed upfront.</a:t>
            </a:r>
            <a:endParaRPr lang="en-US" sz="1150" dirty="0"/>
          </a:p>
        </p:txBody>
      </p:sp>
      <p:sp>
        <p:nvSpPr>
          <p:cNvPr id="43" name="shape_6_41"/>
          <p:cNvSpPr/>
          <p:nvPr/>
        </p:nvSpPr>
        <p:spPr>
          <a:xfrm>
            <a:off x="6032480" y="4124127"/>
            <a:ext cx="2540020" cy="6309"/>
          </a:xfrm>
          <a:prstGeom prst="rect">
            <a:avLst/>
          </a:prstGeom>
          <a:solidFill>
            <a:srgbClr val="D6E6F5">
              <a:alpha val="13000"/>
            </a:srgbClr>
          </a:solidFill>
          <a:ln/>
        </p:spPr>
      </p:sp>
      <p:sp>
        <p:nvSpPr>
          <p:cNvPr id="44" name="text_6_42"/>
          <p:cNvSpPr txBox="1"/>
          <p:nvPr/>
        </p:nvSpPr>
        <p:spPr>
          <a:xfrm>
            <a:off x="6108741" y="4213007"/>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6_43"/>
          <p:cNvSpPr txBox="1"/>
          <p:nvPr/>
        </p:nvSpPr>
        <p:spPr>
          <a:xfrm>
            <a:off x="6108741" y="4442064"/>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Six weeks</a:t>
            </a:r>
            <a:endParaRPr lang="en-US" sz="750" dirty="0"/>
          </a:p>
        </p:txBody>
      </p:sp>
      <p:sp>
        <p:nvSpPr>
          <p:cNvPr id="46" name="shape_6_44"/>
          <p:cNvSpPr/>
          <p:nvPr/>
        </p:nvSpPr>
        <p:spPr>
          <a:xfrm>
            <a:off x="8572500" y="4124127"/>
            <a:ext cx="2857500" cy="6309"/>
          </a:xfrm>
          <a:prstGeom prst="rect">
            <a:avLst/>
          </a:prstGeom>
          <a:solidFill>
            <a:srgbClr val="D6E6F5">
              <a:alpha val="13000"/>
            </a:srgbClr>
          </a:solidFill>
          <a:ln/>
        </p:spPr>
      </p:sp>
      <p:sp>
        <p:nvSpPr>
          <p:cNvPr id="47" name="text_6_45"/>
          <p:cNvSpPr txBox="1"/>
          <p:nvPr/>
        </p:nvSpPr>
        <p:spPr>
          <a:xfrm>
            <a:off x="8648670" y="4213007"/>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net · one-time</a:t>
            </a:r>
            <a:endParaRPr lang="en-US" sz="1250" dirty="0"/>
          </a:p>
        </p:txBody>
      </p:sp>
      <p:sp>
        <p:nvSpPr>
          <p:cNvPr id="48" name="shape_6_46"/>
          <p:cNvSpPr/>
          <p:nvPr/>
        </p:nvSpPr>
        <p:spPr>
          <a:xfrm>
            <a:off x="761970" y="4675144"/>
            <a:ext cx="1206459" cy="6309"/>
          </a:xfrm>
          <a:prstGeom prst="rect">
            <a:avLst/>
          </a:prstGeom>
          <a:solidFill>
            <a:srgbClr val="D6E6F5">
              <a:alpha val="13000"/>
            </a:srgbClr>
          </a:solidFill>
          <a:ln/>
        </p:spPr>
      </p:sp>
      <p:sp>
        <p:nvSpPr>
          <p:cNvPr id="49" name="shape_6_47"/>
          <p:cNvSpPr/>
          <p:nvPr/>
        </p:nvSpPr>
        <p:spPr>
          <a:xfrm>
            <a:off x="761970" y="5219944"/>
            <a:ext cx="1206459" cy="6309"/>
          </a:xfrm>
          <a:prstGeom prst="rect">
            <a:avLst/>
          </a:prstGeom>
          <a:solidFill>
            <a:srgbClr val="D6E6F5">
              <a:alpha val="13000"/>
            </a:srgbClr>
          </a:solidFill>
          <a:ln/>
        </p:spPr>
      </p:sp>
      <p:sp>
        <p:nvSpPr>
          <p:cNvPr id="50" name="shape_6_48"/>
          <p:cNvSpPr/>
          <p:nvPr/>
        </p:nvSpPr>
        <p:spPr>
          <a:xfrm>
            <a:off x="838230" y="4852264"/>
            <a:ext cx="562630" cy="196870"/>
          </a:xfrm>
          <a:prstGeom prst="rect">
            <a:avLst/>
          </a:prstGeom>
          <a:ln w="6350">
            <a:solidFill>
              <a:srgbClr val="F0507A"/>
            </a:solidFill>
            <a:prstDash val="solid"/>
          </a:ln>
        </p:spPr>
      </p:sp>
      <p:sp>
        <p:nvSpPr>
          <p:cNvPr id="51" name="text_6_49"/>
          <p:cNvSpPr txBox="1"/>
          <p:nvPr/>
        </p:nvSpPr>
        <p:spPr>
          <a:xfrm>
            <a:off x="908091" y="4903104"/>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a:t>
            </a:r>
            <a:endParaRPr lang="en-US" sz="750" dirty="0"/>
          </a:p>
        </p:txBody>
      </p:sp>
      <p:sp>
        <p:nvSpPr>
          <p:cNvPr id="52" name="shape_6_50"/>
          <p:cNvSpPr/>
          <p:nvPr/>
        </p:nvSpPr>
        <p:spPr>
          <a:xfrm>
            <a:off x="1968520" y="4675144"/>
            <a:ext cx="4063959" cy="6309"/>
          </a:xfrm>
          <a:prstGeom prst="rect">
            <a:avLst/>
          </a:prstGeom>
          <a:solidFill>
            <a:srgbClr val="D6E6F5">
              <a:alpha val="13000"/>
            </a:srgbClr>
          </a:solidFill>
          <a:ln/>
        </p:spPr>
      </p:sp>
      <p:sp>
        <p:nvSpPr>
          <p:cNvPr id="53" name="shape_6_51"/>
          <p:cNvSpPr/>
          <p:nvPr/>
        </p:nvSpPr>
        <p:spPr>
          <a:xfrm>
            <a:off x="1968520" y="5219944"/>
            <a:ext cx="4063959" cy="6309"/>
          </a:xfrm>
          <a:prstGeom prst="rect">
            <a:avLst/>
          </a:prstGeom>
          <a:solidFill>
            <a:srgbClr val="D6E6F5">
              <a:alpha val="13000"/>
            </a:srgbClr>
          </a:solidFill>
          <a:ln/>
        </p:spPr>
      </p:sp>
      <p:sp>
        <p:nvSpPr>
          <p:cNvPr id="54" name="text_6_52"/>
          <p:cNvSpPr txBox="1"/>
          <p:nvPr/>
        </p:nvSpPr>
        <p:spPr>
          <a:xfrm>
            <a:off x="2044690" y="4764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Know what would make an AI investment of about €200,000 or more pay.</a:t>
            </a:r>
            <a:endParaRPr lang="en-US" sz="1150" dirty="0"/>
          </a:p>
        </p:txBody>
      </p:sp>
      <p:sp>
        <p:nvSpPr>
          <p:cNvPr id="55" name="shape_6_53"/>
          <p:cNvSpPr/>
          <p:nvPr/>
        </p:nvSpPr>
        <p:spPr>
          <a:xfrm>
            <a:off x="6032480" y="4675144"/>
            <a:ext cx="2540020" cy="6309"/>
          </a:xfrm>
          <a:prstGeom prst="rect">
            <a:avLst/>
          </a:prstGeom>
          <a:solidFill>
            <a:srgbClr val="D6E6F5">
              <a:alpha val="13000"/>
            </a:srgbClr>
          </a:solidFill>
          <a:ln/>
        </p:spPr>
      </p:sp>
      <p:sp>
        <p:nvSpPr>
          <p:cNvPr id="56" name="shape_6_54"/>
          <p:cNvSpPr/>
          <p:nvPr/>
        </p:nvSpPr>
        <p:spPr>
          <a:xfrm>
            <a:off x="6032480" y="5219944"/>
            <a:ext cx="2540020" cy="6309"/>
          </a:xfrm>
          <a:prstGeom prst="rect">
            <a:avLst/>
          </a:prstGeom>
          <a:solidFill>
            <a:srgbClr val="D6E6F5">
              <a:alpha val="13000"/>
            </a:srgbClr>
          </a:solidFill>
          <a:ln/>
        </p:spPr>
      </p:sp>
      <p:sp>
        <p:nvSpPr>
          <p:cNvPr id="57" name="text_6_55"/>
          <p:cNvSpPr txBox="1"/>
          <p:nvPr/>
        </p:nvSpPr>
        <p:spPr>
          <a:xfrm>
            <a:off x="6108741" y="4764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6_56"/>
          <p:cNvSpPr txBox="1"/>
          <p:nvPr/>
        </p:nvSpPr>
        <p:spPr>
          <a:xfrm>
            <a:off x="6108741" y="4993081"/>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weeks · Extended 6 weeks</a:t>
            </a:r>
            <a:endParaRPr lang="en-US" sz="750" dirty="0"/>
          </a:p>
        </p:txBody>
      </p:sp>
      <p:sp>
        <p:nvSpPr>
          <p:cNvPr id="59" name="shape_6_57"/>
          <p:cNvSpPr/>
          <p:nvPr/>
        </p:nvSpPr>
        <p:spPr>
          <a:xfrm>
            <a:off x="8572500" y="4675144"/>
            <a:ext cx="2857500" cy="6309"/>
          </a:xfrm>
          <a:prstGeom prst="rect">
            <a:avLst/>
          </a:prstGeom>
          <a:solidFill>
            <a:srgbClr val="D6E6F5">
              <a:alpha val="13000"/>
            </a:srgbClr>
          </a:solidFill>
          <a:ln/>
        </p:spPr>
      </p:sp>
      <p:sp>
        <p:nvSpPr>
          <p:cNvPr id="60" name="shape_6_58"/>
          <p:cNvSpPr/>
          <p:nvPr/>
        </p:nvSpPr>
        <p:spPr>
          <a:xfrm>
            <a:off x="8572500" y="5219944"/>
            <a:ext cx="2857500" cy="6309"/>
          </a:xfrm>
          <a:prstGeom prst="rect">
            <a:avLst/>
          </a:prstGeom>
          <a:solidFill>
            <a:srgbClr val="D6E6F5">
              <a:alpha val="13000"/>
            </a:srgbClr>
          </a:solidFill>
          <a:ln/>
        </p:spPr>
      </p:sp>
      <p:sp>
        <p:nvSpPr>
          <p:cNvPr id="61" name="text_6_59"/>
          <p:cNvSpPr txBox="1"/>
          <p:nvPr/>
        </p:nvSpPr>
        <p:spPr>
          <a:xfrm>
            <a:off x="8648670" y="4764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Priced after scoping</a:t>
            </a:r>
            <a:endParaRPr lang="en-US" sz="1250" dirty="0"/>
          </a:p>
        </p:txBody>
      </p:sp>
      <p:sp>
        <p:nvSpPr>
          <p:cNvPr id="62" name="text_6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3" name="text_6_6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64" name="text_6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C_Company-and-Offers_EN_v1.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ENTRY OFFER · ONE-TIME · UP TO 3 OFFERINGS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Decide between up to three AI offerings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with the facts side by side.</a:t>
            </a:r>
            <a:endParaRPr lang="en-US" sz="2900" dirty="0"/>
          </a:p>
        </p:txBody>
      </p:sp>
      <p:sp>
        <p:nvSpPr>
          <p:cNvPr id="9" name="text_7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Decision Brief</a:t>
            </a:r>
            <a:endParaRPr lang="en-US" sz="1800" dirty="0"/>
          </a:p>
        </p:txBody>
      </p:sp>
      <p:sp>
        <p:nvSpPr>
          <p:cNvPr id="10" name="text_7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€195</a:t>
            </a:r>
            <a:endParaRPr lang="en-US" sz="5200" dirty="0"/>
          </a:p>
        </p:txBody>
      </p:sp>
      <p:sp>
        <p:nvSpPr>
          <p:cNvPr id="11" name="text_7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request by email through the offer page · reviewed before delivery</a:t>
            </a:r>
            <a:endParaRPr lang="en-US" sz="900" dirty="0"/>
          </a:p>
        </p:txBody>
      </p:sp>
      <p:pic>
        <p:nvPicPr>
          <p:cNvPr id="12" name="picture_7_10" descr="/tmp/claude-0/-home-claude/5dcc285b-52c5-57b1-88a8-9616b3351304/scratchpad/f39/W2/decks_v3/_work/C_Company-and-Offers_EN_v1.3_20261027/img_017.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7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7_12"/>
          <p:cNvSpPr/>
          <p:nvPr/>
        </p:nvSpPr>
        <p:spPr>
          <a:xfrm>
            <a:off x="7619970" y="2609880"/>
            <a:ext cx="3810030" cy="6309"/>
          </a:xfrm>
          <a:prstGeom prst="rect">
            <a:avLst/>
          </a:prstGeom>
          <a:solidFill>
            <a:srgbClr val="D6E6F5">
              <a:alpha val="13000"/>
            </a:srgbClr>
          </a:solidFill>
          <a:ln/>
        </p:spPr>
      </p:sp>
      <p:sp>
        <p:nvSpPr>
          <p:cNvPr id="15" name="text_7_13"/>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Up to three offerings from your comparison list, side by side</a:t>
            </a:r>
            <a:endParaRPr lang="en-US" sz="1100" dirty="0"/>
          </a:p>
        </p:txBody>
      </p:sp>
      <p:sp>
        <p:nvSpPr>
          <p:cNvPr id="16" name="text_7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7" name="shape_7_15"/>
          <p:cNvSpPr/>
          <p:nvPr/>
        </p:nvSpPr>
        <p:spPr>
          <a:xfrm>
            <a:off x="7619970" y="3150017"/>
            <a:ext cx="3810030" cy="6309"/>
          </a:xfrm>
          <a:prstGeom prst="rect">
            <a:avLst/>
          </a:prstGeom>
          <a:solidFill>
            <a:srgbClr val="D6E6F5">
              <a:alpha val="13000"/>
            </a:srgbClr>
          </a:solidFill>
          <a:ln/>
        </p:spPr>
      </p:sp>
      <p:sp>
        <p:nvSpPr>
          <p:cNvPr id="18" name="text_7_16"/>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Price, data location, integrations and limits, each with source and date</a:t>
            </a:r>
            <a:endParaRPr lang="en-US" sz="1100" dirty="0"/>
          </a:p>
        </p:txBody>
      </p:sp>
      <p:sp>
        <p:nvSpPr>
          <p:cNvPr id="19" name="text_7_17"/>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0" name="shape_7_18"/>
          <p:cNvSpPr/>
          <p:nvPr/>
        </p:nvSpPr>
        <p:spPr>
          <a:xfrm>
            <a:off x="7619970" y="3690153"/>
            <a:ext cx="3810030" cy="6309"/>
          </a:xfrm>
          <a:prstGeom prst="rect">
            <a:avLst/>
          </a:prstGeom>
          <a:solidFill>
            <a:srgbClr val="D6E6F5">
              <a:alpha val="13000"/>
            </a:srgbClr>
          </a:solidFill>
          <a:ln/>
        </p:spPr>
      </p:sp>
      <p:sp>
        <p:nvSpPr>
          <p:cNvPr id="21" name="text_7_19"/>
          <p:cNvSpPr txBox="1"/>
          <p:nvPr/>
        </p:nvSpPr>
        <p:spPr>
          <a:xfrm>
            <a:off x="7962870" y="377903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questions to ask each provider before you sign</a:t>
            </a:r>
            <a:endParaRPr lang="en-US" sz="1100" dirty="0"/>
          </a:p>
        </p:txBody>
      </p:sp>
      <p:sp>
        <p:nvSpPr>
          <p:cNvPr id="22" name="text_7_20"/>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3" name="shape_7_21"/>
          <p:cNvSpPr/>
          <p:nvPr/>
        </p:nvSpPr>
        <p:spPr>
          <a:xfrm>
            <a:off x="7619970" y="4045946"/>
            <a:ext cx="3810030" cy="6309"/>
          </a:xfrm>
          <a:prstGeom prst="rect">
            <a:avLst/>
          </a:prstGeom>
          <a:solidFill>
            <a:srgbClr val="D6E6F5">
              <a:alpha val="13000"/>
            </a:srgbClr>
          </a:solidFill>
          <a:ln/>
        </p:spPr>
      </p:sp>
      <p:sp>
        <p:nvSpPr>
          <p:cNvPr id="24" name="text_7_22"/>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cost sketch based on your own volumes</a:t>
            </a:r>
            <a:endParaRPr lang="en-US" sz="1100" dirty="0"/>
          </a:p>
        </p:txBody>
      </p:sp>
      <p:sp>
        <p:nvSpPr>
          <p:cNvPr id="25" name="text_7_23"/>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6" name="shape_7_24"/>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7" name="shape_7_25"/>
          <p:cNvSpPr/>
          <p:nvPr/>
        </p:nvSpPr>
        <p:spPr>
          <a:xfrm>
            <a:off x="7727960" y="5363962"/>
            <a:ext cx="756940" cy="209580"/>
          </a:xfrm>
          <a:prstGeom prst="rect">
            <a:avLst/>
          </a:prstGeom>
          <a:solidFill>
            <a:srgbClr val="35C8FF"/>
          </a:solidFill>
          <a:ln/>
        </p:spPr>
      </p:sp>
      <p:sp>
        <p:nvSpPr>
          <p:cNvPr id="28" name="text_7_26"/>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7_27"/>
          <p:cNvSpPr txBox="1"/>
          <p:nvPr/>
        </p:nvSpPr>
        <p:spPr>
          <a:xfrm>
            <a:off x="8586490" y="5314950"/>
            <a:ext cx="2430201"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Decision Brief</a:t>
            </a:r>
            <a:endParaRPr lang="en-US" sz="1050" dirty="0"/>
          </a:p>
        </p:txBody>
      </p:sp>
      <p:sp>
        <p:nvSpPr>
          <p:cNvPr id="30" name="text_7_28"/>
          <p:cNvSpPr txBox="1"/>
          <p:nvPr/>
        </p:nvSpPr>
        <p:spPr>
          <a:xfrm>
            <a:off x="8586490" y="5507065"/>
            <a:ext cx="2430201"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ai-decision-brief</a:t>
            </a:r>
            <a:endParaRPr lang="en-US" sz="700" dirty="0"/>
          </a:p>
        </p:txBody>
      </p:sp>
      <p:sp>
        <p:nvSpPr>
          <p:cNvPr id="31" name="text_7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7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7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7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8A63F0"/>
          </a:solidFill>
          <a:ln/>
        </p:spPr>
      </p:sp>
      <p:pic>
        <p:nvPicPr>
          <p:cNvPr id="3" name="picture_8_1" descr="/tmp/claude-0/-home-claude/5dcc285b-52c5-57b1-88a8-9616b3351304/scratchpad/f39/W2/decks_v3/_work/C_Company-and-Offers_EN_v1.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B49BFF"/>
                </a:solidFill>
                <a:latin typeface="IBM Plex Mono" pitchFamily="34" charset="0"/>
                <a:ea typeface="IBM Plex Mono" pitchFamily="34" charset="-122"/>
                <a:cs typeface="IBM Plex Mono" pitchFamily="34" charset="-120"/>
              </a:rPr>
              <a:t>ENTRY OFFER · ONE-TIME · ONE BUSINESS GOAL</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Turn one business goal into an AI plan </a:t>
            </a:r>
            <a:pPr algn="l" indent="0" marL="0">
              <a:lnSpc>
                <a:spcPts val="2960"/>
              </a:lnSpc>
              <a:buNone/>
            </a:pPr>
            <a:r>
              <a:rPr lang="en-US" sz="2900" b="1" spc="-87" kern="0" dirty="0">
                <a:solidFill>
                  <a:srgbClr val="B49BFF"/>
                </a:solidFill>
                <a:latin typeface="Archivo" pitchFamily="34" charset="0"/>
                <a:ea typeface="Archivo" pitchFamily="34" charset="-122"/>
                <a:cs typeface="Archivo" pitchFamily="34" charset="-120"/>
              </a:rPr>
              <a:t>for the next 90 days.</a:t>
            </a:r>
            <a:endParaRPr lang="en-US" sz="2900" dirty="0"/>
          </a:p>
        </p:txBody>
      </p:sp>
      <p:sp>
        <p:nvSpPr>
          <p:cNvPr id="9" name="text_8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B49BFF"/>
                </a:solidFill>
                <a:latin typeface="Archivo" pitchFamily="34" charset="0"/>
                <a:ea typeface="Archivo" pitchFamily="34" charset="-122"/>
                <a:cs typeface="Archivo" pitchFamily="34" charset="-120"/>
              </a:rPr>
              <a:t>AI Business Blueprint</a:t>
            </a:r>
            <a:endParaRPr lang="en-US" sz="1800" dirty="0"/>
          </a:p>
        </p:txBody>
      </p:sp>
      <p:sp>
        <p:nvSpPr>
          <p:cNvPr id="10" name="text_8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€495</a:t>
            </a:r>
            <a:endParaRPr lang="en-US" sz="5200" dirty="0"/>
          </a:p>
        </p:txBody>
      </p:sp>
      <p:sp>
        <p:nvSpPr>
          <p:cNvPr id="11" name="text_8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a:t>
            </a:r>
            <a:endParaRPr lang="en-US" sz="900" dirty="0"/>
          </a:p>
        </p:txBody>
      </p:sp>
      <p:sp>
        <p:nvSpPr>
          <p:cNvPr id="12" name="text_8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B49BFF"/>
                </a:solidFill>
                <a:latin typeface="IBM Plex Mono" pitchFamily="34" charset="0"/>
                <a:ea typeface="IBM Plex Mono" pitchFamily="34" charset="-122"/>
                <a:cs typeface="IBM Plex Mono" pitchFamily="34" charset="-120"/>
              </a:rPr>
              <a:t>DELIVERY</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Date agreed with you before the work starts</a:t>
            </a:r>
            <a:endParaRPr lang="en-US" sz="750" dirty="0"/>
          </a:p>
        </p:txBody>
      </p:sp>
      <p:pic>
        <p:nvPicPr>
          <p:cNvPr id="13" name="picture_8_11" descr="/tmp/claude-0/-home-claude/5dcc285b-52c5-57b1-88a8-9616b3351304/scratchpad/f39/W2/decks_v3/_work/C_Company-and-Offers_EN_v1.3_20261027/img_019.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8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8_13"/>
          <p:cNvSpPr/>
          <p:nvPr/>
        </p:nvSpPr>
        <p:spPr>
          <a:xfrm>
            <a:off x="7619970" y="2609880"/>
            <a:ext cx="3810030" cy="6309"/>
          </a:xfrm>
          <a:prstGeom prst="rect">
            <a:avLst/>
          </a:prstGeom>
          <a:solidFill>
            <a:srgbClr val="D6E6F5">
              <a:alpha val="13000"/>
            </a:srgbClr>
          </a:solidFill>
          <a:ln/>
        </p:spPr>
      </p:sp>
      <p:sp>
        <p:nvSpPr>
          <p:cNvPr id="16" name="text_8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one-page decision: the problem, three opportunities, three unknowns, three actions</a:t>
            </a:r>
            <a:endParaRPr lang="en-US" sz="1100" dirty="0"/>
          </a:p>
        </p:txBody>
      </p:sp>
      <p:sp>
        <p:nvSpPr>
          <p:cNvPr id="17" name="text_8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01</a:t>
            </a:r>
            <a:endParaRPr lang="en-US" sz="1200" dirty="0"/>
          </a:p>
        </p:txBody>
      </p:sp>
      <p:sp>
        <p:nvSpPr>
          <p:cNvPr id="18" name="shape_8_16"/>
          <p:cNvSpPr/>
          <p:nvPr/>
        </p:nvSpPr>
        <p:spPr>
          <a:xfrm>
            <a:off x="7619970" y="3150017"/>
            <a:ext cx="3810030" cy="6309"/>
          </a:xfrm>
          <a:prstGeom prst="rect">
            <a:avLst/>
          </a:prstGeom>
          <a:solidFill>
            <a:srgbClr val="D6E6F5">
              <a:alpha val="13000"/>
            </a:srgbClr>
          </a:solidFill>
          <a:ln/>
        </p:spPr>
      </p:sp>
      <p:sp>
        <p:nvSpPr>
          <p:cNvPr id="19" name="text_8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map of today’s work and where AI could change it</a:t>
            </a:r>
            <a:endParaRPr lang="en-US" sz="1100" dirty="0"/>
          </a:p>
        </p:txBody>
      </p:sp>
      <p:sp>
        <p:nvSpPr>
          <p:cNvPr id="20" name="text_8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02</a:t>
            </a:r>
            <a:endParaRPr lang="en-US" sz="1200" dirty="0"/>
          </a:p>
        </p:txBody>
      </p:sp>
      <p:sp>
        <p:nvSpPr>
          <p:cNvPr id="21" name="shape_8_19"/>
          <p:cNvSpPr/>
          <p:nvPr/>
        </p:nvSpPr>
        <p:spPr>
          <a:xfrm>
            <a:off x="7619970" y="3505810"/>
            <a:ext cx="3810030" cy="6309"/>
          </a:xfrm>
          <a:prstGeom prst="rect">
            <a:avLst/>
          </a:prstGeom>
          <a:solidFill>
            <a:srgbClr val="D6E6F5">
              <a:alpha val="13000"/>
            </a:srgbClr>
          </a:solidFill>
          <a:ln/>
        </p:spPr>
      </p:sp>
      <p:sp>
        <p:nvSpPr>
          <p:cNvPr id="22" name="text_8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What AI may do, what people decide, and when it would pay off</a:t>
            </a:r>
            <a:endParaRPr lang="en-US" sz="1100" dirty="0"/>
          </a:p>
        </p:txBody>
      </p:sp>
      <p:sp>
        <p:nvSpPr>
          <p:cNvPr id="23" name="text_8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03</a:t>
            </a:r>
            <a:endParaRPr lang="en-US" sz="1200" dirty="0"/>
          </a:p>
        </p:txBody>
      </p:sp>
      <p:sp>
        <p:nvSpPr>
          <p:cNvPr id="24" name="shape_8_22"/>
          <p:cNvSpPr/>
          <p:nvPr/>
        </p:nvSpPr>
        <p:spPr>
          <a:xfrm>
            <a:off x="7619970" y="4045946"/>
            <a:ext cx="3810030" cy="6309"/>
          </a:xfrm>
          <a:prstGeom prst="rect">
            <a:avLst/>
          </a:prstGeom>
          <a:solidFill>
            <a:srgbClr val="D6E6F5">
              <a:alpha val="13000"/>
            </a:srgbClr>
          </a:solidFill>
          <a:ln/>
        </p:spPr>
      </p:sp>
      <p:sp>
        <p:nvSpPr>
          <p:cNvPr id="25" name="text_8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Two to four options and a 30/60/90-day roadmap</a:t>
            </a:r>
            <a:endParaRPr lang="en-US" sz="1100" dirty="0"/>
          </a:p>
        </p:txBody>
      </p:sp>
      <p:sp>
        <p:nvSpPr>
          <p:cNvPr id="26" name="text_8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04</a:t>
            </a:r>
            <a:endParaRPr lang="en-US" sz="1200" dirty="0"/>
          </a:p>
        </p:txBody>
      </p:sp>
      <p:sp>
        <p:nvSpPr>
          <p:cNvPr id="27" name="shape_8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8_26"/>
          <p:cNvSpPr/>
          <p:nvPr/>
        </p:nvSpPr>
        <p:spPr>
          <a:xfrm>
            <a:off x="7727960" y="5363962"/>
            <a:ext cx="756940" cy="209580"/>
          </a:xfrm>
          <a:prstGeom prst="rect">
            <a:avLst/>
          </a:prstGeom>
          <a:solidFill>
            <a:srgbClr val="35C8FF"/>
          </a:solidFill>
          <a:ln/>
        </p:spPr>
      </p:sp>
      <p:sp>
        <p:nvSpPr>
          <p:cNvPr id="29" name="text_8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8_28"/>
          <p:cNvSpPr txBox="1"/>
          <p:nvPr/>
        </p:nvSpPr>
        <p:spPr>
          <a:xfrm>
            <a:off x="8586490" y="5314950"/>
            <a:ext cx="2649931"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Blueprint</a:t>
            </a:r>
            <a:endParaRPr lang="en-US" sz="1050" dirty="0"/>
          </a:p>
        </p:txBody>
      </p:sp>
      <p:sp>
        <p:nvSpPr>
          <p:cNvPr id="31" name="text_8_29"/>
          <p:cNvSpPr txBox="1"/>
          <p:nvPr/>
        </p:nvSpPr>
        <p:spPr>
          <a:xfrm>
            <a:off x="8586490" y="5507065"/>
            <a:ext cx="2649931"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ai-business-blueprint</a:t>
            </a:r>
            <a:endParaRPr lang="en-US" sz="700" dirty="0"/>
          </a:p>
        </p:txBody>
      </p:sp>
      <p:sp>
        <p:nvSpPr>
          <p:cNvPr id="32" name="text_8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8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8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5" name="text_8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2CE61"/>
          </a:solidFill>
          <a:ln/>
        </p:spPr>
      </p:sp>
      <p:pic>
        <p:nvPicPr>
          <p:cNvPr id="3" name="picture_9_1" descr="/tmp/claude-0/-home-claude/5dcc285b-52c5-57b1-88a8-9616b3351304/scratchpad/f39/W2/decks_v3/_work/C_Company-and-Offers_EN_v1.3_20261027/img_020.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9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ENTRY OFFER · ONE NAMED AI SYSTEM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Get one clear answer about one AI system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before you rely on it.</a:t>
            </a:r>
            <a:endParaRPr lang="en-US" sz="2900" dirty="0"/>
          </a:p>
        </p:txBody>
      </p:sp>
      <p:sp>
        <p:nvSpPr>
          <p:cNvPr id="9" name="text_9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Trust Record</a:t>
            </a:r>
            <a:endParaRPr lang="en-US" sz="1800" dirty="0"/>
          </a:p>
        </p:txBody>
      </p:sp>
      <p:sp>
        <p:nvSpPr>
          <p:cNvPr id="10" name="text_9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€4,500</a:t>
            </a:r>
            <a:endParaRPr lang="en-US" sz="5200" dirty="0"/>
          </a:p>
        </p:txBody>
      </p:sp>
      <p:sp>
        <p:nvSpPr>
          <p:cNvPr id="11" name="text_9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standard scope; complex scope quoted separately</a:t>
            </a:r>
            <a:endParaRPr lang="en-US" sz="900" dirty="0"/>
          </a:p>
        </p:txBody>
      </p:sp>
      <p:sp>
        <p:nvSpPr>
          <p:cNvPr id="12" name="text_9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DELIVERY</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10 working days from receipt of the agreed inputs</a:t>
            </a:r>
            <a:endParaRPr lang="en-US" sz="750" dirty="0"/>
          </a:p>
        </p:txBody>
      </p:sp>
      <p:pic>
        <p:nvPicPr>
          <p:cNvPr id="13" name="picture_9_11" descr="/tmp/claude-0/-home-claude/5dcc285b-52c5-57b1-88a8-9616b3351304/scratchpad/f39/W2/decks_v3/_work/C_Company-and-Offers_EN_v1.3_20261027/img_021.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9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9_13"/>
          <p:cNvSpPr/>
          <p:nvPr/>
        </p:nvSpPr>
        <p:spPr>
          <a:xfrm>
            <a:off x="7619970" y="2609880"/>
            <a:ext cx="3810030" cy="6309"/>
          </a:xfrm>
          <a:prstGeom prst="rect">
            <a:avLst/>
          </a:prstGeom>
          <a:solidFill>
            <a:srgbClr val="D6E6F5">
              <a:alpha val="13000"/>
            </a:srgbClr>
          </a:solidFill>
          <a:ln/>
        </p:spPr>
      </p:sp>
      <p:sp>
        <p:nvSpPr>
          <p:cNvPr id="16" name="text_9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decision: pilot, redesign, expand or stop, with its conditions</a:t>
            </a:r>
            <a:endParaRPr lang="en-US" sz="1100" dirty="0"/>
          </a:p>
        </p:txBody>
      </p:sp>
      <p:sp>
        <p:nvSpPr>
          <p:cNvPr id="17" name="text_9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9_16"/>
          <p:cNvSpPr/>
          <p:nvPr/>
        </p:nvSpPr>
        <p:spPr>
          <a:xfrm>
            <a:off x="7619970" y="3150017"/>
            <a:ext cx="3810030" cy="6309"/>
          </a:xfrm>
          <a:prstGeom prst="rect">
            <a:avLst/>
          </a:prstGeom>
          <a:solidFill>
            <a:srgbClr val="D6E6F5">
              <a:alpha val="13000"/>
            </a:srgbClr>
          </a:solidFill>
          <a:ln/>
        </p:spPr>
      </p:sp>
      <p:sp>
        <p:nvSpPr>
          <p:cNvPr id="19" name="text_9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Trust Chain: one page linking outcome, owner, data, AI and human approval</a:t>
            </a:r>
            <a:endParaRPr lang="en-US" sz="1100" dirty="0"/>
          </a:p>
        </p:txBody>
      </p:sp>
      <p:sp>
        <p:nvSpPr>
          <p:cNvPr id="20" name="text_9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9_19"/>
          <p:cNvSpPr/>
          <p:nvPr/>
        </p:nvSpPr>
        <p:spPr>
          <a:xfrm>
            <a:off x="7619970" y="3690153"/>
            <a:ext cx="3810030" cy="6309"/>
          </a:xfrm>
          <a:prstGeom prst="rect">
            <a:avLst/>
          </a:prstGeom>
          <a:solidFill>
            <a:srgbClr val="D6E6F5">
              <a:alpha val="13000"/>
            </a:srgbClr>
          </a:solidFill>
          <a:ln/>
        </p:spPr>
      </p:sp>
      <p:sp>
        <p:nvSpPr>
          <p:cNvPr id="22" name="text_9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register of facts, evidence, assumptions and open points</a:t>
            </a:r>
            <a:endParaRPr lang="en-US" sz="1100" dirty="0"/>
          </a:p>
        </p:txBody>
      </p:sp>
      <p:sp>
        <p:nvSpPr>
          <p:cNvPr id="23" name="text_9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9_22"/>
          <p:cNvSpPr/>
          <p:nvPr/>
        </p:nvSpPr>
        <p:spPr>
          <a:xfrm>
            <a:off x="7619970" y="4230289"/>
            <a:ext cx="3810030" cy="6309"/>
          </a:xfrm>
          <a:prstGeom prst="rect">
            <a:avLst/>
          </a:prstGeom>
          <a:solidFill>
            <a:srgbClr val="D6E6F5">
              <a:alpha val="13000"/>
            </a:srgbClr>
          </a:solidFill>
          <a:ln/>
        </p:spPr>
      </p:sp>
      <p:sp>
        <p:nvSpPr>
          <p:cNvPr id="25" name="text_9_23"/>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plan with triggers for the next 90 days</a:t>
            </a:r>
            <a:endParaRPr lang="en-US" sz="1100" dirty="0"/>
          </a:p>
        </p:txBody>
      </p:sp>
      <p:sp>
        <p:nvSpPr>
          <p:cNvPr id="26" name="text_9_24"/>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9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9_26"/>
          <p:cNvSpPr/>
          <p:nvPr/>
        </p:nvSpPr>
        <p:spPr>
          <a:xfrm>
            <a:off x="7727960" y="5363962"/>
            <a:ext cx="756940" cy="209580"/>
          </a:xfrm>
          <a:prstGeom prst="rect">
            <a:avLst/>
          </a:prstGeom>
          <a:solidFill>
            <a:srgbClr val="35C8FF"/>
          </a:solidFill>
          <a:ln/>
        </p:spPr>
      </p:sp>
      <p:sp>
        <p:nvSpPr>
          <p:cNvPr id="29" name="text_9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9_28"/>
          <p:cNvSpPr txBox="1"/>
          <p:nvPr/>
        </p:nvSpPr>
        <p:spPr>
          <a:xfrm>
            <a:off x="8586490" y="5314950"/>
            <a:ext cx="2320290"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Trust Record</a:t>
            </a:r>
            <a:endParaRPr lang="en-US" sz="1050" dirty="0"/>
          </a:p>
        </p:txBody>
      </p:sp>
      <p:sp>
        <p:nvSpPr>
          <p:cNvPr id="31" name="text_9_29"/>
          <p:cNvSpPr txBox="1"/>
          <p:nvPr/>
        </p:nvSpPr>
        <p:spPr>
          <a:xfrm>
            <a:off x="8586490" y="5507065"/>
            <a:ext cx="2320290"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ai-trust-record</a:t>
            </a:r>
            <a:endParaRPr lang="en-US" sz="700" dirty="0"/>
          </a:p>
        </p:txBody>
      </p:sp>
      <p:sp>
        <p:nvSpPr>
          <p:cNvPr id="32" name="text_9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9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9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5" name="text_9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F7A23B"/>
          </a:solidFill>
          <a:ln/>
        </p:spPr>
      </p:sp>
      <p:pic>
        <p:nvPicPr>
          <p:cNvPr id="3" name="picture_10_1" descr="/tmp/claude-0/-home-claude/5dcc285b-52c5-57b1-88a8-9616b3351304/scratchpad/f39/W2/decks_v3/_work/C_Company-and-Offers_EN_v1.3_20261027/img_02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0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ENTRY OFFER · ONE USE CASE</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Test one AI use case under real conditions and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decide on evidence.</a:t>
            </a:r>
            <a:endParaRPr lang="en-US" sz="2900" dirty="0"/>
          </a:p>
        </p:txBody>
      </p:sp>
      <p:sp>
        <p:nvSpPr>
          <p:cNvPr id="9" name="text_10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Trust Pilot</a:t>
            </a:r>
            <a:endParaRPr lang="en-US" sz="1800" dirty="0"/>
          </a:p>
        </p:txBody>
      </p:sp>
      <p:sp>
        <p:nvSpPr>
          <p:cNvPr id="10" name="text_10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€25,000</a:t>
            </a:r>
            <a:endParaRPr lang="en-US" sz="5200" dirty="0"/>
          </a:p>
        </p:txBody>
      </p:sp>
      <p:sp>
        <p:nvSpPr>
          <p:cNvPr id="11" name="text_10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one-time · one use case in one accountable department</a:t>
            </a:r>
            <a:endParaRPr lang="en-US" sz="900" dirty="0"/>
          </a:p>
        </p:txBody>
      </p:sp>
      <p:sp>
        <p:nvSpPr>
          <p:cNvPr id="12" name="text_10_10"/>
          <p:cNvSpPr txBox="1"/>
          <p:nvPr/>
        </p:nvSpPr>
        <p:spPr>
          <a:xfrm>
            <a:off x="761970" y="360739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F7A23B"/>
                </a:solidFill>
                <a:latin typeface="IBM Plex Mono" pitchFamily="34" charset="0"/>
                <a:ea typeface="IBM Plex Mono" pitchFamily="34" charset="-122"/>
                <a:cs typeface="IBM Plex Mono" pitchFamily="34" charset="-120"/>
              </a:rPr>
              <a:t>DURATION</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Six weeks</a:t>
            </a:r>
            <a:endParaRPr lang="en-US" sz="750" dirty="0"/>
          </a:p>
        </p:txBody>
      </p:sp>
      <p:pic>
        <p:nvPicPr>
          <p:cNvPr id="13" name="picture_10_11" descr="/tmp/claude-0/-home-claude/5dcc285b-52c5-57b1-88a8-9616b3351304/scratchpad/f39/W2/decks_v3/_work/C_Company-and-Offers_EN_v1.3_20261027/img_023.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0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10_13"/>
          <p:cNvSpPr/>
          <p:nvPr/>
        </p:nvSpPr>
        <p:spPr>
          <a:xfrm>
            <a:off x="7619970" y="2609880"/>
            <a:ext cx="3810030" cy="6309"/>
          </a:xfrm>
          <a:prstGeom prst="rect">
            <a:avLst/>
          </a:prstGeom>
          <a:solidFill>
            <a:srgbClr val="D6E6F5">
              <a:alpha val="13000"/>
            </a:srgbClr>
          </a:solidFill>
          <a:ln/>
        </p:spPr>
      </p:sp>
      <p:sp>
        <p:nvSpPr>
          <p:cNvPr id="16" name="text_10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Goals, limits and stop rules agreed before the start</a:t>
            </a:r>
            <a:endParaRPr lang="en-US" sz="1100" dirty="0"/>
          </a:p>
        </p:txBody>
      </p:sp>
      <p:sp>
        <p:nvSpPr>
          <p:cNvPr id="17" name="text_10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8" name="shape_10_16"/>
          <p:cNvSpPr/>
          <p:nvPr/>
        </p:nvSpPr>
        <p:spPr>
          <a:xfrm>
            <a:off x="7619970" y="2965674"/>
            <a:ext cx="3810030" cy="6309"/>
          </a:xfrm>
          <a:prstGeom prst="rect">
            <a:avLst/>
          </a:prstGeom>
          <a:solidFill>
            <a:srgbClr val="D6E6F5">
              <a:alpha val="13000"/>
            </a:srgbClr>
          </a:solidFill>
          <a:ln/>
        </p:spPr>
      </p:sp>
      <p:sp>
        <p:nvSpPr>
          <p:cNvPr id="19" name="text_10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AI Trust Record as the starting structure</a:t>
            </a:r>
            <a:endParaRPr lang="en-US" sz="1100" dirty="0"/>
          </a:p>
        </p:txBody>
      </p:sp>
      <p:sp>
        <p:nvSpPr>
          <p:cNvPr id="20" name="text_10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1" name="shape_10_19"/>
          <p:cNvSpPr/>
          <p:nvPr/>
        </p:nvSpPr>
        <p:spPr>
          <a:xfrm>
            <a:off x="7619970" y="3321467"/>
            <a:ext cx="3810030" cy="6309"/>
          </a:xfrm>
          <a:prstGeom prst="rect">
            <a:avLst/>
          </a:prstGeom>
          <a:solidFill>
            <a:srgbClr val="D6E6F5">
              <a:alpha val="13000"/>
            </a:srgbClr>
          </a:solidFill>
          <a:ln/>
        </p:spPr>
      </p:sp>
      <p:sp>
        <p:nvSpPr>
          <p:cNvPr id="22" name="text_10_20"/>
          <p:cNvSpPr txBox="1"/>
          <p:nvPr/>
        </p:nvSpPr>
        <p:spPr>
          <a:xfrm>
            <a:off x="7962870" y="341034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Independent review of changes and open points during the pilot</a:t>
            </a:r>
            <a:endParaRPr lang="en-US" sz="1100" dirty="0"/>
          </a:p>
        </p:txBody>
      </p:sp>
      <p:sp>
        <p:nvSpPr>
          <p:cNvPr id="23" name="text_10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4" name="shape_10_22"/>
          <p:cNvSpPr/>
          <p:nvPr/>
        </p:nvSpPr>
        <p:spPr>
          <a:xfrm>
            <a:off x="7619970" y="3861603"/>
            <a:ext cx="3810030" cy="6309"/>
          </a:xfrm>
          <a:prstGeom prst="rect">
            <a:avLst/>
          </a:prstGeom>
          <a:solidFill>
            <a:srgbClr val="D6E6F5">
              <a:alpha val="13000"/>
            </a:srgbClr>
          </a:solidFill>
          <a:ln/>
        </p:spPr>
      </p:sp>
      <p:sp>
        <p:nvSpPr>
          <p:cNvPr id="25" name="text_10_23"/>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final decision: continue, redesign, expand or stop</a:t>
            </a:r>
            <a:endParaRPr lang="en-US" sz="1100" dirty="0"/>
          </a:p>
        </p:txBody>
      </p:sp>
      <p:sp>
        <p:nvSpPr>
          <p:cNvPr id="26" name="text_10_24"/>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04</a:t>
            </a:r>
            <a:endParaRPr lang="en-US" sz="1200" dirty="0"/>
          </a:p>
        </p:txBody>
      </p:sp>
      <p:sp>
        <p:nvSpPr>
          <p:cNvPr id="27" name="shape_10_25"/>
          <p:cNvSpPr/>
          <p:nvPr/>
        </p:nvSpPr>
        <p:spPr>
          <a:xfrm>
            <a:off x="7619970" y="5219670"/>
            <a:ext cx="3810030" cy="498074"/>
          </a:xfrm>
          <a:prstGeom prst="rect">
            <a:avLst/>
          </a:prstGeom>
          <a:solidFill>
            <a:srgbClr val="0B1A2A"/>
          </a:solidFill>
          <a:ln w="6350">
            <a:solidFill>
              <a:srgbClr val="D6E6F5">
                <a:alpha val="13000"/>
              </a:srgbClr>
            </a:solidFill>
            <a:prstDash val="solid"/>
          </a:ln>
        </p:spPr>
      </p:sp>
      <p:sp>
        <p:nvSpPr>
          <p:cNvPr id="28" name="shape_10_26"/>
          <p:cNvSpPr/>
          <p:nvPr/>
        </p:nvSpPr>
        <p:spPr>
          <a:xfrm>
            <a:off x="7727960" y="5363962"/>
            <a:ext cx="756940" cy="209580"/>
          </a:xfrm>
          <a:prstGeom prst="rect">
            <a:avLst/>
          </a:prstGeom>
          <a:solidFill>
            <a:srgbClr val="35C8FF"/>
          </a:solidFill>
          <a:ln/>
        </p:spPr>
      </p:sp>
      <p:sp>
        <p:nvSpPr>
          <p:cNvPr id="29" name="text_10_27"/>
          <p:cNvSpPr txBox="1"/>
          <p:nvPr/>
        </p:nvSpPr>
        <p:spPr>
          <a:xfrm>
            <a:off x="7797820" y="542111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10_28"/>
          <p:cNvSpPr txBox="1"/>
          <p:nvPr/>
        </p:nvSpPr>
        <p:spPr>
          <a:xfrm>
            <a:off x="8586490" y="5314950"/>
            <a:ext cx="2265426" cy="307604"/>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a pilot</a:t>
            </a:r>
            <a:endParaRPr lang="en-US" sz="1050" dirty="0"/>
          </a:p>
        </p:txBody>
      </p:sp>
      <p:sp>
        <p:nvSpPr>
          <p:cNvPr id="31" name="text_10_29"/>
          <p:cNvSpPr txBox="1"/>
          <p:nvPr/>
        </p:nvSpPr>
        <p:spPr>
          <a:xfrm>
            <a:off x="8586490" y="5507065"/>
            <a:ext cx="2265426" cy="115580"/>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offers/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ai-trust-pilot</a:t>
            </a:r>
            <a:endParaRPr lang="en-US" sz="700" dirty="0"/>
          </a:p>
        </p:txBody>
      </p:sp>
      <p:sp>
        <p:nvSpPr>
          <p:cNvPr id="32" name="text_10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10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10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5" name="text_10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22CE61"/>
          </a:solidFill>
          <a:ln/>
        </p:spPr>
      </p:sp>
      <p:pic>
        <p:nvPicPr>
          <p:cNvPr id="3" name="picture_11_1" descr="/tmp/claude-0/-home-claude/5dcc285b-52c5-57b1-88a8-9616b3351304/scratchpad/f39/W2/decks_v3/_work/C_Company-and-Offers_EN_v1.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1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LARGE INVESTMENTS · PRICED AFTER SCOPING</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Know what would make a large AI investment pay,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with every assumption written down.</a:t>
            </a:r>
            <a:endParaRPr lang="en-US" sz="2900" dirty="0"/>
          </a:p>
        </p:txBody>
      </p:sp>
      <p:sp>
        <p:nvSpPr>
          <p:cNvPr id="9" name="text_11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Opportunity Case</a:t>
            </a:r>
            <a:endParaRPr lang="en-US" sz="1800" dirty="0"/>
          </a:p>
        </p:txBody>
      </p:sp>
      <p:sp>
        <p:nvSpPr>
          <p:cNvPr id="10" name="text_11_8"/>
          <p:cNvSpPr txBox="1"/>
          <p:nvPr/>
        </p:nvSpPr>
        <p:spPr>
          <a:xfrm>
            <a:off x="761970" y="3024927"/>
            <a:ext cx="6553230" cy="398130"/>
          </a:xfrm>
          <a:prstGeom prst="rect">
            <a:avLst/>
          </a:prstGeom>
          <a:noFill/>
          <a:ln/>
        </p:spPr>
        <p:txBody>
          <a:bodyPr wrap="none" lIns="0" tIns="0" rIns="0" bIns="0" rtlCol="0" anchor="t"/>
          <a:lstStyle/>
          <a:p>
            <a:pPr algn="l" indent="0" marL="0">
              <a:lnSpc>
                <a:spcPts val="3140"/>
              </a:lnSpc>
              <a:buNone/>
            </a:pPr>
            <a:r>
              <a:rPr lang="en-US" sz="3300" spc="-99" kern="0" dirty="0">
                <a:solidFill>
                  <a:srgbClr val="EEF3F8"/>
                </a:solidFill>
                <a:latin typeface="Archivo Black" pitchFamily="34" charset="0"/>
                <a:ea typeface="Archivo Black" pitchFamily="34" charset="-122"/>
                <a:cs typeface="Archivo Black" pitchFamily="34" charset="-120"/>
              </a:rPr>
              <a:t>Priced after scoping</a:t>
            </a:r>
            <a:endParaRPr lang="en-US" sz="3300" dirty="0"/>
          </a:p>
        </p:txBody>
      </p:sp>
      <p:sp>
        <p:nvSpPr>
          <p:cNvPr id="11" name="text_11_9"/>
          <p:cNvSpPr txBox="1"/>
          <p:nvPr/>
        </p:nvSpPr>
        <p:spPr>
          <a:xfrm>
            <a:off x="761970" y="3511845"/>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for AI investments of about €200,000 or more · scope by agreement</a:t>
            </a:r>
            <a:endParaRPr lang="en-US" sz="900" dirty="0"/>
          </a:p>
        </p:txBody>
      </p:sp>
      <p:sp>
        <p:nvSpPr>
          <p:cNvPr id="12" name="text_11_10"/>
          <p:cNvSpPr txBox="1"/>
          <p:nvPr/>
        </p:nvSpPr>
        <p:spPr>
          <a:xfrm>
            <a:off x="761970" y="3753703"/>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DURATION</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Standard 4 weeks · Extended 6 weeks</a:t>
            </a:r>
            <a:endParaRPr lang="en-US" sz="750" dirty="0"/>
          </a:p>
        </p:txBody>
      </p:sp>
      <p:pic>
        <p:nvPicPr>
          <p:cNvPr id="13" name="picture_11_11" descr="/tmp/claude-0/-home-claude/5dcc285b-52c5-57b1-88a8-9616b3351304/scratchpad/f39/W2/decks_v3/_work/C_Company-and-Offers_EN_v1.3_20261027/img_025.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1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5" name="shape_11_13"/>
          <p:cNvSpPr/>
          <p:nvPr/>
        </p:nvSpPr>
        <p:spPr>
          <a:xfrm>
            <a:off x="7619970" y="2609880"/>
            <a:ext cx="3810030" cy="6309"/>
          </a:xfrm>
          <a:prstGeom prst="rect">
            <a:avLst/>
          </a:prstGeom>
          <a:solidFill>
            <a:srgbClr val="D6E6F5">
              <a:alpha val="13000"/>
            </a:srgbClr>
          </a:solidFill>
          <a:ln/>
        </p:spPr>
      </p:sp>
      <p:sp>
        <p:nvSpPr>
          <p:cNvPr id="16" name="text_11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independent business case built on your volumes</a:t>
            </a:r>
            <a:endParaRPr lang="en-US" sz="1100" dirty="0"/>
          </a:p>
        </p:txBody>
      </p:sp>
      <p:sp>
        <p:nvSpPr>
          <p:cNvPr id="17" name="text_11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1_16"/>
          <p:cNvSpPr/>
          <p:nvPr/>
        </p:nvSpPr>
        <p:spPr>
          <a:xfrm>
            <a:off x="7619970" y="2965674"/>
            <a:ext cx="3810030" cy="6309"/>
          </a:xfrm>
          <a:prstGeom prst="rect">
            <a:avLst/>
          </a:prstGeom>
          <a:solidFill>
            <a:srgbClr val="D6E6F5">
              <a:alpha val="13000"/>
            </a:srgbClr>
          </a:solidFill>
          <a:ln/>
        </p:spPr>
      </p:sp>
      <p:sp>
        <p:nvSpPr>
          <p:cNvPr id="19" name="text_11_17"/>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comparison with real alternatives, including doing nothing</a:t>
            </a:r>
            <a:endParaRPr lang="en-US" sz="1100" dirty="0"/>
          </a:p>
        </p:txBody>
      </p:sp>
      <p:sp>
        <p:nvSpPr>
          <p:cNvPr id="20" name="text_11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1_19"/>
          <p:cNvSpPr/>
          <p:nvPr/>
        </p:nvSpPr>
        <p:spPr>
          <a:xfrm>
            <a:off x="7619970" y="3505810"/>
            <a:ext cx="3810030" cy="6309"/>
          </a:xfrm>
          <a:prstGeom prst="rect">
            <a:avLst/>
          </a:prstGeom>
          <a:solidFill>
            <a:srgbClr val="D6E6F5">
              <a:alpha val="13000"/>
            </a:srgbClr>
          </a:solidFill>
          <a:ln/>
        </p:spPr>
      </p:sp>
      <p:sp>
        <p:nvSpPr>
          <p:cNvPr id="22" name="text_11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clear recommendation: start, change, test first or stop</a:t>
            </a:r>
            <a:endParaRPr lang="en-US" sz="1100" dirty="0"/>
          </a:p>
        </p:txBody>
      </p:sp>
      <p:sp>
        <p:nvSpPr>
          <p:cNvPr id="23" name="text_11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1_22"/>
          <p:cNvSpPr/>
          <p:nvPr/>
        </p:nvSpPr>
        <p:spPr>
          <a:xfrm>
            <a:off x="7619970" y="4045946"/>
            <a:ext cx="3810030" cy="6309"/>
          </a:xfrm>
          <a:prstGeom prst="rect">
            <a:avLst/>
          </a:prstGeom>
          <a:solidFill>
            <a:srgbClr val="D6E6F5">
              <a:alpha val="13000"/>
            </a:srgbClr>
          </a:solidFill>
          <a:ln/>
        </p:spPr>
      </p:sp>
      <p:sp>
        <p:nvSpPr>
          <p:cNvPr id="25" name="text_11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signed decision record</a:t>
            </a:r>
            <a:endParaRPr lang="en-US" sz="1100" dirty="0"/>
          </a:p>
        </p:txBody>
      </p:sp>
      <p:sp>
        <p:nvSpPr>
          <p:cNvPr id="26" name="text_11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1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1_26"/>
          <p:cNvSpPr/>
          <p:nvPr/>
        </p:nvSpPr>
        <p:spPr>
          <a:xfrm>
            <a:off x="7727960" y="5421752"/>
            <a:ext cx="756940" cy="209580"/>
          </a:xfrm>
          <a:prstGeom prst="rect">
            <a:avLst/>
          </a:prstGeom>
          <a:solidFill>
            <a:srgbClr val="35C8FF"/>
          </a:solidFill>
          <a:ln/>
        </p:spPr>
      </p:sp>
      <p:sp>
        <p:nvSpPr>
          <p:cNvPr id="29" name="text_11_27"/>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30" name="text_11_28"/>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your investment</a:t>
            </a:r>
            <a:endParaRPr lang="en-US" sz="1050" dirty="0"/>
          </a:p>
        </p:txBody>
      </p:sp>
      <p:sp>
        <p:nvSpPr>
          <p:cNvPr id="31" name="text_11_29"/>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opportunity-case</a:t>
            </a:r>
            <a:endParaRPr lang="en-US" sz="700" dirty="0"/>
          </a:p>
        </p:txBody>
      </p:sp>
      <p:sp>
        <p:nvSpPr>
          <p:cNvPr id="32" name="text_11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3" name="text_11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4" name="text_11_32"/>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5" name="text_11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picture_12_0" descr="/tmp/claude-0/-home-claude/5dcc285b-52c5-57b1-88a8-9616b3351304/scratchpad/f39/W2/decks_v3/_work/C_Company-and-Offers_EN_v1.3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3" name="text_12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2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2_3"/>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6" name="text_12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SEVEN SERVICES · NET PRICES</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Seven services take you in four steps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from a first check to AI that runs.</a:t>
            </a:r>
            <a:endParaRPr lang="en-US" sz="2700" dirty="0"/>
          </a:p>
        </p:txBody>
      </p:sp>
      <p:sp>
        <p:nvSpPr>
          <p:cNvPr id="8" name="shape_12_6"/>
          <p:cNvSpPr/>
          <p:nvPr/>
        </p:nvSpPr>
        <p:spPr>
          <a:xfrm>
            <a:off x="761970" y="3174980"/>
            <a:ext cx="2552730" cy="2730490"/>
          </a:xfrm>
          <a:prstGeom prst="rect">
            <a:avLst/>
          </a:prstGeom>
          <a:solidFill>
            <a:srgbClr val="0B1A2A"/>
          </a:solidFill>
          <a:ln/>
        </p:spPr>
      </p:sp>
      <p:sp>
        <p:nvSpPr>
          <p:cNvPr id="9" name="shape_12_7"/>
          <p:cNvSpPr/>
          <p:nvPr/>
        </p:nvSpPr>
        <p:spPr>
          <a:xfrm>
            <a:off x="761970" y="3174980"/>
            <a:ext cx="2552730" cy="63459"/>
          </a:xfrm>
          <a:prstGeom prst="rect">
            <a:avLst/>
          </a:prstGeom>
          <a:solidFill>
            <a:srgbClr val="35C8FF"/>
          </a:solidFill>
          <a:ln/>
        </p:spPr>
      </p:sp>
      <p:sp>
        <p:nvSpPr>
          <p:cNvPr id="10" name="shape_12_8"/>
          <p:cNvSpPr/>
          <p:nvPr/>
        </p:nvSpPr>
        <p:spPr>
          <a:xfrm>
            <a:off x="3308391" y="3174980"/>
            <a:ext cx="6309" cy="2730490"/>
          </a:xfrm>
          <a:prstGeom prst="rect">
            <a:avLst/>
          </a:prstGeom>
          <a:solidFill>
            <a:srgbClr val="D6E6F5">
              <a:alpha val="13000"/>
            </a:srgbClr>
          </a:solidFill>
          <a:ln/>
        </p:spPr>
      </p:sp>
      <p:sp>
        <p:nvSpPr>
          <p:cNvPr id="11" name="shape_12_9"/>
          <p:cNvSpPr/>
          <p:nvPr/>
        </p:nvSpPr>
        <p:spPr>
          <a:xfrm>
            <a:off x="761970" y="5899160"/>
            <a:ext cx="2552730" cy="6309"/>
          </a:xfrm>
          <a:prstGeom prst="rect">
            <a:avLst/>
          </a:prstGeom>
          <a:solidFill>
            <a:srgbClr val="D6E6F5">
              <a:alpha val="13000"/>
            </a:srgbClr>
          </a:solidFill>
          <a:ln/>
        </p:spPr>
      </p:sp>
      <p:sp>
        <p:nvSpPr>
          <p:cNvPr id="12" name="shape_12_10"/>
          <p:cNvSpPr/>
          <p:nvPr/>
        </p:nvSpPr>
        <p:spPr>
          <a:xfrm>
            <a:off x="761970" y="3174980"/>
            <a:ext cx="6309" cy="2730490"/>
          </a:xfrm>
          <a:prstGeom prst="rect">
            <a:avLst/>
          </a:prstGeom>
          <a:solidFill>
            <a:srgbClr val="D6E6F5">
              <a:alpha val="13000"/>
            </a:srgbClr>
          </a:solidFill>
          <a:ln/>
        </p:spPr>
      </p:sp>
      <p:sp>
        <p:nvSpPr>
          <p:cNvPr id="13" name="text_12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CHECK</a:t>
            </a:r>
            <a:endParaRPr lang="en-US" sz="800" dirty="0"/>
          </a:p>
        </p:txBody>
      </p:sp>
      <p:sp>
        <p:nvSpPr>
          <p:cNvPr id="14" name="text_12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Check</a:t>
            </a:r>
            <a:endParaRPr lang="en-US" sz="2000" dirty="0"/>
          </a:p>
        </p:txBody>
      </p:sp>
      <p:sp>
        <p:nvSpPr>
          <p:cNvPr id="15" name="text_12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Know where you stand and what the rules require.</a:t>
            </a:r>
            <a:endParaRPr lang="en-US" sz="1000" dirty="0"/>
          </a:p>
        </p:txBody>
      </p:sp>
      <p:sp>
        <p:nvSpPr>
          <p:cNvPr id="16" name="shape_12_14"/>
          <p:cNvSpPr/>
          <p:nvPr/>
        </p:nvSpPr>
        <p:spPr>
          <a:xfrm>
            <a:off x="768370" y="4267230"/>
            <a:ext cx="2540020" cy="6309"/>
          </a:xfrm>
          <a:prstGeom prst="rect">
            <a:avLst/>
          </a:prstGeom>
          <a:solidFill>
            <a:srgbClr val="D6E6F5">
              <a:alpha val="13000"/>
            </a:srgbClr>
          </a:solidFill>
          <a:ln/>
        </p:spPr>
      </p:sp>
      <p:sp>
        <p:nvSpPr>
          <p:cNvPr id="17" name="text_12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Readiness &amp; Maturity Check</a:t>
            </a:r>
            <a:endParaRPr lang="en-US" sz="1150" dirty="0"/>
          </a:p>
        </p:txBody>
      </p:sp>
      <p:sp>
        <p:nvSpPr>
          <p:cNvPr id="18" name="text_12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a:t>
            </a:r>
            <a:endParaRPr lang="en-US" sz="1250" dirty="0"/>
          </a:p>
        </p:txBody>
      </p:sp>
      <p:sp>
        <p:nvSpPr>
          <p:cNvPr id="19" name="shape_12_17"/>
          <p:cNvSpPr/>
          <p:nvPr/>
        </p:nvSpPr>
        <p:spPr>
          <a:xfrm>
            <a:off x="768370" y="4839919"/>
            <a:ext cx="2540020" cy="6309"/>
          </a:xfrm>
          <a:prstGeom prst="rect">
            <a:avLst/>
          </a:prstGeom>
          <a:solidFill>
            <a:srgbClr val="D6E6F5">
              <a:alpha val="13000"/>
            </a:srgbClr>
          </a:solidFill>
          <a:ln/>
        </p:spPr>
      </p:sp>
      <p:sp>
        <p:nvSpPr>
          <p:cNvPr id="20" name="text_12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2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from €6,900</a:t>
            </a:r>
            <a:endParaRPr lang="en-US" sz="1250" dirty="0"/>
          </a:p>
        </p:txBody>
      </p:sp>
      <p:sp>
        <p:nvSpPr>
          <p:cNvPr id="22" name="text_12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a:t>
            </a:r>
            <a:endParaRPr lang="en-US" sz="1000" dirty="0"/>
          </a:p>
        </p:txBody>
      </p:sp>
      <p:pic>
        <p:nvPicPr>
          <p:cNvPr id="23" name="picture_12_21" descr="/tmp/claude-0/-home-claude/5dcc285b-52c5-57b1-88a8-9616b3351304/scratchpad/f39/W2/decks_v3/_work/C_Company-and-Offers_EN_v1.3_20261027/img_027.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2_22"/>
          <p:cNvSpPr/>
          <p:nvPr/>
        </p:nvSpPr>
        <p:spPr>
          <a:xfrm>
            <a:off x="3467130" y="2603480"/>
            <a:ext cx="2552730" cy="3301990"/>
          </a:xfrm>
          <a:prstGeom prst="rect">
            <a:avLst/>
          </a:prstGeom>
          <a:solidFill>
            <a:srgbClr val="0B1A2A"/>
          </a:solidFill>
          <a:ln/>
        </p:spPr>
      </p:sp>
      <p:sp>
        <p:nvSpPr>
          <p:cNvPr id="25" name="shape_12_23"/>
          <p:cNvSpPr/>
          <p:nvPr/>
        </p:nvSpPr>
        <p:spPr>
          <a:xfrm>
            <a:off x="3467130" y="2603480"/>
            <a:ext cx="2552730" cy="63459"/>
          </a:xfrm>
          <a:prstGeom prst="rect">
            <a:avLst/>
          </a:prstGeom>
          <a:solidFill>
            <a:srgbClr val="22CE61"/>
          </a:solidFill>
          <a:ln/>
        </p:spPr>
      </p:sp>
      <p:sp>
        <p:nvSpPr>
          <p:cNvPr id="26" name="shape_12_24"/>
          <p:cNvSpPr/>
          <p:nvPr/>
        </p:nvSpPr>
        <p:spPr>
          <a:xfrm>
            <a:off x="6013460" y="2603480"/>
            <a:ext cx="6309" cy="3301990"/>
          </a:xfrm>
          <a:prstGeom prst="rect">
            <a:avLst/>
          </a:prstGeom>
          <a:solidFill>
            <a:srgbClr val="D6E6F5">
              <a:alpha val="13000"/>
            </a:srgbClr>
          </a:solidFill>
          <a:ln/>
        </p:spPr>
      </p:sp>
      <p:sp>
        <p:nvSpPr>
          <p:cNvPr id="27" name="shape_12_25"/>
          <p:cNvSpPr/>
          <p:nvPr/>
        </p:nvSpPr>
        <p:spPr>
          <a:xfrm>
            <a:off x="3467130" y="5899160"/>
            <a:ext cx="2552730" cy="6309"/>
          </a:xfrm>
          <a:prstGeom prst="rect">
            <a:avLst/>
          </a:prstGeom>
          <a:solidFill>
            <a:srgbClr val="D6E6F5">
              <a:alpha val="13000"/>
            </a:srgbClr>
          </a:solidFill>
          <a:ln/>
        </p:spPr>
      </p:sp>
      <p:sp>
        <p:nvSpPr>
          <p:cNvPr id="28" name="shape_12_26"/>
          <p:cNvSpPr/>
          <p:nvPr/>
        </p:nvSpPr>
        <p:spPr>
          <a:xfrm>
            <a:off x="3467130" y="2603480"/>
            <a:ext cx="6309" cy="3301990"/>
          </a:xfrm>
          <a:prstGeom prst="rect">
            <a:avLst/>
          </a:prstGeom>
          <a:solidFill>
            <a:srgbClr val="D6E6F5">
              <a:alpha val="13000"/>
            </a:srgbClr>
          </a:solidFill>
          <a:ln/>
        </p:spPr>
      </p:sp>
      <p:sp>
        <p:nvSpPr>
          <p:cNvPr id="29" name="text_12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DECIDE</a:t>
            </a:r>
            <a:endParaRPr lang="en-US" sz="800" dirty="0"/>
          </a:p>
        </p:txBody>
      </p:sp>
      <p:sp>
        <p:nvSpPr>
          <p:cNvPr id="30" name="text_12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Decide</a:t>
            </a:r>
            <a:endParaRPr lang="en-US" sz="2000" dirty="0"/>
          </a:p>
        </p:txBody>
      </p:sp>
      <p:sp>
        <p:nvSpPr>
          <p:cNvPr id="31" name="text_12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Set the rules, map your AI, price the big bet.</a:t>
            </a:r>
            <a:endParaRPr lang="en-US" sz="1000" dirty="0"/>
          </a:p>
        </p:txBody>
      </p:sp>
      <p:sp>
        <p:nvSpPr>
          <p:cNvPr id="32" name="shape_12_30"/>
          <p:cNvSpPr/>
          <p:nvPr/>
        </p:nvSpPr>
        <p:spPr>
          <a:xfrm>
            <a:off x="3473440" y="3695730"/>
            <a:ext cx="2540020" cy="6309"/>
          </a:xfrm>
          <a:prstGeom prst="rect">
            <a:avLst/>
          </a:prstGeom>
          <a:solidFill>
            <a:srgbClr val="D6E6F5">
              <a:alpha val="13000"/>
            </a:srgbClr>
          </a:solidFill>
          <a:ln/>
        </p:spPr>
      </p:sp>
      <p:sp>
        <p:nvSpPr>
          <p:cNvPr id="33" name="text_12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2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from €19,500</a:t>
            </a:r>
            <a:endParaRPr lang="en-US" sz="1250" dirty="0"/>
          </a:p>
        </p:txBody>
      </p:sp>
      <p:sp>
        <p:nvSpPr>
          <p:cNvPr id="35" name="shape_12_33"/>
          <p:cNvSpPr/>
          <p:nvPr/>
        </p:nvSpPr>
        <p:spPr>
          <a:xfrm>
            <a:off x="3473440" y="4268419"/>
            <a:ext cx="2540020" cy="6309"/>
          </a:xfrm>
          <a:prstGeom prst="rect">
            <a:avLst/>
          </a:prstGeom>
          <a:solidFill>
            <a:srgbClr val="D6E6F5">
              <a:alpha val="13000"/>
            </a:srgbClr>
          </a:solidFill>
          <a:ln/>
        </p:spPr>
      </p:sp>
      <p:sp>
        <p:nvSpPr>
          <p:cNvPr id="36" name="text_12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2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a:t>
            </a:r>
            <a:endParaRPr lang="en-US" sz="1250" dirty="0"/>
          </a:p>
        </p:txBody>
      </p:sp>
      <p:sp>
        <p:nvSpPr>
          <p:cNvPr id="38" name="text_12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Group+ €75,000</a:t>
            </a:r>
            <a:endParaRPr lang="en-US" sz="1000" dirty="0"/>
          </a:p>
        </p:txBody>
      </p:sp>
      <p:sp>
        <p:nvSpPr>
          <p:cNvPr id="39" name="shape_12_37"/>
          <p:cNvSpPr/>
          <p:nvPr/>
        </p:nvSpPr>
        <p:spPr>
          <a:xfrm>
            <a:off x="3473440" y="5025268"/>
            <a:ext cx="2540020" cy="6309"/>
          </a:xfrm>
          <a:prstGeom prst="rect">
            <a:avLst/>
          </a:prstGeom>
          <a:solidFill>
            <a:srgbClr val="D6E6F5">
              <a:alpha val="13000"/>
            </a:srgbClr>
          </a:solidFill>
          <a:ln/>
        </p:spPr>
      </p:sp>
      <p:sp>
        <p:nvSpPr>
          <p:cNvPr id="40" name="text_12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2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Priced after scoping</a:t>
            </a:r>
            <a:endParaRPr lang="en-US" sz="1250" dirty="0"/>
          </a:p>
        </p:txBody>
      </p:sp>
      <p:pic>
        <p:nvPicPr>
          <p:cNvPr id="42" name="picture_12_40" descr="/tmp/claude-0/-home-claude/5dcc285b-52c5-57b1-88a8-9616b3351304/scratchpad/f39/W2/decks_v3/_work/C_Company-and-Offers_EN_v1.3_20261027/img_028.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2_41"/>
          <p:cNvSpPr/>
          <p:nvPr/>
        </p:nvSpPr>
        <p:spPr>
          <a:xfrm>
            <a:off x="6172200" y="2222541"/>
            <a:ext cx="2552730" cy="3683020"/>
          </a:xfrm>
          <a:prstGeom prst="rect">
            <a:avLst/>
          </a:prstGeom>
          <a:solidFill>
            <a:srgbClr val="0B1A2A"/>
          </a:solidFill>
          <a:ln/>
        </p:spPr>
      </p:sp>
      <p:sp>
        <p:nvSpPr>
          <p:cNvPr id="44" name="shape_12_42"/>
          <p:cNvSpPr/>
          <p:nvPr/>
        </p:nvSpPr>
        <p:spPr>
          <a:xfrm>
            <a:off x="6172200" y="2222541"/>
            <a:ext cx="2552730" cy="63459"/>
          </a:xfrm>
          <a:prstGeom prst="rect">
            <a:avLst/>
          </a:prstGeom>
          <a:solidFill>
            <a:srgbClr val="F7A23B"/>
          </a:solidFill>
          <a:ln/>
        </p:spPr>
      </p:sp>
      <p:sp>
        <p:nvSpPr>
          <p:cNvPr id="45" name="shape_12_43"/>
          <p:cNvSpPr/>
          <p:nvPr/>
        </p:nvSpPr>
        <p:spPr>
          <a:xfrm>
            <a:off x="8718530" y="2222541"/>
            <a:ext cx="6309" cy="3683020"/>
          </a:xfrm>
          <a:prstGeom prst="rect">
            <a:avLst/>
          </a:prstGeom>
          <a:solidFill>
            <a:srgbClr val="D6E6F5">
              <a:alpha val="13000"/>
            </a:srgbClr>
          </a:solidFill>
          <a:ln/>
        </p:spPr>
      </p:sp>
      <p:sp>
        <p:nvSpPr>
          <p:cNvPr id="46" name="shape_12_44"/>
          <p:cNvSpPr/>
          <p:nvPr/>
        </p:nvSpPr>
        <p:spPr>
          <a:xfrm>
            <a:off x="6172200" y="5899160"/>
            <a:ext cx="2552730" cy="6309"/>
          </a:xfrm>
          <a:prstGeom prst="rect">
            <a:avLst/>
          </a:prstGeom>
          <a:solidFill>
            <a:srgbClr val="D6E6F5">
              <a:alpha val="13000"/>
            </a:srgbClr>
          </a:solidFill>
          <a:ln/>
        </p:spPr>
      </p:sp>
      <p:sp>
        <p:nvSpPr>
          <p:cNvPr id="47" name="shape_12_45"/>
          <p:cNvSpPr/>
          <p:nvPr/>
        </p:nvSpPr>
        <p:spPr>
          <a:xfrm>
            <a:off x="6172200" y="2222541"/>
            <a:ext cx="6309" cy="3683020"/>
          </a:xfrm>
          <a:prstGeom prst="rect">
            <a:avLst/>
          </a:prstGeom>
          <a:solidFill>
            <a:srgbClr val="D6E6F5">
              <a:alpha val="13000"/>
            </a:srgbClr>
          </a:solidFill>
          <a:ln/>
        </p:spPr>
      </p:sp>
      <p:sp>
        <p:nvSpPr>
          <p:cNvPr id="48" name="text_12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ENABLE</a:t>
            </a:r>
            <a:endParaRPr lang="en-US" sz="800" dirty="0"/>
          </a:p>
        </p:txBody>
      </p:sp>
      <p:sp>
        <p:nvSpPr>
          <p:cNvPr id="49" name="text_12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Enable</a:t>
            </a:r>
            <a:endParaRPr lang="en-US" sz="2000" dirty="0"/>
          </a:p>
        </p:txBody>
      </p:sp>
      <p:sp>
        <p:nvSpPr>
          <p:cNvPr id="50" name="text_12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Your team uses AI well and safely.</a:t>
            </a:r>
            <a:endParaRPr lang="en-US" sz="1000" dirty="0"/>
          </a:p>
        </p:txBody>
      </p:sp>
      <p:sp>
        <p:nvSpPr>
          <p:cNvPr id="51" name="shape_12_49"/>
          <p:cNvSpPr/>
          <p:nvPr/>
        </p:nvSpPr>
        <p:spPr>
          <a:xfrm>
            <a:off x="6178509" y="3149559"/>
            <a:ext cx="2540020" cy="6309"/>
          </a:xfrm>
          <a:prstGeom prst="rect">
            <a:avLst/>
          </a:prstGeom>
          <a:solidFill>
            <a:srgbClr val="D6E6F5">
              <a:alpha val="13000"/>
            </a:srgbClr>
          </a:solidFill>
          <a:ln/>
        </p:spPr>
      </p:sp>
      <p:sp>
        <p:nvSpPr>
          <p:cNvPr id="52" name="text_12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Literacy &amp; Adoption</a:t>
            </a:r>
            <a:endParaRPr lang="en-US" sz="1150" dirty="0"/>
          </a:p>
        </p:txBody>
      </p:sp>
      <p:sp>
        <p:nvSpPr>
          <p:cNvPr id="53" name="text_12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from €2,400</a:t>
            </a:r>
            <a:endParaRPr lang="en-US" sz="1250" dirty="0"/>
          </a:p>
        </p:txBody>
      </p:sp>
      <p:pic>
        <p:nvPicPr>
          <p:cNvPr id="54" name="picture_12_52" descr="/tmp/claude-0/-home-claude/5dcc285b-52c5-57b1-88a8-9616b3351304/scratchpad/f39/W2/decks_v3/_work/C_Company-and-Offers_EN_v1.3_20261027/img_029.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2_53"/>
          <p:cNvSpPr/>
          <p:nvPr/>
        </p:nvSpPr>
        <p:spPr>
          <a:xfrm>
            <a:off x="8877270" y="1841510"/>
            <a:ext cx="2552730" cy="4063959"/>
          </a:xfrm>
          <a:prstGeom prst="rect">
            <a:avLst/>
          </a:prstGeom>
          <a:solidFill>
            <a:srgbClr val="0B1A2A"/>
          </a:solidFill>
          <a:ln/>
        </p:spPr>
      </p:sp>
      <p:sp>
        <p:nvSpPr>
          <p:cNvPr id="56" name="shape_12_54"/>
          <p:cNvSpPr/>
          <p:nvPr/>
        </p:nvSpPr>
        <p:spPr>
          <a:xfrm>
            <a:off x="8877270" y="1841510"/>
            <a:ext cx="2552730" cy="63459"/>
          </a:xfrm>
          <a:prstGeom prst="rect">
            <a:avLst/>
          </a:prstGeom>
          <a:solidFill>
            <a:srgbClr val="F0507A"/>
          </a:solidFill>
          <a:ln/>
        </p:spPr>
      </p:sp>
      <p:sp>
        <p:nvSpPr>
          <p:cNvPr id="57" name="shape_12_55"/>
          <p:cNvSpPr/>
          <p:nvPr/>
        </p:nvSpPr>
        <p:spPr>
          <a:xfrm>
            <a:off x="11423691" y="1841510"/>
            <a:ext cx="6309" cy="4063959"/>
          </a:xfrm>
          <a:prstGeom prst="rect">
            <a:avLst/>
          </a:prstGeom>
          <a:solidFill>
            <a:srgbClr val="D6E6F5">
              <a:alpha val="13000"/>
            </a:srgbClr>
          </a:solidFill>
          <a:ln/>
        </p:spPr>
      </p:sp>
      <p:sp>
        <p:nvSpPr>
          <p:cNvPr id="58" name="shape_12_56"/>
          <p:cNvSpPr/>
          <p:nvPr/>
        </p:nvSpPr>
        <p:spPr>
          <a:xfrm>
            <a:off x="8877270" y="5899160"/>
            <a:ext cx="2552730" cy="6309"/>
          </a:xfrm>
          <a:prstGeom prst="rect">
            <a:avLst/>
          </a:prstGeom>
          <a:solidFill>
            <a:srgbClr val="D6E6F5">
              <a:alpha val="13000"/>
            </a:srgbClr>
          </a:solidFill>
          <a:ln/>
        </p:spPr>
      </p:sp>
      <p:sp>
        <p:nvSpPr>
          <p:cNvPr id="59" name="shape_12_57"/>
          <p:cNvSpPr/>
          <p:nvPr/>
        </p:nvSpPr>
        <p:spPr>
          <a:xfrm>
            <a:off x="8877270" y="1841510"/>
            <a:ext cx="6309" cy="4063959"/>
          </a:xfrm>
          <a:prstGeom prst="rect">
            <a:avLst/>
          </a:prstGeom>
          <a:solidFill>
            <a:srgbClr val="D6E6F5">
              <a:alpha val="13000"/>
            </a:srgbClr>
          </a:solidFill>
          <a:ln/>
        </p:spPr>
      </p:sp>
      <p:sp>
        <p:nvSpPr>
          <p:cNvPr id="60" name="text_12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RUN</a:t>
            </a:r>
            <a:endParaRPr lang="en-US" sz="800" dirty="0"/>
          </a:p>
        </p:txBody>
      </p:sp>
      <p:sp>
        <p:nvSpPr>
          <p:cNvPr id="61" name="text_12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Run</a:t>
            </a:r>
            <a:endParaRPr lang="en-US" sz="2000" dirty="0"/>
          </a:p>
        </p:txBody>
      </p:sp>
      <p:sp>
        <p:nvSpPr>
          <p:cNvPr id="62" name="text_12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Keep your AI rules and decisions up to date.</a:t>
            </a:r>
            <a:endParaRPr lang="en-US" sz="1000" dirty="0"/>
          </a:p>
        </p:txBody>
      </p:sp>
      <p:sp>
        <p:nvSpPr>
          <p:cNvPr id="63" name="shape_12_61"/>
          <p:cNvSpPr/>
          <p:nvPr/>
        </p:nvSpPr>
        <p:spPr>
          <a:xfrm>
            <a:off x="8883670" y="2933670"/>
            <a:ext cx="2540020" cy="6309"/>
          </a:xfrm>
          <a:prstGeom prst="rect">
            <a:avLst/>
          </a:prstGeom>
          <a:solidFill>
            <a:srgbClr val="D6E6F5">
              <a:alpha val="13000"/>
            </a:srgbClr>
          </a:solidFill>
          <a:ln/>
        </p:spPr>
      </p:sp>
      <p:sp>
        <p:nvSpPr>
          <p:cNvPr id="64" name="text_12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2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from €2,500 / month</a:t>
            </a:r>
            <a:endParaRPr lang="en-US" sz="1250" dirty="0"/>
          </a:p>
        </p:txBody>
      </p:sp>
      <p:pic>
        <p:nvPicPr>
          <p:cNvPr id="66" name="picture_12_64" descr="/tmp/claude-0/-home-claude/5dcc285b-52c5-57b1-88a8-9616b3351304/scratchpad/f39/W2/decks_v3/_work/C_Company-and-Offers_EN_v1.3_20261027/img_030.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2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8" name="text_12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69" name="text_12_67"/>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70" name="text_12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C_Company-and-Offers_EN_v1.3_20261027/img_03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3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ADVISORY SERVICE · FIXED PRICE · ONE WORKSHOP DAY</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Where you stand with AI: one workshop day,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then a written assessment.</a:t>
            </a:r>
            <a:endParaRPr lang="en-US" sz="2900" dirty="0"/>
          </a:p>
        </p:txBody>
      </p:sp>
      <p:sp>
        <p:nvSpPr>
          <p:cNvPr id="9" name="text_13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Readiness &amp; Maturity Check</a:t>
            </a:r>
            <a:endParaRPr lang="en-US" sz="1800" dirty="0"/>
          </a:p>
        </p:txBody>
      </p:sp>
      <p:sp>
        <p:nvSpPr>
          <p:cNvPr id="10" name="text_13_8"/>
          <p:cNvSpPr txBox="1"/>
          <p:nvPr/>
        </p:nvSpPr>
        <p:spPr>
          <a:xfrm>
            <a:off x="761970" y="3024927"/>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€3,500</a:t>
            </a:r>
            <a:endParaRPr lang="en-US" sz="5200" dirty="0"/>
          </a:p>
        </p:txBody>
      </p:sp>
      <p:sp>
        <p:nvSpPr>
          <p:cNvPr id="11" name="text_13_9"/>
          <p:cNvSpPr txBox="1"/>
          <p:nvPr/>
        </p:nvSpPr>
        <p:spPr>
          <a:xfrm>
            <a:off x="761970" y="374117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one workshop day and a written assessment · date and place by agreement</a:t>
            </a:r>
            <a:endParaRPr lang="en-US" sz="900" dirty="0"/>
          </a:p>
        </p:txBody>
      </p:sp>
      <p:pic>
        <p:nvPicPr>
          <p:cNvPr id="12" name="picture_13_10" descr="/tmp/claude-0/-home-claude/5dcc285b-52c5-57b1-88a8-9616b3351304/scratchpad/f39/W2/decks_v3/_work/C_Company-and-Offers_EN_v1.3_20261027/img_032.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3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3_12"/>
          <p:cNvSpPr/>
          <p:nvPr/>
        </p:nvSpPr>
        <p:spPr>
          <a:xfrm>
            <a:off x="7619970" y="2609880"/>
            <a:ext cx="3810030" cy="6309"/>
          </a:xfrm>
          <a:prstGeom prst="rect">
            <a:avLst/>
          </a:prstGeom>
          <a:solidFill>
            <a:srgbClr val="D6E6F5">
              <a:alpha val="13000"/>
            </a:srgbClr>
          </a:solidFill>
          <a:ln/>
        </p:spPr>
      </p:sp>
      <p:sp>
        <p:nvSpPr>
          <p:cNvPr id="15" name="text_13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scored maturity profile with written reasoning</a:t>
            </a:r>
            <a:endParaRPr lang="en-US" sz="1100" dirty="0"/>
          </a:p>
        </p:txBody>
      </p:sp>
      <p:sp>
        <p:nvSpPr>
          <p:cNvPr id="16" name="text_13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7" name="shape_13_15"/>
          <p:cNvSpPr/>
          <p:nvPr/>
        </p:nvSpPr>
        <p:spPr>
          <a:xfrm>
            <a:off x="7619970" y="2965674"/>
            <a:ext cx="3810030" cy="6309"/>
          </a:xfrm>
          <a:prstGeom prst="rect">
            <a:avLst/>
          </a:prstGeom>
          <a:solidFill>
            <a:srgbClr val="D6E6F5">
              <a:alpha val="13000"/>
            </a:srgbClr>
          </a:solidFill>
          <a:ln/>
        </p:spPr>
      </p:sp>
      <p:sp>
        <p:nvSpPr>
          <p:cNvPr id="18" name="text_13_16"/>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Your five most valuable AI uses, ranked by value, feasibility and risk</a:t>
            </a:r>
            <a:endParaRPr lang="en-US" sz="1100" dirty="0"/>
          </a:p>
        </p:txBody>
      </p:sp>
      <p:sp>
        <p:nvSpPr>
          <p:cNvPr id="19" name="text_13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0" name="shape_13_18"/>
          <p:cNvSpPr/>
          <p:nvPr/>
        </p:nvSpPr>
        <p:spPr>
          <a:xfrm>
            <a:off x="7619970" y="3505810"/>
            <a:ext cx="3810030" cy="6309"/>
          </a:xfrm>
          <a:prstGeom prst="rect">
            <a:avLst/>
          </a:prstGeom>
          <a:solidFill>
            <a:srgbClr val="D6E6F5">
              <a:alpha val="13000"/>
            </a:srgbClr>
          </a:solidFill>
          <a:ln/>
        </p:spPr>
      </p:sp>
      <p:sp>
        <p:nvSpPr>
          <p:cNvPr id="21" name="text_13_19"/>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draft 90-day plan for leadership review</a:t>
            </a:r>
            <a:endParaRPr lang="en-US" sz="1100" dirty="0"/>
          </a:p>
        </p:txBody>
      </p:sp>
      <p:sp>
        <p:nvSpPr>
          <p:cNvPr id="22" name="text_13_20"/>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3" name="shape_13_21"/>
          <p:cNvSpPr/>
          <p:nvPr/>
        </p:nvSpPr>
        <p:spPr>
          <a:xfrm>
            <a:off x="7619970" y="3861603"/>
            <a:ext cx="3810030" cy="6309"/>
          </a:xfrm>
          <a:prstGeom prst="rect">
            <a:avLst/>
          </a:prstGeom>
          <a:solidFill>
            <a:srgbClr val="D6E6F5">
              <a:alpha val="13000"/>
            </a:srgbClr>
          </a:solidFill>
          <a:ln/>
        </p:spPr>
      </p:sp>
      <p:sp>
        <p:nvSpPr>
          <p:cNvPr id="24" name="text_13_22"/>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One workshop day with up to 8 people from your team</a:t>
            </a:r>
            <a:endParaRPr lang="en-US" sz="1100" dirty="0"/>
          </a:p>
        </p:txBody>
      </p:sp>
      <p:sp>
        <p:nvSpPr>
          <p:cNvPr id="25" name="text_13_23"/>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6" name="shape_13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3_25"/>
          <p:cNvSpPr/>
          <p:nvPr/>
        </p:nvSpPr>
        <p:spPr>
          <a:xfrm>
            <a:off x="7727960" y="5421752"/>
            <a:ext cx="756940" cy="209580"/>
          </a:xfrm>
          <a:prstGeom prst="rect">
            <a:avLst/>
          </a:prstGeom>
          <a:solidFill>
            <a:srgbClr val="35C8FF"/>
          </a:solidFill>
          <a:ln/>
        </p:spPr>
      </p:sp>
      <p:sp>
        <p:nvSpPr>
          <p:cNvPr id="28" name="text_13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3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check</a:t>
            </a:r>
            <a:endParaRPr lang="en-US" sz="1050" dirty="0"/>
          </a:p>
        </p:txBody>
      </p:sp>
      <p:sp>
        <p:nvSpPr>
          <p:cNvPr id="30" name="text_13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700" dirty="0"/>
          </a:p>
        </p:txBody>
      </p:sp>
      <p:sp>
        <p:nvSpPr>
          <p:cNvPr id="31" name="text_13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3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3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13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2C2CDD"/>
          </a:solidFill>
          <a:ln/>
        </p:spPr>
      </p:sp>
      <p:pic>
        <p:nvPicPr>
          <p:cNvPr id="3" name="picture_14_1" descr="/tmp/claude-0/-home-claude/5dcc285b-52c5-57b1-88a8-9616b3351304/scratchpad/f39/W2/decks_v3/_work/C_Company-and-Offers_EN_v1.3_20261027/img_03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4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ADVISORY SERVICE · FIXED PRICE · 2–3 WEEKS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Know which AI you use and </a:t>
            </a:r>
            <a:pPr algn="l" indent="0" marL="0">
              <a:lnSpc>
                <a:spcPts val="2960"/>
              </a:lnSpc>
              <a:buNone/>
            </a:pPr>
            <a:r>
              <a:rPr lang="en-US" sz="2900" b="1" spc="-87" kern="0" dirty="0">
                <a:solidFill>
                  <a:srgbClr val="8080EB"/>
                </a:solidFill>
                <a:latin typeface="Archivo" pitchFamily="34" charset="0"/>
                <a:ea typeface="Archivo" pitchFamily="34" charset="-122"/>
                <a:cs typeface="Archivo" pitchFamily="34" charset="-120"/>
              </a:rPr>
              <a:t>what the EU AI Act requires of you.</a:t>
            </a:r>
            <a:endParaRPr lang="en-US" sz="2900" dirty="0"/>
          </a:p>
        </p:txBody>
      </p:sp>
      <p:sp>
        <p:nvSpPr>
          <p:cNvPr id="9" name="text_14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8080EB"/>
                </a:solidFill>
                <a:latin typeface="Archivo" pitchFamily="34" charset="0"/>
                <a:ea typeface="Archivo" pitchFamily="34" charset="-122"/>
                <a:cs typeface="Archivo" pitchFamily="34" charset="-120"/>
              </a:rPr>
              <a:t>AI Act Readiness Sprint</a:t>
            </a:r>
            <a:endParaRPr lang="en-US" sz="1800" dirty="0"/>
          </a:p>
        </p:txBody>
      </p:sp>
      <p:sp>
        <p:nvSpPr>
          <p:cNvPr id="10" name="text_14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€6,900</a:t>
            </a:r>
            <a:endParaRPr lang="en-US" sz="5200" dirty="0"/>
          </a:p>
        </p:txBody>
      </p:sp>
      <p:sp>
        <p:nvSpPr>
          <p:cNvPr id="11" name="text_14_9"/>
          <p:cNvSpPr txBox="1"/>
          <p:nvPr/>
        </p:nvSpPr>
        <p:spPr>
          <a:xfrm>
            <a:off x="761970" y="3365541"/>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mid-sized companies: 2 weeks, up to 15 AI uses · Enterprise €19,500: 3 weeks, up to 40 systems</a:t>
            </a:r>
            <a:endParaRPr lang="en-US" sz="900" dirty="0"/>
          </a:p>
        </p:txBody>
      </p:sp>
      <p:pic>
        <p:nvPicPr>
          <p:cNvPr id="12" name="picture_14_10" descr="/tmp/claude-0/-home-claude/5dcc285b-52c5-57b1-88a8-9616b3351304/scratchpad/f39/W2/decks_v3/_work/C_Company-and-Offers_EN_v1.3_20261027/img_034.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4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4_12"/>
          <p:cNvSpPr/>
          <p:nvPr/>
        </p:nvSpPr>
        <p:spPr>
          <a:xfrm>
            <a:off x="7619970" y="2609880"/>
            <a:ext cx="3810030" cy="6309"/>
          </a:xfrm>
          <a:prstGeom prst="rect">
            <a:avLst/>
          </a:prstGeom>
          <a:solidFill>
            <a:srgbClr val="D6E6F5">
              <a:alpha val="13000"/>
            </a:srgbClr>
          </a:solidFill>
          <a:ln/>
        </p:spPr>
      </p:sp>
      <p:sp>
        <p:nvSpPr>
          <p:cNvPr id="15" name="text_14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Your AI systems classified under the EU AI Act</a:t>
            </a:r>
            <a:endParaRPr lang="en-US" sz="1100" dirty="0"/>
          </a:p>
        </p:txBody>
      </p:sp>
      <p:sp>
        <p:nvSpPr>
          <p:cNvPr id="16" name="text_14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01</a:t>
            </a:r>
            <a:endParaRPr lang="en-US" sz="1200" dirty="0"/>
          </a:p>
        </p:txBody>
      </p:sp>
      <p:sp>
        <p:nvSpPr>
          <p:cNvPr id="17" name="shape_14_15"/>
          <p:cNvSpPr/>
          <p:nvPr/>
        </p:nvSpPr>
        <p:spPr>
          <a:xfrm>
            <a:off x="7619970" y="2965674"/>
            <a:ext cx="3810030" cy="6309"/>
          </a:xfrm>
          <a:prstGeom prst="rect">
            <a:avLst/>
          </a:prstGeom>
          <a:solidFill>
            <a:srgbClr val="D6E6F5">
              <a:alpha val="13000"/>
            </a:srgbClr>
          </a:solidFill>
          <a:ln/>
        </p:spPr>
      </p:sp>
      <p:sp>
        <p:nvSpPr>
          <p:cNvPr id="18" name="text_14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Gaps and a costed plan to 2 Dec 2027</a:t>
            </a:r>
            <a:endParaRPr lang="en-US" sz="1100" dirty="0"/>
          </a:p>
        </p:txBody>
      </p:sp>
      <p:sp>
        <p:nvSpPr>
          <p:cNvPr id="19" name="text_14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02</a:t>
            </a:r>
            <a:endParaRPr lang="en-US" sz="1200" dirty="0"/>
          </a:p>
        </p:txBody>
      </p:sp>
      <p:sp>
        <p:nvSpPr>
          <p:cNvPr id="20" name="shape_14_18"/>
          <p:cNvSpPr/>
          <p:nvPr/>
        </p:nvSpPr>
        <p:spPr>
          <a:xfrm>
            <a:off x="7619970" y="3321467"/>
            <a:ext cx="3810030" cy="6309"/>
          </a:xfrm>
          <a:prstGeom prst="rect">
            <a:avLst/>
          </a:prstGeom>
          <a:solidFill>
            <a:srgbClr val="D6E6F5">
              <a:alpha val="13000"/>
            </a:srgbClr>
          </a:solidFill>
          <a:ln/>
        </p:spPr>
      </p:sp>
      <p:sp>
        <p:nvSpPr>
          <p:cNvPr id="21" name="text_14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 facts your legal team needs, prepared</a:t>
            </a:r>
            <a:endParaRPr lang="en-US" sz="1100" dirty="0"/>
          </a:p>
        </p:txBody>
      </p:sp>
      <p:sp>
        <p:nvSpPr>
          <p:cNvPr id="22" name="text_14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03</a:t>
            </a:r>
            <a:endParaRPr lang="en-US" sz="1200" dirty="0"/>
          </a:p>
        </p:txBody>
      </p:sp>
      <p:sp>
        <p:nvSpPr>
          <p:cNvPr id="23" name="shape_14_21"/>
          <p:cNvSpPr/>
          <p:nvPr/>
        </p:nvSpPr>
        <p:spPr>
          <a:xfrm>
            <a:off x="7619970" y="3677260"/>
            <a:ext cx="3810030" cy="6309"/>
          </a:xfrm>
          <a:prstGeom prst="rect">
            <a:avLst/>
          </a:prstGeom>
          <a:solidFill>
            <a:srgbClr val="D6E6F5">
              <a:alpha val="13000"/>
            </a:srgbClr>
          </a:solidFill>
          <a:ln/>
        </p:spPr>
      </p:sp>
      <p:sp>
        <p:nvSpPr>
          <p:cNvPr id="24" name="text_14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briefing for the board or management</a:t>
            </a:r>
            <a:endParaRPr lang="en-US" sz="1100" dirty="0"/>
          </a:p>
        </p:txBody>
      </p:sp>
      <p:sp>
        <p:nvSpPr>
          <p:cNvPr id="25" name="text_14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04</a:t>
            </a:r>
            <a:endParaRPr lang="en-US" sz="1200" dirty="0"/>
          </a:p>
        </p:txBody>
      </p:sp>
      <p:sp>
        <p:nvSpPr>
          <p:cNvPr id="26" name="shape_14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4_25"/>
          <p:cNvSpPr/>
          <p:nvPr/>
        </p:nvSpPr>
        <p:spPr>
          <a:xfrm>
            <a:off x="7727960" y="5421752"/>
            <a:ext cx="756940" cy="209580"/>
          </a:xfrm>
          <a:prstGeom prst="rect">
            <a:avLst/>
          </a:prstGeom>
          <a:solidFill>
            <a:srgbClr val="35C8FF"/>
          </a:solidFill>
          <a:ln/>
        </p:spPr>
      </p:sp>
      <p:sp>
        <p:nvSpPr>
          <p:cNvPr id="28" name="text_14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4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30-minute scoping call</a:t>
            </a:r>
            <a:endParaRPr lang="en-US" sz="1050" dirty="0"/>
          </a:p>
        </p:txBody>
      </p:sp>
      <p:sp>
        <p:nvSpPr>
          <p:cNvPr id="30" name="text_14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ai-act-readiness-sprint</a:t>
            </a:r>
            <a:endParaRPr lang="en-US" sz="700" dirty="0"/>
          </a:p>
        </p:txBody>
      </p:sp>
      <p:sp>
        <p:nvSpPr>
          <p:cNvPr id="31" name="text_14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4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4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14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F7A23B"/>
          </a:solidFill>
          <a:ln/>
        </p:spPr>
      </p:sp>
      <p:pic>
        <p:nvPicPr>
          <p:cNvPr id="3" name="picture_15_1" descr="/tmp/claude-0/-home-claude/5dcc285b-52c5-57b1-88a8-9616b3351304/scratchpad/f39/W2/decks_v3/_work/C_Company-and-Offers_EN_v1.3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5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TEAM OFFER · HALF DAY OR ONE DAY</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Your team learns to use AI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well and safely in daily work.</a:t>
            </a:r>
            <a:endParaRPr lang="en-US" sz="2900" dirty="0"/>
          </a:p>
        </p:txBody>
      </p:sp>
      <p:sp>
        <p:nvSpPr>
          <p:cNvPr id="9" name="text_15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Literacy &amp; Adoption</a:t>
            </a:r>
            <a:endParaRPr lang="en-US" sz="1800" dirty="0"/>
          </a:p>
        </p:txBody>
      </p:sp>
      <p:sp>
        <p:nvSpPr>
          <p:cNvPr id="10" name="text_15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€2,400</a:t>
            </a:r>
            <a:endParaRPr lang="en-US" sz="5200" dirty="0"/>
          </a:p>
        </p:txBody>
      </p:sp>
      <p:sp>
        <p:nvSpPr>
          <p:cNvPr id="11" name="text_15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half-day executive workshop or one-day team training</a:t>
            </a:r>
            <a:endParaRPr lang="en-US" sz="900" dirty="0"/>
          </a:p>
        </p:txBody>
      </p:sp>
      <p:pic>
        <p:nvPicPr>
          <p:cNvPr id="12" name="picture_15_10" descr="/tmp/claude-0/-home-claude/5dcc285b-52c5-57b1-88a8-9616b3351304/scratchpad/f39/W2/decks_v3/_work/C_Company-and-Offers_EN_v1.3_20261027/img_036.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5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5_12"/>
          <p:cNvSpPr/>
          <p:nvPr/>
        </p:nvSpPr>
        <p:spPr>
          <a:xfrm>
            <a:off x="7619970" y="2609880"/>
            <a:ext cx="3810030" cy="6309"/>
          </a:xfrm>
          <a:prstGeom prst="rect">
            <a:avLst/>
          </a:prstGeom>
          <a:solidFill>
            <a:srgbClr val="D6E6F5">
              <a:alpha val="13000"/>
            </a:srgbClr>
          </a:solidFill>
          <a:ln/>
        </p:spPr>
      </p:sp>
      <p:sp>
        <p:nvSpPr>
          <p:cNvPr id="15" name="text_15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Role-based training for leaders, specialists and teams</a:t>
            </a:r>
            <a:endParaRPr lang="en-US" sz="1100" dirty="0"/>
          </a:p>
        </p:txBody>
      </p:sp>
      <p:sp>
        <p:nvSpPr>
          <p:cNvPr id="16" name="text_15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7" name="shape_15_15"/>
          <p:cNvSpPr/>
          <p:nvPr/>
        </p:nvSpPr>
        <p:spPr>
          <a:xfrm>
            <a:off x="7619970" y="2965674"/>
            <a:ext cx="3810030" cy="6309"/>
          </a:xfrm>
          <a:prstGeom prst="rect">
            <a:avLst/>
          </a:prstGeom>
          <a:solidFill>
            <a:srgbClr val="D6E6F5">
              <a:alpha val="13000"/>
            </a:srgbClr>
          </a:solidFill>
          <a:ln/>
        </p:spPr>
      </p:sp>
      <p:sp>
        <p:nvSpPr>
          <p:cNvPr id="18" name="text_15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usage policy your staff can follow</a:t>
            </a:r>
            <a:endParaRPr lang="en-US" sz="1100" dirty="0"/>
          </a:p>
        </p:txBody>
      </p:sp>
      <p:sp>
        <p:nvSpPr>
          <p:cNvPr id="19" name="text_15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0" name="shape_15_18"/>
          <p:cNvSpPr/>
          <p:nvPr/>
        </p:nvSpPr>
        <p:spPr>
          <a:xfrm>
            <a:off x="7619970" y="3321467"/>
            <a:ext cx="3810030" cy="6309"/>
          </a:xfrm>
          <a:prstGeom prst="rect">
            <a:avLst/>
          </a:prstGeom>
          <a:solidFill>
            <a:srgbClr val="D6E6F5">
              <a:alpha val="13000"/>
            </a:srgbClr>
          </a:solidFill>
          <a:ln/>
        </p:spPr>
      </p:sp>
      <p:sp>
        <p:nvSpPr>
          <p:cNvPr id="21" name="text_15_19"/>
          <p:cNvSpPr txBox="1"/>
          <p:nvPr/>
        </p:nvSpPr>
        <p:spPr>
          <a:xfrm>
            <a:off x="7962870" y="341034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Training records for the EU AI Act literacy duty (Article 4)</a:t>
            </a:r>
            <a:endParaRPr lang="en-US" sz="1100" dirty="0"/>
          </a:p>
        </p:txBody>
      </p:sp>
      <p:sp>
        <p:nvSpPr>
          <p:cNvPr id="22" name="text_15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3" name="shape_15_21"/>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4" name="shape_15_22"/>
          <p:cNvSpPr/>
          <p:nvPr/>
        </p:nvSpPr>
        <p:spPr>
          <a:xfrm>
            <a:off x="7727960" y="5421752"/>
            <a:ext cx="756940" cy="209580"/>
          </a:xfrm>
          <a:prstGeom prst="rect">
            <a:avLst/>
          </a:prstGeom>
          <a:solidFill>
            <a:srgbClr val="35C8FF"/>
          </a:solidFill>
          <a:ln/>
        </p:spPr>
      </p:sp>
      <p:sp>
        <p:nvSpPr>
          <p:cNvPr id="25" name="text_15_23"/>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6" name="text_15_24"/>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Plan a training</a:t>
            </a:r>
            <a:endParaRPr lang="en-US" sz="1050" dirty="0"/>
          </a:p>
        </p:txBody>
      </p:sp>
      <p:sp>
        <p:nvSpPr>
          <p:cNvPr id="27" name="text_15_25"/>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literacy-adoption</a:t>
            </a:r>
            <a:endParaRPr lang="en-US" sz="700" dirty="0"/>
          </a:p>
        </p:txBody>
      </p:sp>
      <p:sp>
        <p:nvSpPr>
          <p:cNvPr id="28" name="text_15_26"/>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29" name="text_15_27"/>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0" name="text_15_28"/>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1" name="text_15_29"/>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22CE61"/>
          </a:solidFill>
          <a:ln/>
        </p:spPr>
      </p:sp>
      <p:pic>
        <p:nvPicPr>
          <p:cNvPr id="3" name="picture_16_1" descr="/tmp/claude-0/-home-claude/5dcc285b-52c5-57b1-88a8-9616b3351304/scratchpad/f39/W2/decks_v3/_work/C_Company-and-Offers_EN_v1.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6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GOVERNANCE · 4 WEEKS</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You set the rules for AI: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who decides, who checks and when.</a:t>
            </a:r>
            <a:endParaRPr lang="en-US" sz="2900" dirty="0"/>
          </a:p>
        </p:txBody>
      </p:sp>
      <p:sp>
        <p:nvSpPr>
          <p:cNvPr id="9" name="text_16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Governance Setup</a:t>
            </a:r>
            <a:endParaRPr lang="en-US" sz="1800" dirty="0"/>
          </a:p>
        </p:txBody>
      </p:sp>
      <p:sp>
        <p:nvSpPr>
          <p:cNvPr id="10" name="text_16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€19,500</a:t>
            </a:r>
            <a:endParaRPr lang="en-US" sz="5200" dirty="0"/>
          </a:p>
        </p:txBody>
      </p:sp>
      <p:sp>
        <p:nvSpPr>
          <p:cNvPr id="11" name="text_16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4 weeks</a:t>
            </a:r>
            <a:endParaRPr lang="en-US" sz="900" dirty="0"/>
          </a:p>
        </p:txBody>
      </p:sp>
      <p:pic>
        <p:nvPicPr>
          <p:cNvPr id="12" name="picture_16_10" descr="/tmp/claude-0/-home-claude/5dcc285b-52c5-57b1-88a8-9616b3351304/scratchpad/f39/W2/decks_v3/_work/C_Company-and-Offers_EN_v1.3_20261027/img_038.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6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6_12"/>
          <p:cNvSpPr/>
          <p:nvPr/>
        </p:nvSpPr>
        <p:spPr>
          <a:xfrm>
            <a:off x="7619970" y="2609880"/>
            <a:ext cx="3810030" cy="6309"/>
          </a:xfrm>
          <a:prstGeom prst="rect">
            <a:avLst/>
          </a:prstGeom>
          <a:solidFill>
            <a:srgbClr val="D6E6F5">
              <a:alpha val="13000"/>
            </a:srgbClr>
          </a:solidFill>
          <a:ln/>
        </p:spPr>
      </p:sp>
      <p:sp>
        <p:nvSpPr>
          <p:cNvPr id="15" name="text_16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Roles and decision rights for every AI use</a:t>
            </a:r>
            <a:endParaRPr lang="en-US" sz="1100" dirty="0"/>
          </a:p>
        </p:txBody>
      </p:sp>
      <p:sp>
        <p:nvSpPr>
          <p:cNvPr id="16" name="text_16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7" name="shape_16_15"/>
          <p:cNvSpPr/>
          <p:nvPr/>
        </p:nvSpPr>
        <p:spPr>
          <a:xfrm>
            <a:off x="7619970" y="2965674"/>
            <a:ext cx="3810030" cy="6309"/>
          </a:xfrm>
          <a:prstGeom prst="rect">
            <a:avLst/>
          </a:prstGeom>
          <a:solidFill>
            <a:srgbClr val="D6E6F5">
              <a:alpha val="13000"/>
            </a:srgbClr>
          </a:solidFill>
          <a:ln/>
        </p:spPr>
      </p:sp>
      <p:sp>
        <p:nvSpPr>
          <p:cNvPr id="18" name="text_16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approval path from request to go-live</a:t>
            </a:r>
            <a:endParaRPr lang="en-US" sz="1100" dirty="0"/>
          </a:p>
        </p:txBody>
      </p:sp>
      <p:sp>
        <p:nvSpPr>
          <p:cNvPr id="19" name="text_16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0" name="shape_16_18"/>
          <p:cNvSpPr/>
          <p:nvPr/>
        </p:nvSpPr>
        <p:spPr>
          <a:xfrm>
            <a:off x="7619970" y="3321467"/>
            <a:ext cx="3810030" cy="6309"/>
          </a:xfrm>
          <a:prstGeom prst="rect">
            <a:avLst/>
          </a:prstGeom>
          <a:solidFill>
            <a:srgbClr val="D6E6F5">
              <a:alpha val="13000"/>
            </a:srgbClr>
          </a:solidFill>
          <a:ln/>
        </p:spPr>
      </p:sp>
      <p:sp>
        <p:nvSpPr>
          <p:cNvPr id="21" name="text_16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An AI register and usage policies</a:t>
            </a:r>
            <a:endParaRPr lang="en-US" sz="1100" dirty="0"/>
          </a:p>
        </p:txBody>
      </p:sp>
      <p:sp>
        <p:nvSpPr>
          <p:cNvPr id="22" name="text_16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3" name="shape_16_21"/>
          <p:cNvSpPr/>
          <p:nvPr/>
        </p:nvSpPr>
        <p:spPr>
          <a:xfrm>
            <a:off x="7619970" y="3677260"/>
            <a:ext cx="3810030" cy="6309"/>
          </a:xfrm>
          <a:prstGeom prst="rect">
            <a:avLst/>
          </a:prstGeom>
          <a:solidFill>
            <a:srgbClr val="D6E6F5">
              <a:alpha val="13000"/>
            </a:srgbClr>
          </a:solidFill>
          <a:ln/>
        </p:spPr>
      </p:sp>
      <p:sp>
        <p:nvSpPr>
          <p:cNvPr id="24" name="text_16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Limits for what AI agents may do alone</a:t>
            </a:r>
            <a:endParaRPr lang="en-US" sz="1100" dirty="0"/>
          </a:p>
        </p:txBody>
      </p:sp>
      <p:sp>
        <p:nvSpPr>
          <p:cNvPr id="25" name="text_16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6" name="shape_16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6_25"/>
          <p:cNvSpPr/>
          <p:nvPr/>
        </p:nvSpPr>
        <p:spPr>
          <a:xfrm>
            <a:off x="7727960" y="5421752"/>
            <a:ext cx="756940" cy="209580"/>
          </a:xfrm>
          <a:prstGeom prst="rect">
            <a:avLst/>
          </a:prstGeom>
          <a:solidFill>
            <a:srgbClr val="35C8FF"/>
          </a:solidFill>
          <a:ln/>
        </p:spPr>
      </p:sp>
      <p:sp>
        <p:nvSpPr>
          <p:cNvPr id="28" name="text_16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6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your setup</a:t>
            </a:r>
            <a:endParaRPr lang="en-US" sz="1050" dirty="0"/>
          </a:p>
        </p:txBody>
      </p:sp>
      <p:sp>
        <p:nvSpPr>
          <p:cNvPr id="30" name="text_16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governance-setup</a:t>
            </a:r>
            <a:endParaRPr lang="en-US" sz="700" dirty="0"/>
          </a:p>
        </p:txBody>
      </p:sp>
      <p:sp>
        <p:nvSpPr>
          <p:cNvPr id="31" name="text_16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6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6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16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22CE61"/>
          </a:solidFill>
          <a:ln/>
        </p:spPr>
      </p:sp>
      <p:pic>
        <p:nvPicPr>
          <p:cNvPr id="3" name="picture_17_1" descr="/tmp/claude-0/-home-claude/5dcc285b-52c5-57b1-88a8-9616b3351304/scratchpad/f39/W2/decks_v3/_work/C_Company-and-Offers_EN_v1.3_20261027/img_03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YOUR AI ESTATE · 4–8 WEEKS</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See the AI systems you use, what they cost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and who is responsible for them.</a:t>
            </a:r>
            <a:endParaRPr lang="en-US" sz="2900" dirty="0"/>
          </a:p>
        </p:txBody>
      </p:sp>
      <p:sp>
        <p:nvSpPr>
          <p:cNvPr id="9" name="text_17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Estate Audit &amp; Mapping</a:t>
            </a:r>
            <a:endParaRPr lang="en-US" sz="1800" dirty="0"/>
          </a:p>
        </p:txBody>
      </p:sp>
      <p:sp>
        <p:nvSpPr>
          <p:cNvPr id="10" name="text_17_8"/>
          <p:cNvSpPr txBox="1"/>
          <p:nvPr/>
        </p:nvSpPr>
        <p:spPr>
          <a:xfrm>
            <a:off x="761970" y="3024927"/>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€25,000</a:t>
            </a:r>
            <a:endParaRPr lang="en-US" sz="5200" dirty="0"/>
          </a:p>
        </p:txBody>
      </p:sp>
      <p:sp>
        <p:nvSpPr>
          <p:cNvPr id="11" name="text_17_9"/>
          <p:cNvSpPr txBox="1"/>
          <p:nvPr/>
        </p:nvSpPr>
        <p:spPr>
          <a:xfrm>
            <a:off x="761970" y="374117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 Focus €25,000 · Group €45,000 · Group+ €75,000 · 4–8 weeks</a:t>
            </a:r>
            <a:endParaRPr lang="en-US" sz="900" dirty="0"/>
          </a:p>
        </p:txBody>
      </p:sp>
      <p:pic>
        <p:nvPicPr>
          <p:cNvPr id="12" name="picture_17_10" descr="/tmp/claude-0/-home-claude/5dcc285b-52c5-57b1-88a8-9616b3351304/scratchpad/f39/W2/decks_v3/_work/C_Company-and-Offers_EN_v1.3_20261027/img_040.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7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7_12"/>
          <p:cNvSpPr/>
          <p:nvPr/>
        </p:nvSpPr>
        <p:spPr>
          <a:xfrm>
            <a:off x="7619970" y="2609880"/>
            <a:ext cx="3810030" cy="6309"/>
          </a:xfrm>
          <a:prstGeom prst="rect">
            <a:avLst/>
          </a:prstGeom>
          <a:solidFill>
            <a:srgbClr val="D6E6F5">
              <a:alpha val="13000"/>
            </a:srgbClr>
          </a:solidFill>
          <a:ln/>
        </p:spPr>
      </p:sp>
      <p:sp>
        <p:nvSpPr>
          <p:cNvPr id="15" name="text_17_13"/>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of your AI tools, agents, pilots and licences within the agreed scope</a:t>
            </a:r>
            <a:endParaRPr lang="en-US" sz="1100" dirty="0"/>
          </a:p>
        </p:txBody>
      </p:sp>
      <p:sp>
        <p:nvSpPr>
          <p:cNvPr id="16" name="text_17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7" name="shape_17_15"/>
          <p:cNvSpPr/>
          <p:nvPr/>
        </p:nvSpPr>
        <p:spPr>
          <a:xfrm>
            <a:off x="7619970" y="3150017"/>
            <a:ext cx="3810030" cy="6309"/>
          </a:xfrm>
          <a:prstGeom prst="rect">
            <a:avLst/>
          </a:prstGeom>
          <a:solidFill>
            <a:srgbClr val="D6E6F5">
              <a:alpha val="13000"/>
            </a:srgbClr>
          </a:solidFill>
          <a:ln/>
        </p:spPr>
      </p:sp>
      <p:sp>
        <p:nvSpPr>
          <p:cNvPr id="18" name="text_17_16"/>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Cost, owner and dependencies for each system</a:t>
            </a:r>
            <a:endParaRPr lang="en-US" sz="1100" dirty="0"/>
          </a:p>
        </p:txBody>
      </p:sp>
      <p:sp>
        <p:nvSpPr>
          <p:cNvPr id="19" name="text_17_17"/>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0" name="shape_17_18"/>
          <p:cNvSpPr/>
          <p:nvPr/>
        </p:nvSpPr>
        <p:spPr>
          <a:xfrm>
            <a:off x="7619970" y="3505810"/>
            <a:ext cx="3810030" cy="6309"/>
          </a:xfrm>
          <a:prstGeom prst="rect">
            <a:avLst/>
          </a:prstGeom>
          <a:solidFill>
            <a:srgbClr val="D6E6F5">
              <a:alpha val="13000"/>
            </a:srgbClr>
          </a:solidFill>
          <a:ln/>
        </p:spPr>
      </p:sp>
      <p:sp>
        <p:nvSpPr>
          <p:cNvPr id="21" name="text_17_19"/>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decision per system: scale, fix, consolidate or stop</a:t>
            </a:r>
            <a:endParaRPr lang="en-US" sz="1100" dirty="0"/>
          </a:p>
        </p:txBody>
      </p:sp>
      <p:sp>
        <p:nvSpPr>
          <p:cNvPr id="22" name="text_17_20"/>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3" name="shape_17_21"/>
          <p:cNvSpPr/>
          <p:nvPr/>
        </p:nvSpPr>
        <p:spPr>
          <a:xfrm>
            <a:off x="7619970" y="3861603"/>
            <a:ext cx="3810030" cy="6309"/>
          </a:xfrm>
          <a:prstGeom prst="rect">
            <a:avLst/>
          </a:prstGeom>
          <a:solidFill>
            <a:srgbClr val="D6E6F5">
              <a:alpha val="13000"/>
            </a:srgbClr>
          </a:solidFill>
          <a:ln/>
        </p:spPr>
      </p:sp>
      <p:sp>
        <p:nvSpPr>
          <p:cNvPr id="24" name="text_17_22"/>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register handed to the people who govern your AI</a:t>
            </a:r>
            <a:endParaRPr lang="en-US" sz="1100" dirty="0"/>
          </a:p>
        </p:txBody>
      </p:sp>
      <p:sp>
        <p:nvSpPr>
          <p:cNvPr id="25" name="text_17_23"/>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6" name="shape_17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7_25"/>
          <p:cNvSpPr/>
          <p:nvPr/>
        </p:nvSpPr>
        <p:spPr>
          <a:xfrm>
            <a:off x="7727960" y="5421752"/>
            <a:ext cx="756940" cy="209580"/>
          </a:xfrm>
          <a:prstGeom prst="rect">
            <a:avLst/>
          </a:prstGeom>
          <a:solidFill>
            <a:srgbClr val="35C8FF"/>
          </a:solidFill>
          <a:ln/>
        </p:spPr>
      </p:sp>
      <p:sp>
        <p:nvSpPr>
          <p:cNvPr id="28" name="text_17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7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Request a scoping call</a:t>
            </a:r>
            <a:endParaRPr lang="en-US" sz="1050" dirty="0"/>
          </a:p>
        </p:txBody>
      </p:sp>
      <p:sp>
        <p:nvSpPr>
          <p:cNvPr id="30" name="text_17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estate-audit</a:t>
            </a:r>
            <a:endParaRPr lang="en-US" sz="700" dirty="0"/>
          </a:p>
        </p:txBody>
      </p:sp>
      <p:sp>
        <p:nvSpPr>
          <p:cNvPr id="31" name="text_17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7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7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17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F0507A"/>
          </a:solidFill>
          <a:ln/>
        </p:spPr>
      </p:sp>
      <p:pic>
        <p:nvPicPr>
          <p:cNvPr id="3" name="picture_18_1" descr="/tmp/claude-0/-home-claude/5dcc285b-52c5-57b1-88a8-9616b3351304/scratchpad/f39/W2/decks_v3/_work/C_Company-and-Offers_EN_v1.3_20261027/img_04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1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0507A"/>
                </a:solidFill>
                <a:latin typeface="IBM Plex Mono" pitchFamily="34" charset="0"/>
                <a:ea typeface="IBM Plex Mono" pitchFamily="34" charset="-122"/>
                <a:cs typeface="IBM Plex Mono" pitchFamily="34" charset="-120"/>
              </a:rPr>
              <a:t>ONGOING · MONTHLY · SIX-MONTH MINIMUM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Monthly support keeps your AI rules and decisions </a:t>
            </a:r>
            <a:pPr algn="l" indent="0" marL="0">
              <a:lnSpc>
                <a:spcPts val="2960"/>
              </a:lnSpc>
              <a:buNone/>
            </a:pPr>
            <a:r>
              <a:rPr lang="en-US" sz="2900" b="1" spc="-87" kern="0" dirty="0">
                <a:solidFill>
                  <a:srgbClr val="F0507A"/>
                </a:solidFill>
                <a:latin typeface="Archivo" pitchFamily="34" charset="0"/>
                <a:ea typeface="Archivo" pitchFamily="34" charset="-122"/>
                <a:cs typeface="Archivo" pitchFamily="34" charset="-120"/>
              </a:rPr>
              <a:t>up to date.</a:t>
            </a:r>
            <a:endParaRPr lang="en-US" sz="2900" dirty="0"/>
          </a:p>
        </p:txBody>
      </p:sp>
      <p:sp>
        <p:nvSpPr>
          <p:cNvPr id="9" name="text_18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0507A"/>
                </a:solidFill>
                <a:latin typeface="Archivo" pitchFamily="34" charset="0"/>
                <a:ea typeface="Archivo" pitchFamily="34" charset="-122"/>
                <a:cs typeface="Archivo" pitchFamily="34" charset="-120"/>
              </a:rPr>
              <a:t>AI Governance Retainer</a:t>
            </a:r>
            <a:endParaRPr lang="en-US" sz="1800" dirty="0"/>
          </a:p>
        </p:txBody>
      </p:sp>
      <p:sp>
        <p:nvSpPr>
          <p:cNvPr id="10" name="text_18_8"/>
          <p:cNvSpPr txBox="1"/>
          <p:nvPr/>
        </p:nvSpPr>
        <p:spPr>
          <a:xfrm>
            <a:off x="761970" y="2649200"/>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from €2,500</a:t>
            </a:r>
            <a:endParaRPr lang="en-US" sz="5200" dirty="0"/>
          </a:p>
        </p:txBody>
      </p:sp>
      <p:sp>
        <p:nvSpPr>
          <p:cNvPr id="11" name="text_18_9"/>
          <p:cNvSpPr txBox="1"/>
          <p:nvPr/>
        </p:nvSpPr>
        <p:spPr>
          <a:xfrm>
            <a:off x="761970" y="336554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 per month · six-month minimum</a:t>
            </a:r>
            <a:endParaRPr lang="en-US" sz="900" dirty="0"/>
          </a:p>
        </p:txBody>
      </p:sp>
      <p:pic>
        <p:nvPicPr>
          <p:cNvPr id="12" name="picture_18_10" descr="/tmp/claude-0/-home-claude/5dcc285b-52c5-57b1-88a8-9616b3351304/scratchpad/f39/W2/decks_v3/_work/C_Company-and-Offers_EN_v1.3_20261027/img_042.png">    </p:cNvPr>
          <p:cNvPicPr>
            <a:picLocks noChangeAspect="1"/>
          </p:cNvPicPr>
          <p:nvPr/>
        </p:nvPicPr>
        <p:blipFill>
          <a:blip r:embed="rId2"/>
          <a:stretch>
            <a:fillRect/>
          </a:stretch>
        </p:blipFill>
        <p:spPr>
          <a:xfrm>
            <a:off x="7619970" y="952530"/>
            <a:ext cx="3810030" cy="1270010"/>
          </a:xfrm>
          <a:prstGeom prst="rect">
            <a:avLst/>
          </a:prstGeom>
        </p:spPr>
      </p:pic>
      <p:sp>
        <p:nvSpPr>
          <p:cNvPr id="13" name="text_18_11"/>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WHAT YOU GET</a:t>
            </a:r>
            <a:endParaRPr lang="en-US" sz="800" dirty="0"/>
          </a:p>
        </p:txBody>
      </p:sp>
      <p:sp>
        <p:nvSpPr>
          <p:cNvPr id="14" name="shape_18_12"/>
          <p:cNvSpPr/>
          <p:nvPr/>
        </p:nvSpPr>
        <p:spPr>
          <a:xfrm>
            <a:off x="7619970" y="2609880"/>
            <a:ext cx="3810030" cy="6309"/>
          </a:xfrm>
          <a:prstGeom prst="rect">
            <a:avLst/>
          </a:prstGeom>
          <a:solidFill>
            <a:srgbClr val="D6E6F5">
              <a:alpha val="13000"/>
            </a:srgbClr>
          </a:solidFill>
          <a:ln/>
        </p:spPr>
      </p:sp>
      <p:sp>
        <p:nvSpPr>
          <p:cNvPr id="15" name="text_18_13"/>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Upkeep of your AI register</a:t>
            </a:r>
            <a:endParaRPr lang="en-US" sz="1100" dirty="0"/>
          </a:p>
        </p:txBody>
      </p:sp>
      <p:sp>
        <p:nvSpPr>
          <p:cNvPr id="16" name="text_18_14"/>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01</a:t>
            </a:r>
            <a:endParaRPr lang="en-US" sz="1200" dirty="0"/>
          </a:p>
        </p:txBody>
      </p:sp>
      <p:sp>
        <p:nvSpPr>
          <p:cNvPr id="17" name="shape_18_15"/>
          <p:cNvSpPr/>
          <p:nvPr/>
        </p:nvSpPr>
        <p:spPr>
          <a:xfrm>
            <a:off x="7619970" y="2965674"/>
            <a:ext cx="3810030" cy="6309"/>
          </a:xfrm>
          <a:prstGeom prst="rect">
            <a:avLst/>
          </a:prstGeom>
          <a:solidFill>
            <a:srgbClr val="D6E6F5">
              <a:alpha val="13000"/>
            </a:srgbClr>
          </a:solidFill>
          <a:ln/>
        </p:spPr>
      </p:sp>
      <p:sp>
        <p:nvSpPr>
          <p:cNvPr id="18" name="text_18_16"/>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watch on regulation and providers</a:t>
            </a:r>
            <a:endParaRPr lang="en-US" sz="1100" dirty="0"/>
          </a:p>
        </p:txBody>
      </p:sp>
      <p:sp>
        <p:nvSpPr>
          <p:cNvPr id="19" name="text_18_17"/>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02</a:t>
            </a:r>
            <a:endParaRPr lang="en-US" sz="1200" dirty="0"/>
          </a:p>
        </p:txBody>
      </p:sp>
      <p:sp>
        <p:nvSpPr>
          <p:cNvPr id="20" name="shape_18_18"/>
          <p:cNvSpPr/>
          <p:nvPr/>
        </p:nvSpPr>
        <p:spPr>
          <a:xfrm>
            <a:off x="7619970" y="3321467"/>
            <a:ext cx="3810030" cy="6309"/>
          </a:xfrm>
          <a:prstGeom prst="rect">
            <a:avLst/>
          </a:prstGeom>
          <a:solidFill>
            <a:srgbClr val="D6E6F5">
              <a:alpha val="13000"/>
            </a:srgbClr>
          </a:solidFill>
          <a:ln/>
        </p:spPr>
      </p:sp>
      <p:sp>
        <p:nvSpPr>
          <p:cNvPr id="21" name="text_18_19"/>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review of every new AI use</a:t>
            </a:r>
            <a:endParaRPr lang="en-US" sz="1100" dirty="0"/>
          </a:p>
        </p:txBody>
      </p:sp>
      <p:sp>
        <p:nvSpPr>
          <p:cNvPr id="22" name="text_18_20"/>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03</a:t>
            </a:r>
            <a:endParaRPr lang="en-US" sz="1200" dirty="0"/>
          </a:p>
        </p:txBody>
      </p:sp>
      <p:sp>
        <p:nvSpPr>
          <p:cNvPr id="23" name="shape_18_21"/>
          <p:cNvSpPr/>
          <p:nvPr/>
        </p:nvSpPr>
        <p:spPr>
          <a:xfrm>
            <a:off x="7619970" y="3677260"/>
            <a:ext cx="3810030" cy="6309"/>
          </a:xfrm>
          <a:prstGeom prst="rect">
            <a:avLst/>
          </a:prstGeom>
          <a:solidFill>
            <a:srgbClr val="D6E6F5">
              <a:alpha val="13000"/>
            </a:srgbClr>
          </a:solidFill>
          <a:ln/>
        </p:spPr>
      </p:sp>
      <p:sp>
        <p:nvSpPr>
          <p:cNvPr id="24" name="text_18_22"/>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 quarterly report</a:t>
            </a:r>
            <a:endParaRPr lang="en-US" sz="1100" dirty="0"/>
          </a:p>
        </p:txBody>
      </p:sp>
      <p:sp>
        <p:nvSpPr>
          <p:cNvPr id="25" name="text_18_23"/>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04</a:t>
            </a:r>
            <a:endParaRPr lang="en-US" sz="1200" dirty="0"/>
          </a:p>
        </p:txBody>
      </p:sp>
      <p:sp>
        <p:nvSpPr>
          <p:cNvPr id="26" name="shape_18_24"/>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7" name="shape_18_25"/>
          <p:cNvSpPr/>
          <p:nvPr/>
        </p:nvSpPr>
        <p:spPr>
          <a:xfrm>
            <a:off x="7727960" y="5421752"/>
            <a:ext cx="756940" cy="209580"/>
          </a:xfrm>
          <a:prstGeom prst="rect">
            <a:avLst/>
          </a:prstGeom>
          <a:solidFill>
            <a:srgbClr val="35C8FF"/>
          </a:solidFill>
          <a:ln/>
        </p:spPr>
      </p:sp>
      <p:sp>
        <p:nvSpPr>
          <p:cNvPr id="28" name="text_18_26"/>
          <p:cNvSpPr txBox="1"/>
          <p:nvPr/>
        </p:nvSpPr>
        <p:spPr>
          <a:xfrm>
            <a:off x="7797820" y="5478902"/>
            <a:ext cx="648492"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NEXT STEP</a:t>
            </a:r>
            <a:endParaRPr lang="en-US" sz="750" dirty="0"/>
          </a:p>
        </p:txBody>
      </p:sp>
      <p:sp>
        <p:nvSpPr>
          <p:cNvPr id="29" name="text_18_27"/>
          <p:cNvSpPr txBox="1"/>
          <p:nvPr/>
        </p:nvSpPr>
        <p:spPr>
          <a:xfrm>
            <a:off x="8586490" y="5314950"/>
            <a:ext cx="2830342"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Discuss ongoing support</a:t>
            </a:r>
            <a:endParaRPr lang="en-US" sz="1050" dirty="0"/>
          </a:p>
        </p:txBody>
      </p:sp>
      <p:sp>
        <p:nvSpPr>
          <p:cNvPr id="30" name="text_18_28"/>
          <p:cNvSpPr txBox="1"/>
          <p:nvPr/>
        </p:nvSpPr>
        <p:spPr>
          <a:xfrm>
            <a:off x="8586490" y="5507065"/>
            <a:ext cx="2830342"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governance-retainer</a:t>
            </a:r>
            <a:endParaRPr lang="en-US" sz="700" dirty="0"/>
          </a:p>
        </p:txBody>
      </p:sp>
      <p:sp>
        <p:nvSpPr>
          <p:cNvPr id="31" name="text_18_2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2" name="text_18_3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3" name="text_18_3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4" name="text_18_3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C_Company-and-Offers_EN_v1.3_20261027/img_04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19_5" descr="/tmp/claude-0/-home-claude/5dcc285b-52c5-57b1-88a8-9616b3351304/scratchpad/f39/W2/decks_v3/_work/C_Company-and-Offers_EN_v1.3_20261027/img_044.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9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HOW THE WORK RUNS</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ETHORITY works in a loop of five steps, and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each step ends with a clear decision.</a:t>
            </a:r>
            <a:endParaRPr lang="en-US" sz="3000" dirty="0"/>
          </a:p>
        </p:txBody>
      </p:sp>
      <p:sp>
        <p:nvSpPr>
          <p:cNvPr id="10" name="shape_19_8"/>
          <p:cNvSpPr/>
          <p:nvPr/>
        </p:nvSpPr>
        <p:spPr>
          <a:xfrm>
            <a:off x="952530" y="3009930"/>
            <a:ext cx="10287000" cy="19020"/>
          </a:xfrm>
          <a:prstGeom prst="rect">
            <a:avLst/>
          </a:prstGeom>
          <a:solidFill>
            <a:srgbClr val="35C8FF"/>
          </a:solidFill>
          <a:ln/>
        </p:spPr>
      </p:sp>
      <p:sp>
        <p:nvSpPr>
          <p:cNvPr id="11" name="shape_19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9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9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Discover</a:t>
            </a:r>
            <a:endParaRPr lang="en-US" sz="1800" dirty="0"/>
          </a:p>
        </p:txBody>
      </p:sp>
      <p:sp>
        <p:nvSpPr>
          <p:cNvPr id="14" name="text_19_12"/>
          <p:cNvSpPr txBox="1"/>
          <p:nvPr/>
        </p:nvSpPr>
        <p:spPr>
          <a:xfrm>
            <a:off x="761970" y="3694450"/>
            <a:ext cx="2074225"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Find where AI can help your business and what the market offers for it.</a:t>
            </a:r>
            <a:endParaRPr lang="en-US" sz="1250" dirty="0"/>
          </a:p>
        </p:txBody>
      </p:sp>
      <p:sp>
        <p:nvSpPr>
          <p:cNvPr id="15" name="shape_19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9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9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Create</a:t>
            </a:r>
            <a:endParaRPr lang="en-US" sz="1800" dirty="0"/>
          </a:p>
        </p:txBody>
      </p:sp>
      <p:sp>
        <p:nvSpPr>
          <p:cNvPr id="18" name="text_19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Choose the option and build the solution, including its costs, data and responsibilities.</a:t>
            </a:r>
            <a:endParaRPr lang="en-US" sz="1250" dirty="0"/>
          </a:p>
        </p:txBody>
      </p:sp>
      <p:sp>
        <p:nvSpPr>
          <p:cNvPr id="19" name="shape_19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9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9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Run</a:t>
            </a:r>
            <a:endParaRPr lang="en-US" sz="1800" dirty="0"/>
          </a:p>
        </p:txBody>
      </p:sp>
      <p:sp>
        <p:nvSpPr>
          <p:cNvPr id="22" name="text_19_20"/>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Operate the system day to day, with named owners and agreed checks.</a:t>
            </a:r>
            <a:endParaRPr lang="en-US" sz="1250" dirty="0"/>
          </a:p>
        </p:txBody>
      </p:sp>
      <p:sp>
        <p:nvSpPr>
          <p:cNvPr id="23" name="shape_19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9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9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Improve</a:t>
            </a:r>
            <a:endParaRPr lang="en-US" sz="1800" dirty="0"/>
          </a:p>
        </p:txBody>
      </p:sp>
      <p:sp>
        <p:nvSpPr>
          <p:cNvPr id="26" name="text_19_24"/>
          <p:cNvSpPr txBox="1"/>
          <p:nvPr/>
        </p:nvSpPr>
        <p:spPr>
          <a:xfrm>
            <a:off x="7261799"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Measure the result against the starting point and adjust what does not work.</a:t>
            </a:r>
            <a:endParaRPr lang="en-US" sz="1250" dirty="0"/>
          </a:p>
        </p:txBody>
      </p:sp>
      <p:sp>
        <p:nvSpPr>
          <p:cNvPr id="27" name="shape_19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9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9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Grow</a:t>
            </a:r>
            <a:endParaRPr lang="en-US" sz="1800" dirty="0"/>
          </a:p>
        </p:txBody>
      </p:sp>
      <p:sp>
        <p:nvSpPr>
          <p:cNvPr id="30" name="text_19_28"/>
          <p:cNvSpPr txBox="1"/>
          <p:nvPr/>
        </p:nvSpPr>
        <p:spPr>
          <a:xfrm>
            <a:off x="9428470" y="3694450"/>
            <a:ext cx="2074316"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Extend what works to more teams, sites or countries.</a:t>
            </a:r>
            <a:endParaRPr lang="en-US" sz="1250" dirty="0"/>
          </a:p>
        </p:txBody>
      </p:sp>
      <p:sp>
        <p:nvSpPr>
          <p:cNvPr id="31" name="text_19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9_30"/>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33" name="text_19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C_Company-and-Offers_EN_v1.3_20261027/img_045.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pic>
        <p:nvPicPr>
          <p:cNvPr id="7" name="picture_20_5" descr="/tmp/claude-0/-home-claude/5dcc285b-52c5-57b1-88a8-9616b3351304/scratchpad/f39/W2/decks_v3/_work/C_Company-and-Offers_EN_v1.3_20261027/img_046.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20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WHO LEADS YOUR PROJECT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leads every project.</a:t>
            </a:r>
            <a:endParaRPr lang="en-US" sz="2900" dirty="0"/>
          </a:p>
        </p:txBody>
      </p:sp>
      <p:sp>
        <p:nvSpPr>
          <p:cNvPr id="10" name="text_20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FOUNDER &amp; CEO · CHIEF AI ARCHITECT</a:t>
            </a:r>
            <a:endParaRPr lang="en-US" sz="950" dirty="0"/>
          </a:p>
        </p:txBody>
      </p:sp>
      <p:sp>
        <p:nvSpPr>
          <p:cNvPr id="11" name="shape_20_9"/>
          <p:cNvSpPr/>
          <p:nvPr/>
        </p:nvSpPr>
        <p:spPr>
          <a:xfrm>
            <a:off x="5080041" y="2152955"/>
            <a:ext cx="38130" cy="745602"/>
          </a:xfrm>
          <a:prstGeom prst="rect">
            <a:avLst/>
          </a:prstGeom>
          <a:solidFill>
            <a:srgbClr val="35C8FF"/>
          </a:solidFill>
          <a:ln/>
        </p:spPr>
      </p:sp>
      <p:sp>
        <p:nvSpPr>
          <p:cNvPr id="12" name="text_20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Practical AI architecture: programming, LLM testing, Google Cloud and AWS setup, and interfaces in Next.js and React. Business decisions, software and user experience are developed together.</a:t>
            </a:r>
            <a:endParaRPr lang="en-US" sz="1350" dirty="0"/>
          </a:p>
        </p:txBody>
      </p:sp>
      <p:sp>
        <p:nvSpPr>
          <p:cNvPr id="13" name="shape_20_11"/>
          <p:cNvSpPr/>
          <p:nvPr/>
        </p:nvSpPr>
        <p:spPr>
          <a:xfrm>
            <a:off x="5080041" y="4699010"/>
            <a:ext cx="2031980" cy="25420"/>
          </a:xfrm>
          <a:prstGeom prst="rect">
            <a:avLst/>
          </a:prstGeom>
          <a:solidFill>
            <a:srgbClr val="35C8FF"/>
          </a:solidFill>
          <a:ln/>
        </p:spPr>
      </p:sp>
      <p:sp>
        <p:nvSpPr>
          <p:cNvPr id="14" name="text_20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20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the first German Social Media Prisma</a:t>
            </a:r>
            <a:endParaRPr lang="en-US" sz="1000" dirty="0"/>
          </a:p>
        </p:txBody>
      </p:sp>
      <p:sp>
        <p:nvSpPr>
          <p:cNvPr id="16" name="shape_20_14"/>
          <p:cNvSpPr/>
          <p:nvPr/>
        </p:nvSpPr>
        <p:spPr>
          <a:xfrm>
            <a:off x="7239030" y="4699010"/>
            <a:ext cx="2031980" cy="25420"/>
          </a:xfrm>
          <a:prstGeom prst="rect">
            <a:avLst/>
          </a:prstGeom>
          <a:solidFill>
            <a:srgbClr val="35C8FF"/>
          </a:solidFill>
          <a:ln/>
        </p:spPr>
      </p:sp>
      <p:sp>
        <p:nvSpPr>
          <p:cNvPr id="17" name="text_20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20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AI offerings on the Good AI Prism</a:t>
            </a:r>
            <a:endParaRPr lang="en-US" sz="1000" dirty="0"/>
          </a:p>
        </p:txBody>
      </p:sp>
      <p:sp>
        <p:nvSpPr>
          <p:cNvPr id="19" name="shape_20_17"/>
          <p:cNvSpPr/>
          <p:nvPr/>
        </p:nvSpPr>
        <p:spPr>
          <a:xfrm>
            <a:off x="9398020" y="4699010"/>
            <a:ext cx="2031980" cy="25420"/>
          </a:xfrm>
          <a:prstGeom prst="rect">
            <a:avLst/>
          </a:prstGeom>
          <a:solidFill>
            <a:srgbClr val="35C8FF"/>
          </a:solidFill>
          <a:ln/>
        </p:spPr>
      </p:sp>
      <p:sp>
        <p:nvSpPr>
          <p:cNvPr id="20" name="text_20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20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entry offers and services with a clear scope</a:t>
            </a:r>
            <a:endParaRPr lang="en-US" sz="1000" dirty="0"/>
          </a:p>
        </p:txBody>
      </p:sp>
      <p:sp>
        <p:nvSpPr>
          <p:cNvPr id="22" name="text_20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company history · Good AI Prism, Oct 2026 · ethority.ai offer pages, Oct 2026</a:t>
            </a:r>
            <a:endParaRPr lang="en-US" sz="900" dirty="0"/>
          </a:p>
        </p:txBody>
      </p:sp>
      <p:sp>
        <p:nvSpPr>
          <p:cNvPr id="23" name="text_20_2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24" name="text_20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22</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C_Company-and-Offers_EN_v1.3_20261027/img_047.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1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NEXT STEP</a:t>
            </a:r>
            <a:endParaRPr lang="en-US" sz="1050" dirty="0"/>
          </a:p>
        </p:txBody>
      </p:sp>
      <p:sp>
        <p:nvSpPr>
          <p:cNvPr id="8" name="Title"/>
          <p:cNvSpPr txBox="1"/>
          <p:nvPr/>
        </p:nvSpPr>
        <p:spPr>
          <a:xfrm>
            <a:off x="761970" y="1392540"/>
            <a:ext cx="6814840" cy="1023945"/>
          </a:xfrm>
          <a:prstGeom prst="rect">
            <a:avLst/>
          </a:prstGeom>
          <a:noFill/>
          <a:ln/>
        </p:spPr>
        <p:txBody>
          <a:bodyPr wrap="square" lIns="0" tIns="0" rIns="0" bIns="0" rtlCol="0" anchor="t"/>
          <a:lstStyle/>
          <a:p>
            <a:pPr algn="l" indent="0" marL="0">
              <a:lnSpc>
                <a:spcPts val="4030"/>
              </a:lnSpc>
              <a:buNone/>
            </a:pPr>
            <a:r>
              <a:rPr lang="en-US" sz="4200" spc="-168" kern="0" dirty="0">
                <a:solidFill>
                  <a:srgbClr val="EEF3F8"/>
                </a:solidFill>
                <a:latin typeface="Archivo Black" pitchFamily="34" charset="0"/>
                <a:ea typeface="Archivo Black" pitchFamily="34" charset="-122"/>
                <a:cs typeface="Archivo Black" pitchFamily="34" charset="-120"/>
              </a:rPr>
              <a:t>Discuss your case </a:t>
            </a:r>
            <a:pPr algn="l" indent="0" marL="0">
              <a:lnSpc>
                <a:spcPts val="4030"/>
              </a:lnSpc>
              <a:buNone/>
            </a:pPr>
            <a:r>
              <a:rPr lang="en-US" sz="4200" spc="-168" kern="0" dirty="0">
                <a:solidFill>
                  <a:srgbClr val="35C8FF"/>
                </a:solidFill>
                <a:latin typeface="Archivo Black" pitchFamily="34" charset="0"/>
                <a:ea typeface="Archivo Black" pitchFamily="34" charset="-122"/>
                <a:cs typeface="Archivo Black" pitchFamily="34" charset="-120"/>
              </a:rPr>
              <a:t>with Sten Franke.</a:t>
            </a:r>
            <a:endParaRPr lang="en-US" sz="4200" dirty="0"/>
          </a:p>
        </p:txBody>
      </p:sp>
      <p:sp>
        <p:nvSpPr>
          <p:cNvPr id="9" name="shape_21_7"/>
          <p:cNvSpPr/>
          <p:nvPr/>
        </p:nvSpPr>
        <p:spPr>
          <a:xfrm>
            <a:off x="761970" y="2708544"/>
            <a:ext cx="6603980" cy="6309"/>
          </a:xfrm>
          <a:prstGeom prst="rect">
            <a:avLst/>
          </a:prstGeom>
          <a:solidFill>
            <a:srgbClr val="D6E6F5">
              <a:alpha val="13000"/>
            </a:srgbClr>
          </a:solidFill>
          <a:ln/>
        </p:spPr>
      </p:sp>
      <p:sp>
        <p:nvSpPr>
          <p:cNvPr id="10" name="shape_21_8"/>
          <p:cNvSpPr/>
          <p:nvPr/>
        </p:nvSpPr>
        <p:spPr>
          <a:xfrm>
            <a:off x="761970" y="2841955"/>
            <a:ext cx="749259" cy="209580"/>
          </a:xfrm>
          <a:prstGeom prst="rect">
            <a:avLst/>
          </a:prstGeom>
          <a:solidFill>
            <a:srgbClr val="35C8FF"/>
          </a:solidFill>
          <a:ln/>
        </p:spPr>
      </p:sp>
      <p:sp>
        <p:nvSpPr>
          <p:cNvPr id="11" name="text_21_9"/>
          <p:cNvSpPr txBox="1"/>
          <p:nvPr/>
        </p:nvSpPr>
        <p:spPr>
          <a:xfrm>
            <a:off x="831830" y="289910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21_10"/>
          <p:cNvSpPr txBox="1"/>
          <p:nvPr/>
        </p:nvSpPr>
        <p:spPr>
          <a:xfrm>
            <a:off x="1625620" y="2816535"/>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 · €3,500</a:t>
            </a:r>
            <a:endParaRPr lang="en-US" sz="1350" dirty="0"/>
          </a:p>
        </p:txBody>
      </p:sp>
      <p:sp>
        <p:nvSpPr>
          <p:cNvPr id="13" name="text_21_11"/>
          <p:cNvSpPr txBox="1"/>
          <p:nvPr/>
        </p:nvSpPr>
        <p:spPr>
          <a:xfrm>
            <a:off x="1625620" y="3278673"/>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1_12"/>
          <p:cNvSpPr/>
          <p:nvPr/>
        </p:nvSpPr>
        <p:spPr>
          <a:xfrm>
            <a:off x="761970" y="3517422"/>
            <a:ext cx="6603980" cy="6309"/>
          </a:xfrm>
          <a:prstGeom prst="rect">
            <a:avLst/>
          </a:prstGeom>
          <a:solidFill>
            <a:srgbClr val="D6E6F5">
              <a:alpha val="13000"/>
            </a:srgbClr>
          </a:solidFill>
          <a:ln/>
        </p:spPr>
      </p:sp>
      <p:sp>
        <p:nvSpPr>
          <p:cNvPr id="15" name="shape_21_13"/>
          <p:cNvSpPr/>
          <p:nvPr/>
        </p:nvSpPr>
        <p:spPr>
          <a:xfrm>
            <a:off x="761970" y="3650742"/>
            <a:ext cx="756940" cy="209580"/>
          </a:xfrm>
          <a:prstGeom prst="rect">
            <a:avLst/>
          </a:prstGeom>
          <a:solidFill>
            <a:srgbClr val="35C8FF"/>
          </a:solidFill>
          <a:ln/>
        </p:spPr>
      </p:sp>
      <p:sp>
        <p:nvSpPr>
          <p:cNvPr id="16" name="text_21_14"/>
          <p:cNvSpPr txBox="1"/>
          <p:nvPr/>
        </p:nvSpPr>
        <p:spPr>
          <a:xfrm>
            <a:off x="831830" y="3707892"/>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CALCULATE</a:t>
            </a:r>
            <a:endParaRPr lang="en-US" sz="750" dirty="0"/>
          </a:p>
        </p:txBody>
      </p:sp>
      <p:sp>
        <p:nvSpPr>
          <p:cNvPr id="17" name="text_21_15"/>
          <p:cNvSpPr txBox="1"/>
          <p:nvPr/>
        </p:nvSpPr>
        <p:spPr>
          <a:xfrm>
            <a:off x="1633210" y="3625322"/>
            <a:ext cx="3465850"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Test your own case with the AI calculators</a:t>
            </a:r>
            <a:endParaRPr lang="en-US" sz="1350" dirty="0"/>
          </a:p>
        </p:txBody>
      </p:sp>
      <p:sp>
        <p:nvSpPr>
          <p:cNvPr id="18" name="text_21_16"/>
          <p:cNvSpPr txBox="1"/>
          <p:nvPr/>
        </p:nvSpPr>
        <p:spPr>
          <a:xfrm>
            <a:off x="1633210" y="3881811"/>
            <a:ext cx="3465850"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1_17"/>
          <p:cNvSpPr/>
          <p:nvPr/>
        </p:nvSpPr>
        <p:spPr>
          <a:xfrm>
            <a:off x="761970" y="4120561"/>
            <a:ext cx="6603980" cy="6309"/>
          </a:xfrm>
          <a:prstGeom prst="rect">
            <a:avLst/>
          </a:prstGeom>
          <a:solidFill>
            <a:srgbClr val="D6E6F5">
              <a:alpha val="13000"/>
            </a:srgbClr>
          </a:solidFill>
          <a:ln/>
        </p:spPr>
      </p:sp>
      <p:sp>
        <p:nvSpPr>
          <p:cNvPr id="20" name="shape_21_18"/>
          <p:cNvSpPr/>
          <p:nvPr/>
        </p:nvSpPr>
        <p:spPr>
          <a:xfrm>
            <a:off x="761970" y="4253880"/>
            <a:ext cx="749259" cy="209580"/>
          </a:xfrm>
          <a:prstGeom prst="rect">
            <a:avLst/>
          </a:prstGeom>
          <a:solidFill>
            <a:srgbClr val="35C8FF"/>
          </a:solidFill>
          <a:ln/>
        </p:spPr>
      </p:sp>
      <p:sp>
        <p:nvSpPr>
          <p:cNvPr id="21" name="text_21_19"/>
          <p:cNvSpPr txBox="1"/>
          <p:nvPr/>
        </p:nvSpPr>
        <p:spPr>
          <a:xfrm>
            <a:off x="831830" y="4311030"/>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READ</a:t>
            </a:r>
            <a:endParaRPr lang="en-US" sz="750" dirty="0"/>
          </a:p>
        </p:txBody>
      </p:sp>
      <p:sp>
        <p:nvSpPr>
          <p:cNvPr id="22" name="text_21_20"/>
          <p:cNvSpPr txBox="1"/>
          <p:nvPr/>
        </p:nvSpPr>
        <p:spPr>
          <a:xfrm>
            <a:off x="1625620" y="4228460"/>
            <a:ext cx="3678997"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Global Market Study 2026/27 (90 pages)</a:t>
            </a:r>
            <a:endParaRPr lang="en-US" sz="1350" dirty="0"/>
          </a:p>
        </p:txBody>
      </p:sp>
      <p:sp>
        <p:nvSpPr>
          <p:cNvPr id="23" name="text_21_21"/>
          <p:cNvSpPr txBox="1"/>
          <p:nvPr/>
        </p:nvSpPr>
        <p:spPr>
          <a:xfrm>
            <a:off x="1625620" y="4484949"/>
            <a:ext cx="3678997"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1_22"/>
          <p:cNvSpPr/>
          <p:nvPr/>
        </p:nvSpPr>
        <p:spPr>
          <a:xfrm>
            <a:off x="761970" y="4723699"/>
            <a:ext cx="6603980" cy="6309"/>
          </a:xfrm>
          <a:prstGeom prst="rect">
            <a:avLst/>
          </a:prstGeom>
          <a:solidFill>
            <a:srgbClr val="D6E6F5">
              <a:alpha val="13000"/>
            </a:srgbClr>
          </a:solidFill>
          <a:ln/>
        </p:spPr>
      </p:sp>
      <p:sp>
        <p:nvSpPr>
          <p:cNvPr id="25" name="shape_21_23"/>
          <p:cNvSpPr/>
          <p:nvPr/>
        </p:nvSpPr>
        <p:spPr>
          <a:xfrm>
            <a:off x="761970" y="4857018"/>
            <a:ext cx="749259" cy="209580"/>
          </a:xfrm>
          <a:prstGeom prst="rect">
            <a:avLst/>
          </a:prstGeom>
          <a:solidFill>
            <a:srgbClr val="35C8FF"/>
          </a:solidFill>
          <a:ln/>
        </p:spPr>
      </p:sp>
      <p:sp>
        <p:nvSpPr>
          <p:cNvPr id="26" name="text_21_24"/>
          <p:cNvSpPr txBox="1"/>
          <p:nvPr/>
        </p:nvSpPr>
        <p:spPr>
          <a:xfrm>
            <a:off x="831830" y="4914168"/>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1_25"/>
          <p:cNvSpPr txBox="1"/>
          <p:nvPr/>
        </p:nvSpPr>
        <p:spPr>
          <a:xfrm>
            <a:off x="1625620" y="4831690"/>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1_26"/>
          <p:cNvSpPr txBox="1"/>
          <p:nvPr/>
        </p:nvSpPr>
        <p:spPr>
          <a:xfrm>
            <a:off x="1625620" y="5088179"/>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1_27"/>
          <p:cNvSpPr txBox="1"/>
          <p:nvPr/>
        </p:nvSpPr>
        <p:spPr>
          <a:xfrm>
            <a:off x="761970" y="5441137"/>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Company &amp; Offers · EN · v1.4 · 29 Oct 2026 · Good AI Prism by Sten Franke &amp; ETHORITY® · since the first Social Media Prisma in 2009 · roots: ETHORITY.AI and STEN.AI · text © 2026 ETHORITY &amp; STEN.AI LLC</a:t>
            </a:r>
            <a:endParaRPr lang="en-US" sz="800" dirty="0"/>
          </a:p>
        </p:txBody>
      </p:sp>
      <p:pic>
        <p:nvPicPr>
          <p:cNvPr id="30" name="picture_21_28" descr="/tmp/claude-0/-home-claude/5dcc285b-52c5-57b1-88a8-9616b3351304/scratchpad/f39/W2/decks_v3/_work/C_Company-and-Offers_EN_v1.3_20261027/img_048.png">    </p:cNvPr>
          <p:cNvPicPr>
            <a:picLocks noChangeAspect="1"/>
          </p:cNvPicPr>
          <p:nvPr/>
        </p:nvPicPr>
        <p:blipFill>
          <a:blip r:embed="rId16"/>
          <a:stretch>
            <a:fillRect/>
          </a:stretch>
        </p:blipFill>
        <p:spPr>
          <a:xfrm>
            <a:off x="8128010" y="952530"/>
            <a:ext cx="3301990" cy="1587490"/>
          </a:xfrm>
          <a:prstGeom prst="rect">
            <a:avLst/>
          </a:prstGeom>
        </p:spPr>
      </p:pic>
      <p:sp>
        <p:nvSpPr>
          <p:cNvPr id="31" name="text_21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1_30"/>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33" name="text_21_31"/>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8"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1_32"/>
          <p:cNvSpPr/>
          <p:nvPr/>
        </p:nvSpPr>
        <p:spPr>
          <a:xfrm>
            <a:off x="8128010" y="3534247"/>
            <a:ext cx="1587490" cy="2162556"/>
          </a:xfrm>
          <a:prstGeom prst="rect">
            <a:avLst/>
          </a:prstGeom>
          <a:solidFill>
            <a:srgbClr val="FFFFFF"/>
          </a:solidFill>
          <a:ln/>
        </p:spPr>
      </p:sp>
      <p:pic>
        <p:nvPicPr>
          <p:cNvPr id="35" name="picture_21_33" descr="QR code: https://ethority.ai/research/publications/company-full-en">    </p:cNvPr>
          <p:cNvPicPr>
            <a:picLocks noChangeAspect="1"/>
          </p:cNvPicPr>
          <p:nvPr/>
        </p:nvPicPr>
        <p:blipFill>
          <a:blip r:embed="rId19"/>
          <a:stretch>
            <a:fillRect/>
          </a:stretch>
        </p:blipFill>
        <p:spPr>
          <a:xfrm>
            <a:off x="8286750" y="3623127"/>
            <a:ext cx="1270010" cy="1270010"/>
          </a:xfrm>
          <a:prstGeom prst="rect">
            <a:avLst/>
          </a:prstGeom>
        </p:spPr>
      </p:pic>
      <p:sp>
        <p:nvSpPr>
          <p:cNvPr id="36" name="text_21_34"/>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7" name="text_21_35"/>
          <p:cNvSpPr txBox="1"/>
          <p:nvPr/>
        </p:nvSpPr>
        <p:spPr>
          <a:xfrm>
            <a:off x="8216890" y="5274168"/>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company-full-en</a:t>
            </a:r>
            <a:endParaRPr lang="en-US" sz="700" dirty="0"/>
          </a:p>
        </p:txBody>
      </p:sp>
      <p:sp>
        <p:nvSpPr>
          <p:cNvPr id="38" name="shape_21_36"/>
          <p:cNvSpPr/>
          <p:nvPr/>
        </p:nvSpPr>
        <p:spPr>
          <a:xfrm>
            <a:off x="9842510" y="3534247"/>
            <a:ext cx="1587490" cy="2162556"/>
          </a:xfrm>
          <a:prstGeom prst="rect">
            <a:avLst/>
          </a:prstGeom>
          <a:solidFill>
            <a:srgbClr val="FFFFFF"/>
          </a:solidFill>
          <a:ln/>
        </p:spPr>
      </p:sp>
      <p:pic>
        <p:nvPicPr>
          <p:cNvPr id="39" name="picture_21_37" descr="QR code: https://www.linkedin.com/in/stenfranke">    </p:cNvPr>
          <p:cNvPicPr>
            <a:picLocks noChangeAspect="1"/>
          </p:cNvPicPr>
          <p:nvPr/>
        </p:nvPicPr>
        <p:blipFill>
          <a:blip r:embed="rId20"/>
          <a:stretch>
            <a:fillRect/>
          </a:stretch>
        </p:blipFill>
        <p:spPr>
          <a:xfrm>
            <a:off x="10001250" y="3623127"/>
            <a:ext cx="1270010" cy="1270010"/>
          </a:xfrm>
          <a:prstGeom prst="rect">
            <a:avLst/>
          </a:prstGeom>
        </p:spPr>
      </p:pic>
      <p:sp>
        <p:nvSpPr>
          <p:cNvPr id="40" name="text_21_38"/>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41" name="text_21_39"/>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1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 · net price plus VAT where applicable · Oct 2026</a:t>
            </a:r>
            <a:endParaRPr lang="en-US" sz="900" dirty="0"/>
          </a:p>
        </p:txBody>
      </p:sp>
      <p:sp>
        <p:nvSpPr>
          <p:cNvPr id="43" name="text_21_41"/>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44" name="text_21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22</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_22_0"/>
          <p:cNvSpPr/>
          <p:nvPr/>
        </p:nvSpPr>
        <p:spPr>
          <a:xfrm>
            <a:off x="0" y="0"/>
            <a:ext cx="12191970" cy="88880"/>
          </a:xfrm>
          <a:prstGeom prst="rect">
            <a:avLst/>
          </a:prstGeom>
          <a:solidFill>
            <a:srgbClr val="35C8FF"/>
          </a:solidFill>
          <a:ln/>
        </p:spPr>
      </p:sp>
      <p:pic>
        <p:nvPicPr>
          <p:cNvPr id="3" name="picture_22_1" descr="/tmp/claude-0/-home-claude/5dcc285b-52c5-57b1-88a8-9616b3351304/scratchpad/f39/W2/decks_v3/_work/C_Company-and-Offers_EN_v1.3_20261027/img_051.png">    </p:cNvPr>
          <p:cNvPicPr>
            <a:picLocks noChangeAspect="1"/>
          </p:cNvPicPr>
          <p:nvPr/>
        </p:nvPicPr>
        <p:blipFill>
          <a:blip r:embed="rId1"/>
          <a:stretch>
            <a:fillRect/>
          </a:stretch>
        </p:blipFill>
        <p:spPr>
          <a:xfrm>
            <a:off x="761970" y="317480"/>
            <a:ext cx="279441" cy="279441"/>
          </a:xfrm>
          <a:prstGeom prst="rect">
            <a:avLst/>
          </a:prstGeom>
        </p:spPr>
      </p:pic>
      <p:sp>
        <p:nvSpPr>
          <p:cNvPr id="4" name="text_2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2_4"/>
          <p:cNvSpPr txBox="1"/>
          <p:nvPr/>
        </p:nvSpPr>
        <p:spPr>
          <a:xfrm>
            <a:off x="10194554" y="406359"/>
            <a:ext cx="128528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COMPANY &amp; OFFERS</a:t>
            </a:r>
            <a:endParaRPr lang="en-US" sz="800" dirty="0"/>
          </a:p>
        </p:txBody>
      </p:sp>
      <p:sp>
        <p:nvSpPr>
          <p:cNvPr id="7" name="text_2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CONTINUE ON ETHORITY.AI</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Every page, offer and study in this deck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is one click away.</a:t>
            </a:r>
            <a:endParaRPr lang="en-US" sz="3000" dirty="0"/>
          </a:p>
        </p:txBody>
      </p:sp>
      <p:sp>
        <p:nvSpPr>
          <p:cNvPr id="9" name="shape_22_7"/>
          <p:cNvSpPr/>
          <p:nvPr/>
        </p:nvSpPr>
        <p:spPr>
          <a:xfrm>
            <a:off x="761970" y="2095530"/>
            <a:ext cx="2495580" cy="38130"/>
          </a:xfrm>
          <a:prstGeom prst="rect">
            <a:avLst/>
          </a:prstGeom>
          <a:solidFill>
            <a:srgbClr val="35C8FF"/>
          </a:solidFill>
          <a:ln/>
        </p:spPr>
      </p:sp>
      <p:sp>
        <p:nvSpPr>
          <p:cNvPr id="10" name="text_22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PAGES</a:t>
            </a:r>
            <a:endParaRPr lang="en-US" sz="800" dirty="0"/>
          </a:p>
        </p:txBody>
      </p:sp>
      <p:sp>
        <p:nvSpPr>
          <p:cNvPr id="11" name="shape_22_9"/>
          <p:cNvSpPr/>
          <p:nvPr/>
        </p:nvSpPr>
        <p:spPr>
          <a:xfrm>
            <a:off x="761970" y="2387590"/>
            <a:ext cx="2495580" cy="6309"/>
          </a:xfrm>
          <a:prstGeom prst="rect">
            <a:avLst/>
          </a:prstGeom>
          <a:solidFill>
            <a:srgbClr val="D6E6F5">
              <a:alpha val="13000"/>
            </a:srgbClr>
          </a:solidFill>
          <a:ln/>
        </p:spPr>
      </p:sp>
      <p:sp>
        <p:nvSpPr>
          <p:cNvPr id="12" name="text_22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Home</a:t>
            </a:r>
            <a:endParaRPr lang="en-US" sz="1050" dirty="0"/>
          </a:p>
        </p:txBody>
      </p:sp>
      <p:sp>
        <p:nvSpPr>
          <p:cNvPr id="13" name="text_22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endParaRPr lang="en-US" sz="700" dirty="0"/>
          </a:p>
        </p:txBody>
      </p:sp>
      <p:sp>
        <p:nvSpPr>
          <p:cNvPr id="14" name="shape_22_12"/>
          <p:cNvSpPr/>
          <p:nvPr/>
        </p:nvSpPr>
        <p:spPr>
          <a:xfrm>
            <a:off x="761970" y="2802727"/>
            <a:ext cx="2495580" cy="6309"/>
          </a:xfrm>
          <a:prstGeom prst="rect">
            <a:avLst/>
          </a:prstGeom>
          <a:solidFill>
            <a:srgbClr val="D6E6F5">
              <a:alpha val="13000"/>
            </a:srgbClr>
          </a:solidFill>
          <a:ln/>
        </p:spPr>
      </p:sp>
      <p:sp>
        <p:nvSpPr>
          <p:cNvPr id="15" name="text_22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t>
            </a:r>
            <a:endParaRPr lang="en-US" sz="1050" dirty="0"/>
          </a:p>
        </p:txBody>
      </p:sp>
      <p:sp>
        <p:nvSpPr>
          <p:cNvPr id="16" name="text_22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2_15"/>
          <p:cNvSpPr/>
          <p:nvPr/>
        </p:nvSpPr>
        <p:spPr>
          <a:xfrm>
            <a:off x="761970" y="3217865"/>
            <a:ext cx="2495580" cy="6309"/>
          </a:xfrm>
          <a:prstGeom prst="rect">
            <a:avLst/>
          </a:prstGeom>
          <a:solidFill>
            <a:srgbClr val="D6E6F5">
              <a:alpha val="13000"/>
            </a:srgbClr>
          </a:solidFill>
          <a:ln/>
        </p:spPr>
      </p:sp>
      <p:sp>
        <p:nvSpPr>
          <p:cNvPr id="18" name="text_22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Registry of AI offerings</a:t>
            </a:r>
            <a:endParaRPr lang="en-US" sz="1050" dirty="0"/>
          </a:p>
        </p:txBody>
      </p:sp>
      <p:sp>
        <p:nvSpPr>
          <p:cNvPr id="19" name="text_22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2_18"/>
          <p:cNvSpPr/>
          <p:nvPr/>
        </p:nvSpPr>
        <p:spPr>
          <a:xfrm>
            <a:off x="761970" y="3633003"/>
            <a:ext cx="2495580" cy="6309"/>
          </a:xfrm>
          <a:prstGeom prst="rect">
            <a:avLst/>
          </a:prstGeom>
          <a:solidFill>
            <a:srgbClr val="D6E6F5">
              <a:alpha val="13000"/>
            </a:srgbClr>
          </a:solidFill>
          <a:ln/>
        </p:spPr>
      </p:sp>
      <p:sp>
        <p:nvSpPr>
          <p:cNvPr id="21" name="text_22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Compare offerings</a:t>
            </a:r>
            <a:endParaRPr lang="en-US" sz="1050" dirty="0"/>
          </a:p>
        </p:txBody>
      </p:sp>
      <p:sp>
        <p:nvSpPr>
          <p:cNvPr id="22" name="text_22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2_21"/>
          <p:cNvSpPr/>
          <p:nvPr/>
        </p:nvSpPr>
        <p:spPr>
          <a:xfrm>
            <a:off x="761970" y="4048140"/>
            <a:ext cx="2495580" cy="6309"/>
          </a:xfrm>
          <a:prstGeom prst="rect">
            <a:avLst/>
          </a:prstGeom>
          <a:solidFill>
            <a:srgbClr val="D6E6F5">
              <a:alpha val="13000"/>
            </a:srgbClr>
          </a:solidFill>
          <a:ln/>
        </p:spPr>
      </p:sp>
      <p:sp>
        <p:nvSpPr>
          <p:cNvPr id="24" name="text_22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a:t>
            </a:r>
            <a:endParaRPr lang="en-US" sz="1050" dirty="0"/>
          </a:p>
        </p:txBody>
      </p:sp>
      <p:sp>
        <p:nvSpPr>
          <p:cNvPr id="25" name="text_22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2_24"/>
          <p:cNvSpPr/>
          <p:nvPr/>
        </p:nvSpPr>
        <p:spPr>
          <a:xfrm>
            <a:off x="761970" y="4463278"/>
            <a:ext cx="2495580" cy="6309"/>
          </a:xfrm>
          <a:prstGeom prst="rect">
            <a:avLst/>
          </a:prstGeom>
          <a:solidFill>
            <a:srgbClr val="D6E6F5">
              <a:alpha val="13000"/>
            </a:srgbClr>
          </a:solidFill>
          <a:ln/>
        </p:spPr>
      </p:sp>
      <p:sp>
        <p:nvSpPr>
          <p:cNvPr id="27" name="text_22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Founder &amp; network</a:t>
            </a:r>
            <a:endParaRPr lang="en-US" sz="1050" dirty="0"/>
          </a:p>
        </p:txBody>
      </p:sp>
      <p:sp>
        <p:nvSpPr>
          <p:cNvPr id="28" name="text_22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2_27"/>
          <p:cNvSpPr/>
          <p:nvPr/>
        </p:nvSpPr>
        <p:spPr>
          <a:xfrm>
            <a:off x="761970" y="4878415"/>
            <a:ext cx="2495580" cy="6309"/>
          </a:xfrm>
          <a:prstGeom prst="rect">
            <a:avLst/>
          </a:prstGeom>
          <a:solidFill>
            <a:srgbClr val="D6E6F5">
              <a:alpha val="13000"/>
            </a:srgbClr>
          </a:solidFill>
          <a:ln/>
        </p:spPr>
      </p:sp>
      <p:sp>
        <p:nvSpPr>
          <p:cNvPr id="30" name="text_22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Contact</a:t>
            </a:r>
            <a:endParaRPr lang="en-US" sz="1050" dirty="0"/>
          </a:p>
        </p:txBody>
      </p:sp>
      <p:sp>
        <p:nvSpPr>
          <p:cNvPr id="31" name="text_22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2_30"/>
          <p:cNvSpPr/>
          <p:nvPr/>
        </p:nvSpPr>
        <p:spPr>
          <a:xfrm>
            <a:off x="3486150" y="2095530"/>
            <a:ext cx="2495580" cy="38130"/>
          </a:xfrm>
          <a:prstGeom prst="rect">
            <a:avLst/>
          </a:prstGeom>
          <a:solidFill>
            <a:srgbClr val="35C8FF"/>
          </a:solidFill>
          <a:ln/>
        </p:spPr>
      </p:sp>
      <p:sp>
        <p:nvSpPr>
          <p:cNvPr id="33" name="text_22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FIVE ENTRY OFFERS</a:t>
            </a:r>
            <a:endParaRPr lang="en-US" sz="800" dirty="0"/>
          </a:p>
        </p:txBody>
      </p:sp>
      <p:sp>
        <p:nvSpPr>
          <p:cNvPr id="34" name="text_22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Overview →</a:t>
            </a:r>
            <a:endParaRPr lang="en-US" sz="700" dirty="0"/>
          </a:p>
        </p:txBody>
      </p:sp>
      <p:sp>
        <p:nvSpPr>
          <p:cNvPr id="35" name="shape_22_33"/>
          <p:cNvSpPr/>
          <p:nvPr/>
        </p:nvSpPr>
        <p:spPr>
          <a:xfrm>
            <a:off x="3486150" y="2532339"/>
            <a:ext cx="2495580" cy="6309"/>
          </a:xfrm>
          <a:prstGeom prst="rect">
            <a:avLst/>
          </a:prstGeom>
          <a:solidFill>
            <a:srgbClr val="D6E6F5">
              <a:alpha val="13000"/>
            </a:srgbClr>
          </a:solidFill>
          <a:ln/>
        </p:spPr>
      </p:sp>
      <p:sp>
        <p:nvSpPr>
          <p:cNvPr id="36" name="text_22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2_35"/>
          <p:cNvSpPr txBox="1"/>
          <p:nvPr/>
        </p:nvSpPr>
        <p:spPr>
          <a:xfrm>
            <a:off x="3486150" y="277483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2_36"/>
          <p:cNvSpPr/>
          <p:nvPr/>
        </p:nvSpPr>
        <p:spPr>
          <a:xfrm>
            <a:off x="3486150" y="2947477"/>
            <a:ext cx="2495580" cy="6309"/>
          </a:xfrm>
          <a:prstGeom prst="rect">
            <a:avLst/>
          </a:prstGeom>
          <a:solidFill>
            <a:srgbClr val="D6E6F5">
              <a:alpha val="13000"/>
            </a:srgbClr>
          </a:solidFill>
          <a:ln/>
        </p:spPr>
      </p:sp>
      <p:sp>
        <p:nvSpPr>
          <p:cNvPr id="39" name="text_22_37"/>
          <p:cNvSpPr txBox="1"/>
          <p:nvPr/>
        </p:nvSpPr>
        <p:spPr>
          <a:xfrm>
            <a:off x="3486150" y="301102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2_38"/>
          <p:cNvSpPr txBox="1"/>
          <p:nvPr/>
        </p:nvSpPr>
        <p:spPr>
          <a:xfrm>
            <a:off x="3486150" y="318997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2_39"/>
          <p:cNvSpPr/>
          <p:nvPr/>
        </p:nvSpPr>
        <p:spPr>
          <a:xfrm>
            <a:off x="3486150" y="3478103"/>
            <a:ext cx="2495580" cy="6309"/>
          </a:xfrm>
          <a:prstGeom prst="rect">
            <a:avLst/>
          </a:prstGeom>
          <a:solidFill>
            <a:srgbClr val="D6E6F5">
              <a:alpha val="13000"/>
            </a:srgbClr>
          </a:solidFill>
          <a:ln/>
        </p:spPr>
      </p:sp>
      <p:sp>
        <p:nvSpPr>
          <p:cNvPr id="42" name="text_22_40"/>
          <p:cNvSpPr txBox="1"/>
          <p:nvPr/>
        </p:nvSpPr>
        <p:spPr>
          <a:xfrm>
            <a:off x="3486150" y="354165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2_41"/>
          <p:cNvSpPr txBox="1"/>
          <p:nvPr/>
        </p:nvSpPr>
        <p:spPr>
          <a:xfrm>
            <a:off x="3486150" y="37206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2_42"/>
          <p:cNvSpPr/>
          <p:nvPr/>
        </p:nvSpPr>
        <p:spPr>
          <a:xfrm>
            <a:off x="3486150" y="3893241"/>
            <a:ext cx="2495580" cy="6309"/>
          </a:xfrm>
          <a:prstGeom prst="rect">
            <a:avLst/>
          </a:prstGeom>
          <a:solidFill>
            <a:srgbClr val="D6E6F5">
              <a:alpha val="13000"/>
            </a:srgbClr>
          </a:solidFill>
          <a:ln/>
        </p:spPr>
      </p:sp>
      <p:sp>
        <p:nvSpPr>
          <p:cNvPr id="45" name="text_22_43"/>
          <p:cNvSpPr txBox="1"/>
          <p:nvPr/>
        </p:nvSpPr>
        <p:spPr>
          <a:xfrm>
            <a:off x="3486150" y="39567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2_44"/>
          <p:cNvSpPr txBox="1"/>
          <p:nvPr/>
        </p:nvSpPr>
        <p:spPr>
          <a:xfrm>
            <a:off x="3486150" y="413574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2_45"/>
          <p:cNvSpPr/>
          <p:nvPr/>
        </p:nvSpPr>
        <p:spPr>
          <a:xfrm>
            <a:off x="3486150" y="4308378"/>
            <a:ext cx="2495580" cy="6309"/>
          </a:xfrm>
          <a:prstGeom prst="rect">
            <a:avLst/>
          </a:prstGeom>
          <a:solidFill>
            <a:srgbClr val="D6E6F5">
              <a:alpha val="13000"/>
            </a:srgbClr>
          </a:solidFill>
          <a:ln/>
        </p:spPr>
      </p:sp>
      <p:sp>
        <p:nvSpPr>
          <p:cNvPr id="48" name="text_22_46"/>
          <p:cNvSpPr txBox="1"/>
          <p:nvPr/>
        </p:nvSpPr>
        <p:spPr>
          <a:xfrm>
            <a:off x="3486150" y="437183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2_47"/>
          <p:cNvSpPr txBox="1"/>
          <p:nvPr/>
        </p:nvSpPr>
        <p:spPr>
          <a:xfrm>
            <a:off x="3486150" y="4550877"/>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2_48"/>
          <p:cNvSpPr/>
          <p:nvPr/>
        </p:nvSpPr>
        <p:spPr>
          <a:xfrm>
            <a:off x="6210330" y="2095530"/>
            <a:ext cx="2495580" cy="38130"/>
          </a:xfrm>
          <a:prstGeom prst="rect">
            <a:avLst/>
          </a:prstGeom>
          <a:solidFill>
            <a:srgbClr val="35C8FF"/>
          </a:solidFill>
          <a:ln/>
        </p:spPr>
      </p:sp>
      <p:sp>
        <p:nvSpPr>
          <p:cNvPr id="51" name="text_22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SEVEN SERVICES</a:t>
            </a:r>
            <a:endParaRPr lang="en-US" sz="800" dirty="0"/>
          </a:p>
        </p:txBody>
      </p:sp>
      <p:sp>
        <p:nvSpPr>
          <p:cNvPr id="52" name="text_22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Overview → · AI Opportunity Case: see entry offers</a:t>
            </a:r>
            <a:endParaRPr lang="en-US" sz="700" dirty="0"/>
          </a:p>
        </p:txBody>
      </p:sp>
      <p:sp>
        <p:nvSpPr>
          <p:cNvPr id="53" name="shape_22_51"/>
          <p:cNvSpPr/>
          <p:nvPr/>
        </p:nvSpPr>
        <p:spPr>
          <a:xfrm>
            <a:off x="6210330" y="2639050"/>
            <a:ext cx="2495580" cy="6309"/>
          </a:xfrm>
          <a:prstGeom prst="rect">
            <a:avLst/>
          </a:prstGeom>
          <a:solidFill>
            <a:srgbClr val="D6E6F5">
              <a:alpha val="13000"/>
            </a:srgbClr>
          </a:solidFill>
          <a:ln/>
        </p:spPr>
      </p:sp>
      <p:sp>
        <p:nvSpPr>
          <p:cNvPr id="54" name="text_22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AI Readiness &amp; Maturity Check</a:t>
            </a:r>
            <a:endParaRPr lang="en-US" sz="1050" dirty="0"/>
          </a:p>
        </p:txBody>
      </p:sp>
      <p:sp>
        <p:nvSpPr>
          <p:cNvPr id="55" name="text_22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2_54"/>
          <p:cNvSpPr/>
          <p:nvPr/>
        </p:nvSpPr>
        <p:spPr>
          <a:xfrm>
            <a:off x="6210330" y="3169676"/>
            <a:ext cx="2495580" cy="6309"/>
          </a:xfrm>
          <a:prstGeom prst="rect">
            <a:avLst/>
          </a:prstGeom>
          <a:solidFill>
            <a:srgbClr val="D6E6F5">
              <a:alpha val="13000"/>
            </a:srgbClr>
          </a:solidFill>
          <a:ln/>
        </p:spPr>
      </p:sp>
      <p:sp>
        <p:nvSpPr>
          <p:cNvPr id="57" name="text_22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2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2_57"/>
          <p:cNvSpPr/>
          <p:nvPr/>
        </p:nvSpPr>
        <p:spPr>
          <a:xfrm>
            <a:off x="6210330" y="3700302"/>
            <a:ext cx="2495580" cy="6309"/>
          </a:xfrm>
          <a:prstGeom prst="rect">
            <a:avLst/>
          </a:prstGeom>
          <a:solidFill>
            <a:srgbClr val="D6E6F5">
              <a:alpha val="13000"/>
            </a:srgbClr>
          </a:solidFill>
          <a:ln/>
        </p:spPr>
      </p:sp>
      <p:sp>
        <p:nvSpPr>
          <p:cNvPr id="60" name="text_22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AI Literacy &amp; Adoption</a:t>
            </a:r>
            <a:endParaRPr lang="en-US" sz="1050" dirty="0"/>
          </a:p>
        </p:txBody>
      </p:sp>
      <p:sp>
        <p:nvSpPr>
          <p:cNvPr id="61" name="text_22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2_60"/>
          <p:cNvSpPr/>
          <p:nvPr/>
        </p:nvSpPr>
        <p:spPr>
          <a:xfrm>
            <a:off x="6210330" y="4230929"/>
            <a:ext cx="2495580" cy="6309"/>
          </a:xfrm>
          <a:prstGeom prst="rect">
            <a:avLst/>
          </a:prstGeom>
          <a:solidFill>
            <a:srgbClr val="D6E6F5">
              <a:alpha val="13000"/>
            </a:srgbClr>
          </a:solidFill>
          <a:ln/>
        </p:spPr>
      </p:sp>
      <p:sp>
        <p:nvSpPr>
          <p:cNvPr id="63" name="text_22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2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2_63"/>
          <p:cNvSpPr/>
          <p:nvPr/>
        </p:nvSpPr>
        <p:spPr>
          <a:xfrm>
            <a:off x="6210330" y="4761464"/>
            <a:ext cx="2495580" cy="6309"/>
          </a:xfrm>
          <a:prstGeom prst="rect">
            <a:avLst/>
          </a:prstGeom>
          <a:solidFill>
            <a:srgbClr val="D6E6F5">
              <a:alpha val="13000"/>
            </a:srgbClr>
          </a:solidFill>
          <a:ln/>
        </p:spPr>
      </p:sp>
      <p:sp>
        <p:nvSpPr>
          <p:cNvPr id="66" name="text_22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2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2_66"/>
          <p:cNvSpPr/>
          <p:nvPr/>
        </p:nvSpPr>
        <p:spPr>
          <a:xfrm>
            <a:off x="6210330" y="5292090"/>
            <a:ext cx="2495580" cy="6309"/>
          </a:xfrm>
          <a:prstGeom prst="rect">
            <a:avLst/>
          </a:prstGeom>
          <a:solidFill>
            <a:srgbClr val="D6E6F5">
              <a:alpha val="13000"/>
            </a:srgbClr>
          </a:solidFill>
          <a:ln/>
        </p:spPr>
      </p:sp>
      <p:sp>
        <p:nvSpPr>
          <p:cNvPr id="69" name="text_22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2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2_69"/>
          <p:cNvSpPr/>
          <p:nvPr/>
        </p:nvSpPr>
        <p:spPr>
          <a:xfrm>
            <a:off x="8934420" y="2095530"/>
            <a:ext cx="2495580" cy="38130"/>
          </a:xfrm>
          <a:prstGeom prst="rect">
            <a:avLst/>
          </a:prstGeom>
          <a:solidFill>
            <a:srgbClr val="35C8FF"/>
          </a:solidFill>
          <a:ln/>
        </p:spPr>
      </p:sp>
      <p:sp>
        <p:nvSpPr>
          <p:cNvPr id="72" name="text_22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STUDIES, ARTICLES, TOOLS</a:t>
            </a:r>
            <a:endParaRPr lang="en-US" sz="800" dirty="0"/>
          </a:p>
        </p:txBody>
      </p:sp>
      <p:sp>
        <p:nvSpPr>
          <p:cNvPr id="73" name="shape_22_71"/>
          <p:cNvSpPr/>
          <p:nvPr/>
        </p:nvSpPr>
        <p:spPr>
          <a:xfrm>
            <a:off x="8934420" y="2387590"/>
            <a:ext cx="2495580" cy="6309"/>
          </a:xfrm>
          <a:prstGeom prst="rect">
            <a:avLst/>
          </a:prstGeom>
          <a:solidFill>
            <a:srgbClr val="D6E6F5">
              <a:alpha val="13000"/>
            </a:srgbClr>
          </a:solidFill>
          <a:ln/>
        </p:spPr>
      </p:sp>
      <p:sp>
        <p:nvSpPr>
          <p:cNvPr id="74" name="text_22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 Market Study 2026/27</a:t>
            </a:r>
            <a:endParaRPr lang="en-US" sz="1050" dirty="0"/>
          </a:p>
        </p:txBody>
      </p:sp>
      <p:sp>
        <p:nvSpPr>
          <p:cNvPr id="75" name="text_22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market-global-en</a:t>
            </a:r>
            <a:endParaRPr lang="en-US" sz="700" dirty="0"/>
          </a:p>
        </p:txBody>
      </p:sp>
      <p:sp>
        <p:nvSpPr>
          <p:cNvPr id="76" name="shape_22_74"/>
          <p:cNvSpPr/>
          <p:nvPr/>
        </p:nvSpPr>
        <p:spPr>
          <a:xfrm>
            <a:off x="8934420" y="2918216"/>
            <a:ext cx="2495580" cy="6309"/>
          </a:xfrm>
          <a:prstGeom prst="rect">
            <a:avLst/>
          </a:prstGeom>
          <a:solidFill>
            <a:srgbClr val="D6E6F5">
              <a:alpha val="13000"/>
            </a:srgbClr>
          </a:solidFill>
          <a:ln/>
        </p:spPr>
      </p:sp>
      <p:sp>
        <p:nvSpPr>
          <p:cNvPr id="77" name="text_22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 studies</a:t>
            </a:r>
            <a:endParaRPr lang="en-US" sz="1050" dirty="0"/>
          </a:p>
        </p:txBody>
      </p:sp>
      <p:sp>
        <p:nvSpPr>
          <p:cNvPr id="78" name="text_22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2_77"/>
          <p:cNvSpPr/>
          <p:nvPr/>
        </p:nvSpPr>
        <p:spPr>
          <a:xfrm>
            <a:off x="8934420" y="3333354"/>
            <a:ext cx="2495580" cy="6309"/>
          </a:xfrm>
          <a:prstGeom prst="rect">
            <a:avLst/>
          </a:prstGeom>
          <a:solidFill>
            <a:srgbClr val="D6E6F5">
              <a:alpha val="13000"/>
            </a:srgbClr>
          </a:solidFill>
          <a:ln/>
        </p:spPr>
      </p:sp>
      <p:sp>
        <p:nvSpPr>
          <p:cNvPr id="80" name="text_22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Articles</a:t>
            </a:r>
            <a:endParaRPr lang="en-US" sz="1050" dirty="0"/>
          </a:p>
        </p:txBody>
      </p:sp>
      <p:sp>
        <p:nvSpPr>
          <p:cNvPr id="81" name="text_22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2_80"/>
          <p:cNvSpPr/>
          <p:nvPr/>
        </p:nvSpPr>
        <p:spPr>
          <a:xfrm>
            <a:off x="8934420" y="3748491"/>
            <a:ext cx="2495580" cy="6309"/>
          </a:xfrm>
          <a:prstGeom prst="rect">
            <a:avLst/>
          </a:prstGeom>
          <a:solidFill>
            <a:srgbClr val="D6E6F5">
              <a:alpha val="13000"/>
            </a:srgbClr>
          </a:solidFill>
          <a:ln/>
        </p:spPr>
      </p:sp>
      <p:sp>
        <p:nvSpPr>
          <p:cNvPr id="83" name="text_22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AI calculators</a:t>
            </a:r>
            <a:endParaRPr lang="en-US" sz="1050" dirty="0"/>
          </a:p>
        </p:txBody>
      </p:sp>
      <p:sp>
        <p:nvSpPr>
          <p:cNvPr id="84" name="text_22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2_83"/>
          <p:cNvSpPr/>
          <p:nvPr/>
        </p:nvSpPr>
        <p:spPr>
          <a:xfrm>
            <a:off x="8934420" y="4163629"/>
            <a:ext cx="2495580" cy="6309"/>
          </a:xfrm>
          <a:prstGeom prst="rect">
            <a:avLst/>
          </a:prstGeom>
          <a:solidFill>
            <a:srgbClr val="D6E6F5">
              <a:alpha val="13000"/>
            </a:srgbClr>
          </a:solidFill>
          <a:ln/>
        </p:spPr>
      </p:sp>
      <p:sp>
        <p:nvSpPr>
          <p:cNvPr id="86" name="text_22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Glossary</a:t>
            </a:r>
            <a:endParaRPr lang="en-US" sz="1050" dirty="0"/>
          </a:p>
        </p:txBody>
      </p:sp>
      <p:sp>
        <p:nvSpPr>
          <p:cNvPr id="87" name="text_22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2_86"/>
          <p:cNvSpPr/>
          <p:nvPr/>
        </p:nvSpPr>
        <p:spPr>
          <a:xfrm>
            <a:off x="8934420" y="4578767"/>
            <a:ext cx="2495580" cy="6309"/>
          </a:xfrm>
          <a:prstGeom prst="rect">
            <a:avLst/>
          </a:prstGeom>
          <a:solidFill>
            <a:srgbClr val="D6E6F5">
              <a:alpha val="13000"/>
            </a:srgbClr>
          </a:solidFill>
          <a:ln/>
        </p:spPr>
      </p:sp>
      <p:sp>
        <p:nvSpPr>
          <p:cNvPr id="89" name="text_22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a:t>
            </a:r>
            <a:endParaRPr lang="en-US" sz="1050" dirty="0"/>
          </a:p>
        </p:txBody>
      </p:sp>
      <p:sp>
        <p:nvSpPr>
          <p:cNvPr id="90" name="text_22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2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Pages as published on ethority.ai, Oct 2026</a:t>
            </a:r>
            <a:endParaRPr lang="en-US" sz="900" dirty="0"/>
          </a:p>
        </p:txBody>
      </p:sp>
      <p:sp>
        <p:nvSpPr>
          <p:cNvPr id="92" name="text_22_90"/>
          <p:cNvSpPr txBox="1"/>
          <p:nvPr/>
        </p:nvSpPr>
        <p:spPr>
          <a:xfrm>
            <a:off x="761970" y="6502390"/>
            <a:ext cx="3756538"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COMPANY &amp; OFFERS · EN · V1.4 · 29 OCT 2026</a:t>
            </a:r>
            <a:endParaRPr lang="en-US" sz="750" dirty="0"/>
          </a:p>
        </p:txBody>
      </p:sp>
      <p:sp>
        <p:nvSpPr>
          <p:cNvPr id="93" name="text_22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22 / 22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Company &amp; Offers v1.4 (EN)</dc:title>
  <dc:subject>PptxGenJS Presentation</dc:subject>
  <dc:creator>Sten Franke &amp; ETHORITY</dc:creator>
  <cp:lastModifiedBy>Sten Franke &amp; ETHORITY</cp:lastModifiedBy>
  <cp:revision>1</cp:revision>
  <dcterms:created xsi:type="dcterms:W3CDTF">2026-10-27T19:20:28Z</dcterms:created>
  <dcterms:modified xsi:type="dcterms:W3CDTF">2026-10-29T17:53:44Z</dcterms:modified>
  <dc:identifier>ETH-DECK-C-COMPANY-AND-OFFERS-EN-v1.4</dc:identifier>
  <cp:keywords>ETHORITY; ETH-DECK-C-COMPANY-AND-OFFERS-EN</cp:keywords>
  <dc:description>© 2026 ETHORITY &amp; STEN.AI LLC · quote with attribution · Prism artwork CC BY-NC-ND 4.0 (artwork only) · licensing: https://ethority.ai/products/research-licensing</dc:description>
  <cp:category>ETHORITY presentation</cp:category>
  <cp:contentStatus>Publication edition, 29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https://ethority.ai/research/publications/company-full-en</vt:lpwstr>
  </property>
  <property fmtid="{D5CDD505-2E9C-101B-9397-08002B2CF9AE}" pid="3" name="ETHORITYDocumentID">
    <vt:lpwstr>ETH-DECK-C-COMPANY-AND-OFFERS-EN</vt:lpwstr>
  </property>
  <property fmtid="{D5CDD505-2E9C-101B-9397-08002B2CF9AE}" pid="4" name="ETHORITYEditionID">
    <vt:lpwstr>ETH-DECK-C-COMPANY-AND-OFFERS-EN-v1.3</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