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die zu Ihrem Unternehmen passt – auch wenn sich Ihr Markt verändert.
ETHORITY macht KI für Ihr Team, Ihr Projekt und Ihr Unternehmen nutzbar. Wir richten sie auf Ihre Kunden aus und passen sie an, wenn sich Markt oder Regeln ändern.
961 erfasste KI-Angebote, jedes mit Quelle (Good AI Prisma, Okt. 2026)
24 Themenfelder auf einer Karte, nach Aufgabe und Branche (Good AI Prisma v3.12)
11 Einstiegsangebote und Leistungen, von 195 € netto bis zur monatlichen Begleitung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macht KI nutzbar – für eine Person, ein Projekt, eine Organisation oder ein Team.
Vielleicht wählen Sie gerade Ihre erste KI-Anwendung aus, vielleicht nutzen Ihre Teams schon mehrere. Das Good AI Prisma, unsere Karte mit 961 KI-Angeboten, zeigt Ihnen die Möglichkeiten. Wir helfen Ihnen, die passende Lösung für Ihre Kunden und Ihren Markt auszuwählen, aufzubauen und zu betreiben.
Quelle: Good AI Prisma,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Gute KI ist wirksam, effizient, wirtschaftlich und verantwortungsvoll.
Die Einhaltung der Regeln gehört zur verantwortungsvollen Umsetzung. Verantwortung geht weiter: Auch eine erlaubte Anwendung kann schlecht gestaltet sein oder Betroffenen schaden.
Wirksam: KI unterstützt ein konkretes Ziel mit überprüfbaren Ergebnissen.
Effizient: Aufwand, Kosten und menschliche Nacharbeit werden berücksichtigt.
Wirtschaftlich: Ein technischer Fortschritt wird auf seinen tatsächlichen Geschäftswert geprüft.
Verantwortungsvoll: Menschen, Rechte, Sicherheit und ethische Folgen werden einbezogen.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Drei Fragen führen Sie zur KI, die zu Ihrem Vorhaben passt.
Wo hilft KI bei meiner Arbeit? Wählen Sie eine Unternehmensfunktion, etwa Kundenservice oder Rechnungswesen. → Anwendungen und passende Angebote
Was verändert KI in meiner Branche? Wählen Sie eine Branche, etwa Gesundheit, Logistik oder Industrie. → Branchenanalyse, Praxisbeispiele, passende Anbieter
Welches KI-Angebot passt zu meinem Vorhaben? Suchen Sie eine Aufgabe oder einen Anbieter. → Profil → Vergleich → Wirtschaftlichkeit → nächster Schritt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Beginnen Sie mit einer fundierten Entscheidung und setzen Sie KI wirksam, effizient, wirtschaftlich und verantwortungsvoll ein.
Fünf Einstiegsangebote beantworten je eine Frage, vom schriftlichen Vergleich für 195 € netto bis zum sechswöchigen Pilotprojekt. Sieben Beratungsleistungen decken die Umsetzung ab, vom KI-Reifegrad-Check mit einem Workshoptag bis zur laufenden Begleitung.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Fünf Einstiegsangebote liefern die Grundlage, bevor Sie ein größeres Budget freigeben.
Bis zu drei KI-Angebote vor dem Kauf anhand belegter Angaben vergleichen. AI Decision Brief: 195 € netto · einmalig
Aus einem Geschäftsziel einen KI-Plan für die nächsten 90 Tage ableiten. AI Business Blueprint: 495 € netto · einmalig · Liefertermin vor Beginn vereinbart
Für ein KI-System klären: Pilot, Umbau, Ausbau oder Stopp. AI Trust Record: 4.500 € netto · einmalig · 10 Arbeitstage ab Eingang der vereinbarten Unterlagen
Einen KI-Anwendungsfall unter realen Bedingungen erproben, mit vorab vereinbarten Abbruchkriterien. AI Trust Pilot: 25.000 € netto · einmalig · Sechs Wochen
Vor einer KI-Investition ab etwa 200.000 € klären, unter welchen Bedingungen sie sich rechnet. AI Opportunity Case: Preis nach Umfang · Standard 4 Wochen · Erweitert 6 Wochen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Entscheiden Sie zwischen bis zu drei KI-Angeboten auf belastbarer Grundlage.
Bis zu drei Angebote aus Ihrer Vergleichsliste nebeneinander
Preis, Datenstandort, Schnittstellen und Grenzen, jeweils mit Quelle und Datum
Die Fragen, die Sie jedem Anbieter vor der Unterschrift stellen sollten
Eine Kostenschätzung auf Basis Ihres Mengengerüsts
AI Decision Brief
195 €
netto · einmalig · Anfrage per E-Mail über die Angebotsseite · vor dem Versand geprüft
Nächster Schritt: Entscheidungsvorlage anfragen · https://ethority.ai/de/offers/ai-decision-brief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 Ihrem Geschäftsziel entsteht ein KI-Umsetzungsplan für die nächsten 90 Tage.
Eine einseitige Entscheidungsgrundlage: Ausgangslage, drei Chancen, drei offene Fragen, drei Maßnahmen
Eine KI-Potenzialanalyse Ihrer heutigen Abläufe
Was KI übernehmen darf, was Menschen entscheiden und wann es sich rechnet
Zwei bis vier Optionen und ein Fahrplan für 30, 60 und 90 Tage
AI Business Blueprint
495 €
netto · einmalig
Lieferung: Termin wird vor Beginn mit Ihnen vereinbart
Nächster Schritt: Umsetzungsplan anfragen · https://ethority.ai/de/offers/ai-business-blueprint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Prüfbericht klärt, ob Sie sich auf ein KI-System verlassen können.
Eine Entscheidung: Pilot, Umbau, Ausbau oder Stopp, jeweils mit Bedingungen
Eine Nachweiskette: eine Seite, die Ergebnis, Verantwortliche, Daten, KI und Freigabe verbindet
Ein Verzeichnis der Fakten, Belege, Annahmen und offenen Punkte
Ein Prüfplan für die nächsten 90 Tage mit festgelegten Prüfanlässen
AI Trust Record
4.500 €
netto · einmalig · Standardumfang; komplexer Umfang nach Angebot
Lieferung: 10 Arbeitstage ab Eingang der vereinbarten Unterlagen
Nächster Schritt: Prüfbericht anfragen · https://ethority.ai/de/offers/ai-trust-record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Erproben Sie KI im Echtbetrieb und entscheiden Sie anhand gemessener Ergebnisse.
Ziele, Grenzen und Abbruchkriterien, vor dem Start vereinbart
Der Prüfbericht (AI Trust Record) als Grundlage
Unabhängige Prüfung von Änderungen und offenen Punkten während der Pilotphase
Eine abschließende Entscheidung: fortsetzen, umbauen, ausbauen oder stoppen
AI Trust Pilot
25.000 €
netto · einmalig · ein Anwendungsfall in einem Fachbereich mit klarer Verantwortung
Dauer: Sechs Wochen
Nächster Schritt: Pilotprojekt besprechen · https://ethority.ai/de/offers/ai-trust-pilot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Business Case zeigt vor einer großen KI-Investition, unter welchen Bedingungen sie sich rechnet. Alle Annahmen sind offengelegt.
Ein unabhängiger Business Case auf Basis Ihres Mengengerüsts
Ein Vergleich mit echten Alternativen, auch mit dem Status quo
Eine klare Empfehlung: starten, ändern, erst testen oder stoppen
Ein unterschriebenes Entscheidungsprotokoll
AI Opportunity Case
Preis nach Umfang
netto · für KI-Investitionen ab etwa 200.000 € · Umfang nach Vereinbarung
Dauer: Standard 4 Wochen · Erweitert 6 Wochen
Nächster Schritt: Investition besprechen · https://ethority.ai/de/products/enterprise-services/opportunity-case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Sieben Leistungen bringen Sie in vier Schritten vom Reifegrad-Check zur KI im Betrieb.
Prüfen: KI-Reifegrad-Check 3.500 €; AI Act Readiness Sprint ab 6.900 € Enterprise 19.500 €
Entscheiden: AI Governance Setup ab 19.500 €; AI Estate Audit &amp; Mapping Focus 25.000 € Group 45.000 € · Group+ 75.000 €; AI Opportunity Case Preis nach Umfang
Befähigen: KI-Kompetenz &amp; Einführung ab 2.400 €
Betreiben: AI Governance Retainer ab 2.500 € / Monat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 Ihr Unternehmen bei KI steht: ein Workshoptag, danach die schriftliche Bewertung.
Ein begründetes Reifegradprofil
Ihre fünf wertvollsten KI-Anwendungen, priorisiert nach Nutzen, Machbarkeit und Risiko
Der Entwurf eines 90-Tage-Plans zur Abstimmung mit der Geschäftsführung
Ein Workshoptag mit bis zu 8 Personen aus Ihrem Team
KI-Reifegrad-Check
3.500 €
netto · ein Workshoptag und eine schriftliche Bewertung · Termin und Ort nach Vereinbarung
Nächster Schritt: Reifegrad-Check anfragen · https://ethority.ai/de/products/enterprise-services/readiness-maturity-check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erfahren, welche KI Sie nutzen und was die KI-Verordnung von Ihnen verlangt.
Ihre KI-Systeme nach der KI-Verordnung eingestuft
Lücken und ein bezifferter Plan bis 2. Dez. 2027
Aufbereitete Fakten für Ihre Rechtsabteilung
Eine Kurzpräsentation für Vorstand oder Geschäftsführung
AI Act Readiness Sprint
ab 6.900 €
netto · Mittelstand: 2 Wochen, bis zu 15 KI-Anwendungen · Enterprise 19.500 €: 3 Wochen, bis zu 40 KI-Systeme
Nächster Schritt: Vorgespräch (30 Minuten) anfragen · https://ethority.ai/de/products/enterprise-services/ai-act-readiness-sprint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Ihr Team lernt, KI im Arbeitsalltag sicher und sinnvoll zu nutzen.
Rollenbezogene Schulung für Führungskräfte, Fachbereiche und Teams
Eine Nutzungsrichtlinie, die Ihre Beschäftigten anwenden können
Schulungsnachweise für die Kompetenzpflicht nach Artikel 4 der KI-Verordnung
KI-Kompetenz &amp; Einführung
ab 2.400 €
netto · halbtägiger Workshop für Führungskräfte oder eintägige Schulung für Ihr Team
Nächster Schritt: Schulung planen · https://ethority.ai/de/products/enterprise-services/literacy-adoption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legen fest, wer KI freigibt, wer sie verantwortet und wann sie geprüft wird.
Rollen und Entscheidungsrechte für jede KI-Anwendung
Ein Freigabeweg vom Antrag bis zum Betrieb
Ein KI-Verzeichnis und Nutzungsrichtlinien
Grenzen dafür, was KI-Agenten eigenständig tun dürfen
AI Governance Setup
ab 19.500 €
netto · 4 Wochen
Nächster Schritt: Governance-Aufbau besprechen · https://ethority.ai/de/products/enterprise-services/governance-setup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 sehen die KI-Systeme Ihres Unternehmens mit Kosten, Verantwortlichen und Abhängigkeiten.
Prüfung Ihrer KI-Werkzeuge, Agenten, Pilotprojekte und Lizenzen im vereinbarten Umfang
Kosten, Verantwortliche und Abhängigkeiten je System
Je System eine Entscheidung: ausbauen, nachbessern, bündeln oder beenden
Ein Verzeichnis für die Personen, die Ihre KI steuern
AI Estate Audit &amp; Mapping
ab 25.000 €
netto · Focus 25.000 € · Group 45.000 € · Group+ 75.000 € · 4–8 Wochen
Nächster Schritt: Vorgespräch anfragen · https://ethority.ai/de/products/enterprise-services/estate-audit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Jeden Monat prüfen wir mit Ihnen Entscheidungen, neue Systeme und geänderte Regeln.
Pflege Ihres KI-Verzeichnisses
Beobachtung von Regulierung und Anbietern
Prüfung jeder neuen KI-Anwendung
Ein Quartalsbericht
AI Governance Retainer
ab 2.500 €
netto pro Monat · sechs Monate Mindestlaufzeit
Nächster Schritt: Laufende Begleitung besprechen · https://ethority.ai/de/products/enterprise-services/governance-retainer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arbeitet in einem Kreislauf aus fünf Schritten; jeder Schritt endet mit einer klaren Entscheidung.
Entdecken – Sie sehen, wo KI Ihrem Unternehmen hilft und welche Angebote der Markt dafür bietet, jedes mit Quelle.
Gestalten – Sie wählen eine Lösung, bauen sie auf und legen Kosten, Daten und Zuständigkeiten fest.
Betreiben – Die KI läuft im Alltag; jede Anwendung hat eine verantwortliche Person und vereinbarte Prüfungen.
Verbessern – Sie messen das Ergebnis am Ausgangswert und verbessern, was nicht wirkt.
Wachsen – Was funktioniert, weiten Sie auf weitere Teams, Standorte oder Länder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leitet jedes Projekt.
„Ich helfe Ihnen, den KI-Markt einzuordnen, tragfähige Entscheidungen zu treffen und die Umsetzung zu gestalten. Dafür verbinde ich Marktintelligenz, Systemarchitektur und wirtschaftliche Bewertung.“
Quelle: ETHORITY-Unternehmensgeschichte · Good AI Prisma, Okt. 2026 ·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Besprechen Sie Ihren Fall mit Sten Franke.
Prüfen: KI-Reifegrad-Check: ein Workshoptag, danach die schriftliche Bewertung · 3.500 € · https://ethority.ai/de/products/enterprise-services/readiness-maturity-check
Rechnen: Ihren Fall mit den KI-Rechnern durchrechnen · https://ethority.ai/de/solutions/calculators
Lesen: Die Globale Marktstudie 2026/27 (90 Seiten) · https://ethority.ai/de/research
E-Mail: sten@ethority.ai · Sten Franke
QR · Diese Präsentation online: https://ethority.ai/de/research/publications/company-full-de
QR · Mit Sten Franke vernetzen: https://www.linkedin.com/in/stenfranke
Quelle: Angebotsseite auf ethority.ai · Nettopreis,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Seite, jedes Angebot und jede Studie erreichen Sie mit einem Klick.
Seiten: Startseite https://ethority.ai/de; Good AI Prisma https://ethority.ai/de/ai-prism; Register der KI-Angebote https://ethority.ai/de/explore/registry; Angebote vergleichen https://ethority.ai/de/explore/compare; Unternehmen https://ethority.ai/de/company; Gründer &amp; Expertennetzwerk https://ethority.ai/de/company/team; Kontakt https://ethority.ai/de/contact
Fünf Einstiegsangebote: AI Decision Brief https://ethority.ai/de/offers/ai-decision-brief; AI Business Blueprint https://ethority.ai/de/offers/ai-business-blueprint; AI Trust Record https://ethority.ai/de/offers/ai-trust-record; AI Trust Pilot https://ethority.ai/de/offers/ai-trust-pilot; AI Opportunity Case https://ethority.ai/de/products/enterprise-services/opportunity-case
Sieben Leistungen: KI-Reifegrad-Check https://ethority.ai/de/products/enterprise-services/readiness-maturity-check; AI Act Readiness Sprint https://ethority.ai/de/products/enterprise-services/ai-act-readiness-sprint; KI-Kompetenz &amp; Einführung https://ethority.ai/de/products/enterprise-services/literacy-adoption; AI Governance Setup https://ethority.ai/de/products/enterprise-services/governance-setup; AI Estate Audit &amp; Mapping https://ethority.ai/de/products/enterprise-services/estate-audit; AI Governance Retainer https://ethority.ai/de/products/enterprise-services/governance-retainer
Studien, Artikel, Werkzeuge: Globale Marktstudie 2026/27 https://ethority.ai/de/research/publications/market-global-de; Alle Studien https://ethority.ai/de/research/publications; Artikel https://ethority.ai/de/articles; KI-Rechner https://ethority.ai/de/solutions/calculators; Glossar https://ethority.ai/de/learn/glossary; Methodik https://ethority.ai/de/methodology
Quelle: Seiten wie auf ethority.ai veröffentlicht,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hyperlink" Target="https://ethority.ai/de/offers/ai-decision-brief?utm_source=pdf&amp;utm_medium=deck&amp;utm_campaign=company-offers-de-v1.3" TargetMode="External"/><Relationship Id="rId4" Type="http://schemas.openxmlformats.org/officeDocument/2006/relationships/hyperlink" Target="https://ethority.ai/de/offers/ai-decision-brief?utm_source=pdf&amp;utm_medium=deck&amp;utm_campaign=company-offers-de-v1.3" TargetMode="External"/><Relationship Id="rId5" Type="http://schemas.openxmlformats.org/officeDocument/2006/relationships/hyperlink" Target="https://ethority.ai/de/offers/ai-decision-brief?utm_source=pdf&amp;utm_medium=deck&amp;utm_campaign=company-offers-de-v1.3" TargetMode="External"/><Relationship Id="rId6" Type="http://schemas.openxmlformats.org/officeDocument/2006/relationships/hyperlink" Target="https://ethority.ai/de/offers/ai-decision-brief?utm_source=pdf&amp;utm_medium=deck&amp;utm_campaign=company-offers-de-v1.3" TargetMode="External"/><Relationship Id="rId7" Type="http://schemas.openxmlformats.org/officeDocument/2006/relationships/hyperlink" Target="https://ethority.ai/de/offers/ai-decision-brief?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hyperlink" Target="https://ethority.ai/de/offers/ai-business-blueprint?utm_source=pdf&amp;utm_medium=deck&amp;utm_campaign=company-offers-de-v1.3" TargetMode="External"/><Relationship Id="rId4" Type="http://schemas.openxmlformats.org/officeDocument/2006/relationships/hyperlink" Target="https://ethority.ai/de/offers/ai-business-blueprint?utm_source=pdf&amp;utm_medium=deck&amp;utm_campaign=company-offers-de-v1.3" TargetMode="External"/><Relationship Id="rId5" Type="http://schemas.openxmlformats.org/officeDocument/2006/relationships/hyperlink" Target="https://ethority.ai/de/offers/ai-business-blueprint?utm_source=pdf&amp;utm_medium=deck&amp;utm_campaign=company-offers-de-v1.3" TargetMode="External"/><Relationship Id="rId6" Type="http://schemas.openxmlformats.org/officeDocument/2006/relationships/hyperlink" Target="https://ethority.ai/de/offers/ai-business-blueprint?utm_source=pdf&amp;utm_medium=deck&amp;utm_campaign=company-offers-de-v1.3" TargetMode="External"/><Relationship Id="rId7" Type="http://schemas.openxmlformats.org/officeDocument/2006/relationships/hyperlink" Target="https://ethority.ai/de/offers/ai-business-blueprint?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hyperlink" Target="https://ethority.ai/de/offers/ai-trust-record?utm_source=pdf&amp;utm_medium=deck&amp;utm_campaign=company-offers-de-v1.3" TargetMode="External"/><Relationship Id="rId4" Type="http://schemas.openxmlformats.org/officeDocument/2006/relationships/hyperlink" Target="https://ethority.ai/de/offers/ai-trust-record?utm_source=pdf&amp;utm_medium=deck&amp;utm_campaign=company-offers-de-v1.3" TargetMode="External"/><Relationship Id="rId5" Type="http://schemas.openxmlformats.org/officeDocument/2006/relationships/hyperlink" Target="https://ethority.ai/de/offers/ai-trust-record?utm_source=pdf&amp;utm_medium=deck&amp;utm_campaign=company-offers-de-v1.3" TargetMode="External"/><Relationship Id="rId6" Type="http://schemas.openxmlformats.org/officeDocument/2006/relationships/hyperlink" Target="https://ethority.ai/de/offers/ai-trust-record?utm_source=pdf&amp;utm_medium=deck&amp;utm_campaign=company-offers-de-v1.3" TargetMode="External"/><Relationship Id="rId7" Type="http://schemas.openxmlformats.org/officeDocument/2006/relationships/hyperlink" Target="https://ethority.ai/de/offers/ai-trust-record?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hyperlink" Target="https://ethority.ai/de/offers/ai-trust-pilot?utm_source=pdf&amp;utm_medium=deck&amp;utm_campaign=company-offers-de-v1.3" TargetMode="External"/><Relationship Id="rId4" Type="http://schemas.openxmlformats.org/officeDocument/2006/relationships/hyperlink" Target="https://ethority.ai/de/offers/ai-trust-pilot?utm_source=pdf&amp;utm_medium=deck&amp;utm_campaign=company-offers-de-v1.3" TargetMode="External"/><Relationship Id="rId5" Type="http://schemas.openxmlformats.org/officeDocument/2006/relationships/hyperlink" Target="https://ethority.ai/de/offers/ai-trust-pilot?utm_source=pdf&amp;utm_medium=deck&amp;utm_campaign=company-offers-de-v1.3" TargetMode="External"/><Relationship Id="rId6" Type="http://schemas.openxmlformats.org/officeDocument/2006/relationships/hyperlink" Target="https://ethority.ai/de/offers/ai-trust-pilot?utm_source=pdf&amp;utm_medium=deck&amp;utm_campaign=company-offers-de-v1.3" TargetMode="External"/><Relationship Id="rId7" Type="http://schemas.openxmlformats.org/officeDocument/2006/relationships/hyperlink" Target="https://ethority.ai/de/offers/ai-trust-pilot?utm_source=pdf&amp;utm_medium=deck&amp;utm_campaign=company-offers-de-v1.3" TargetMode="External"/><Relationship Id="rId8" Type="http://schemas.openxmlformats.org/officeDocument/2006/relationships/slideLayout" Target="../slideLayouts/slideLayout2.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hyperlink" Target="https://ethority.ai/de/products/enterprise-services/opportunity-case?utm_source=pdf&amp;utm_medium=deck&amp;utm_campaign=company-offers-de-v1.3" TargetMode="External"/><Relationship Id="rId4" Type="http://schemas.openxmlformats.org/officeDocument/2006/relationships/hyperlink" Target="https://ethority.ai/de/products/enterprise-services/opportunity-case?utm_source=pdf&amp;utm_medium=deck&amp;utm_campaign=company-offers-de-v1.3" TargetMode="External"/><Relationship Id="rId5" Type="http://schemas.openxmlformats.org/officeDocument/2006/relationships/hyperlink" Target="https://ethority.ai/de/products/enterprise-services/opportunity-case?utm_source=pdf&amp;utm_medium=deck&amp;utm_campaign=company-offers-de-v1.3" TargetMode="External"/><Relationship Id="rId6" Type="http://schemas.openxmlformats.org/officeDocument/2006/relationships/hyperlink" Target="https://ethority.ai/de/products/enterprise-services/opportunity-case?utm_source=pdf&amp;utm_medium=deck&amp;utm_campaign=company-offers-de-v1.3" TargetMode="External"/><Relationship Id="rId7" Type="http://schemas.openxmlformats.org/officeDocument/2006/relationships/hyperlink" Target="https://ethority.ai/de/products/enterprise-services/opportunity-case?utm_source=pdf&amp;utm_medium=deck&amp;utm_campaign=company-offers-de-v1.3" TargetMode="External"/><Relationship Id="rId8" Type="http://schemas.openxmlformats.org/officeDocument/2006/relationships/hyperlink" Target="https://ethority.ai/de/products/enterprise-services/opportunity-case?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hyperlink" Target="https://ethority.ai/de/products/enterprise-services/readiness-maturity-check?utm_source=pdf&amp;utm_medium=deck&amp;utm_campaign=company-offers-de-v1.3" TargetMode="External"/><Relationship Id="rId4" Type="http://schemas.openxmlformats.org/officeDocument/2006/relationships/hyperlink" Target="https://ethority.ai/de/products/enterprise-services/readiness-maturity-check?utm_source=pdf&amp;utm_medium=deck&amp;utm_campaign=company-offers-de-v1.3" TargetMode="External"/><Relationship Id="rId5" Type="http://schemas.openxmlformats.org/officeDocument/2006/relationships/hyperlink" Target="https://ethority.ai/de/products/enterprise-services/readiness-maturity-check?utm_source=pdf&amp;utm_medium=deck&amp;utm_campaign=company-offers-de-v1.3" TargetMode="External"/><Relationship Id="rId6" Type="http://schemas.openxmlformats.org/officeDocument/2006/relationships/hyperlink" Target="https://ethority.ai/de/products/enterprise-services/readiness-maturity-check?utm_source=pdf&amp;utm_medium=deck&amp;utm_campaign=company-offers-de-v1.3" TargetMode="External"/><Relationship Id="rId7" Type="http://schemas.openxmlformats.org/officeDocument/2006/relationships/hyperlink" Target="https://ethority.ai/de/products/enterprise-services/readiness-maturity-check?utm_source=pdf&amp;utm_medium=deck&amp;utm_campaign=company-offers-de-v1.3" TargetMode="External"/><Relationship Id="rId8" Type="http://schemas.openxmlformats.org/officeDocument/2006/relationships/hyperlink" Target="https://ethority.ai/de/products/enterprise-services/readiness-maturity-check?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hyperlink" Target="https://ethority.ai/de/products/enterprise-services/ai-act-readiness-sprint?utm_source=pdf&amp;utm_medium=deck&amp;utm_campaign=company-offers-de-v1.3" TargetMode="External"/><Relationship Id="rId4" Type="http://schemas.openxmlformats.org/officeDocument/2006/relationships/hyperlink" Target="https://ethority.ai/de/products/enterprise-services/ai-act-readiness-sprint?utm_source=pdf&amp;utm_medium=deck&amp;utm_campaign=company-offers-de-v1.3" TargetMode="External"/><Relationship Id="rId5" Type="http://schemas.openxmlformats.org/officeDocument/2006/relationships/hyperlink" Target="https://ethority.ai/de/products/enterprise-services/ai-act-readiness-sprint?utm_source=pdf&amp;utm_medium=deck&amp;utm_campaign=company-offers-de-v1.3" TargetMode="External"/><Relationship Id="rId6" Type="http://schemas.openxmlformats.org/officeDocument/2006/relationships/hyperlink" Target="https://ethority.ai/de/products/enterprise-services/ai-act-readiness-sprint?utm_source=pdf&amp;utm_medium=deck&amp;utm_campaign=company-offers-de-v1.3" TargetMode="External"/><Relationship Id="rId7" Type="http://schemas.openxmlformats.org/officeDocument/2006/relationships/hyperlink" Target="https://ethority.ai/de/products/enterprise-services/ai-act-readiness-sprint?utm_source=pdf&amp;utm_medium=deck&amp;utm_campaign=company-offers-de-v1.3" TargetMode="External"/><Relationship Id="rId8" Type="http://schemas.openxmlformats.org/officeDocument/2006/relationships/hyperlink" Target="https://ethority.ai/de/products/enterprise-services/ai-act-readiness-sprint?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hyperlink" Target="https://ethority.ai/de/products/enterprise-services/literacy-adoption?utm_source=pdf&amp;utm_medium=deck&amp;utm_campaign=company-offers-de-v1.3" TargetMode="External"/><Relationship Id="rId4" Type="http://schemas.openxmlformats.org/officeDocument/2006/relationships/hyperlink" Target="https://ethority.ai/de/products/enterprise-services/literacy-adoption?utm_source=pdf&amp;utm_medium=deck&amp;utm_campaign=company-offers-de-v1.3" TargetMode="External"/><Relationship Id="rId5" Type="http://schemas.openxmlformats.org/officeDocument/2006/relationships/hyperlink" Target="https://ethority.ai/de/products/enterprise-services/literacy-adoption?utm_source=pdf&amp;utm_medium=deck&amp;utm_campaign=company-offers-de-v1.3" TargetMode="External"/><Relationship Id="rId6" Type="http://schemas.openxmlformats.org/officeDocument/2006/relationships/hyperlink" Target="https://ethority.ai/de/products/enterprise-services/literacy-adoption?utm_source=pdf&amp;utm_medium=deck&amp;utm_campaign=company-offers-de-v1.3" TargetMode="External"/><Relationship Id="rId7" Type="http://schemas.openxmlformats.org/officeDocument/2006/relationships/hyperlink" Target="https://ethority.ai/de/products/enterprise-services/literacy-adoption?utm_source=pdf&amp;utm_medium=deck&amp;utm_campaign=company-offers-de-v1.3" TargetMode="External"/><Relationship Id="rId8" Type="http://schemas.openxmlformats.org/officeDocument/2006/relationships/hyperlink" Target="https://ethority.ai/de/products/enterprise-services/literacy-adoption?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hyperlink" Target="https://ethority.ai/de/products/enterprise-services/governance-setup?utm_source=pdf&amp;utm_medium=deck&amp;utm_campaign=company-offers-de-v1.3" TargetMode="External"/><Relationship Id="rId4" Type="http://schemas.openxmlformats.org/officeDocument/2006/relationships/hyperlink" Target="https://ethority.ai/de/products/enterprise-services/governance-setup?utm_source=pdf&amp;utm_medium=deck&amp;utm_campaign=company-offers-de-v1.3" TargetMode="External"/><Relationship Id="rId5" Type="http://schemas.openxmlformats.org/officeDocument/2006/relationships/hyperlink" Target="https://ethority.ai/de/products/enterprise-services/governance-setup?utm_source=pdf&amp;utm_medium=deck&amp;utm_campaign=company-offers-de-v1.3" TargetMode="External"/><Relationship Id="rId6" Type="http://schemas.openxmlformats.org/officeDocument/2006/relationships/hyperlink" Target="https://ethority.ai/de/products/enterprise-services/governance-setup?utm_source=pdf&amp;utm_medium=deck&amp;utm_campaign=company-offers-de-v1.3" TargetMode="External"/><Relationship Id="rId7" Type="http://schemas.openxmlformats.org/officeDocument/2006/relationships/hyperlink" Target="https://ethority.ai/de/products/enterprise-services/governance-setup?utm_source=pdf&amp;utm_medium=deck&amp;utm_campaign=company-offers-de-v1.3" TargetMode="External"/><Relationship Id="rId8" Type="http://schemas.openxmlformats.org/officeDocument/2006/relationships/hyperlink" Target="https://ethority.ai/de/products/enterprise-services/governance-setup?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hyperlink" Target="https://ethority.ai/de/products/enterprise-services/estate-audit?utm_source=pdf&amp;utm_medium=deck&amp;utm_campaign=company-offers-de-v1.3" TargetMode="External"/><Relationship Id="rId4" Type="http://schemas.openxmlformats.org/officeDocument/2006/relationships/hyperlink" Target="https://ethority.ai/de/products/enterprise-services/estate-audit?utm_source=pdf&amp;utm_medium=deck&amp;utm_campaign=company-offers-de-v1.3" TargetMode="External"/><Relationship Id="rId5" Type="http://schemas.openxmlformats.org/officeDocument/2006/relationships/hyperlink" Target="https://ethority.ai/de/products/enterprise-services/estate-audit?utm_source=pdf&amp;utm_medium=deck&amp;utm_campaign=company-offers-de-v1.3" TargetMode="External"/><Relationship Id="rId6" Type="http://schemas.openxmlformats.org/officeDocument/2006/relationships/hyperlink" Target="https://ethority.ai/de/products/enterprise-services/estate-audit?utm_source=pdf&amp;utm_medium=deck&amp;utm_campaign=company-offers-de-v1.3" TargetMode="External"/><Relationship Id="rId7" Type="http://schemas.openxmlformats.org/officeDocument/2006/relationships/hyperlink" Target="https://ethority.ai/de/products/enterprise-services/estate-audit?utm_source=pdf&amp;utm_medium=deck&amp;utm_campaign=company-offers-de-v1.3" TargetMode="External"/><Relationship Id="rId8" Type="http://schemas.openxmlformats.org/officeDocument/2006/relationships/hyperlink" Target="https://ethority.ai/de/products/enterprise-services/estate-audit?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de/products/enterprise-services/governance-retainer?utm_source=pdf&amp;utm_medium=deck&amp;utm_campaign=company-offers-de-v1.3" TargetMode="External"/><Relationship Id="rId4" Type="http://schemas.openxmlformats.org/officeDocument/2006/relationships/hyperlink" Target="https://ethority.ai/de/products/enterprise-services/governance-retainer?utm_source=pdf&amp;utm_medium=deck&amp;utm_campaign=company-offers-de-v1.3" TargetMode="External"/><Relationship Id="rId5" Type="http://schemas.openxmlformats.org/officeDocument/2006/relationships/hyperlink" Target="https://ethority.ai/de/products/enterprise-services/governance-retainer?utm_source=pdf&amp;utm_medium=deck&amp;utm_campaign=company-offers-de-v1.3" TargetMode="External"/><Relationship Id="rId6" Type="http://schemas.openxmlformats.org/officeDocument/2006/relationships/hyperlink" Target="https://ethority.ai/de/products/enterprise-services/governance-retainer?utm_source=pdf&amp;utm_medium=deck&amp;utm_campaign=company-offers-de-v1.3" TargetMode="External"/><Relationship Id="rId7" Type="http://schemas.openxmlformats.org/officeDocument/2006/relationships/hyperlink" Target="https://ethority.ai/de/products/enterprise-services/governance-retainer?utm_source=pdf&amp;utm_medium=deck&amp;utm_campaign=company-offers-de-v1.3" TargetMode="External"/><Relationship Id="rId8" Type="http://schemas.openxmlformats.org/officeDocument/2006/relationships/hyperlink" Target="https://ethority.ai/de/products/enterprise-services/governance-retainer?utm_source=pdf&amp;utm_medium=deck&amp;utm_campaign=company-offers-de-v1.3" TargetMode="External"/><Relationship Id="rId9" Type="http://schemas.openxmlformats.org/officeDocument/2006/relationships/slideLayout" Target="../slideLayouts/slideLayout2.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de/products/enterprise-services/readiness-maturity-check?utm_source=pdf&amp;utm_medium=deck&amp;utm_campaign=company-offers-de-v1.3" TargetMode="External"/><Relationship Id="rId3" Type="http://schemas.openxmlformats.org/officeDocument/2006/relationships/hyperlink" Target="https://ethority.ai/de/products/enterprise-services/readiness-maturity-check?utm_source=pdf&amp;utm_medium=deck&amp;utm_campaign=company-offers-de-v1.3" TargetMode="External"/><Relationship Id="rId4" Type="http://schemas.openxmlformats.org/officeDocument/2006/relationships/hyperlink" Target="https://ethority.ai/de/products/enterprise-services/readiness-maturity-check?utm_source=pdf&amp;utm_medium=deck&amp;utm_campaign=company-offers-de-v1.3" TargetMode="External"/><Relationship Id="rId5" Type="http://schemas.openxmlformats.org/officeDocument/2006/relationships/hyperlink" Target="https://ethority.ai/de/products/enterprise-services/readiness-maturity-check?utm_source=pdf&amp;utm_medium=deck&amp;utm_campaign=company-offers-de-v1.3" TargetMode="External"/><Relationship Id="rId6" Type="http://schemas.openxmlformats.org/officeDocument/2006/relationships/hyperlink" Target="https://ethority.ai/de/products/enterprise-services/readiness-maturity-check?utm_source=pdf&amp;utm_medium=deck&amp;utm_campaign=company-offers-de-v1.3" TargetMode="External"/><Relationship Id="rId7" Type="http://schemas.openxmlformats.org/officeDocument/2006/relationships/hyperlink" Target="https://ethority.ai/de/products/enterprise-services/readiness-maturity-check?utm_source=pdf&amp;utm_medium=deck&amp;utm_campaign=company-offers-de-v1.3" TargetMode="External"/><Relationship Id="rId8" Type="http://schemas.openxmlformats.org/officeDocument/2006/relationships/hyperlink" Target="https://ethority.ai/de/solutions/calculators?utm_source=pdf&amp;utm_medium=deck&amp;utm_campaign=company-offers-de-v1.3" TargetMode="External"/><Relationship Id="rId9" Type="http://schemas.openxmlformats.org/officeDocument/2006/relationships/hyperlink" Target="https://ethority.ai/de/solutions/calculators?utm_source=pdf&amp;utm_medium=deck&amp;utm_campaign=company-offers-de-v1.3" TargetMode="External"/><Relationship Id="rId10" Type="http://schemas.openxmlformats.org/officeDocument/2006/relationships/hyperlink" Target="https://ethority.ai/de/solutions/calculators?utm_source=pdf&amp;utm_medium=deck&amp;utm_campaign=company-offers-de-v1.3" TargetMode="External"/><Relationship Id="rId11" Type="http://schemas.openxmlformats.org/officeDocument/2006/relationships/hyperlink" Target="https://ethority.ai/de/solutions/calculators?utm_source=pdf&amp;utm_medium=deck&amp;utm_campaign=company-offers-de-v1.3" TargetMode="External"/><Relationship Id="rId12" Type="http://schemas.openxmlformats.org/officeDocument/2006/relationships/hyperlink" Target="https://ethority.ai/de/solutions/calculators?utm_source=pdf&amp;utm_medium=deck&amp;utm_campaign=company-offers-de-v1.3" TargetMode="External"/><Relationship Id="rId13" Type="http://schemas.openxmlformats.org/officeDocument/2006/relationships/hyperlink" Target="https://ethority.ai/de/research?utm_source=pdf&amp;utm_medium=deck&amp;utm_campaign=company-offers-de-v1.3" TargetMode="External"/><Relationship Id="rId14" Type="http://schemas.openxmlformats.org/officeDocument/2006/relationships/hyperlink" Target="https://ethority.ai/de/research?utm_source=pdf&amp;utm_medium=deck&amp;utm_campaign=company-offers-de-v1.3" TargetMode="External"/><Relationship Id="rId15" Type="http://schemas.openxmlformats.org/officeDocument/2006/relationships/hyperlink" Target="https://ethority.ai/de/research?utm_source=pdf&amp;utm_medium=deck&amp;utm_campaign=company-offers-de-v1.3" TargetMode="External"/><Relationship Id="rId16" Type="http://schemas.openxmlformats.org/officeDocument/2006/relationships/hyperlink" Target="https://ethority.ai/de/research?utm_source=pdf&amp;utm_medium=deck&amp;utm_campaign=company-offers-de-v1.3" TargetMode="External"/><Relationship Id="rId17" Type="http://schemas.openxmlformats.org/officeDocument/2006/relationships/hyperlink" Target="mailto:sten@ethority.ai" TargetMode="External"/><Relationship Id="rId18" Type="http://schemas.openxmlformats.org/officeDocument/2006/relationships/hyperlink" Target="mailto:sten@ethority.ai" TargetMode="External"/><Relationship Id="rId19" Type="http://schemas.openxmlformats.org/officeDocument/2006/relationships/image" Target="../media/image-21-2.png"/><Relationship Id="rId20" Type="http://schemas.openxmlformats.org/officeDocument/2006/relationships/hyperlink" Target="mailto:sten@ethority.ai" TargetMode="External"/><Relationship Id="rId21" Type="http://schemas.openxmlformats.org/officeDocument/2006/relationships/hyperlink" Target="https://ethority.ai/?utm_source=pdf&amp;utm_medium=deck&amp;utm_campaign=company-offers-de-v1.3" TargetMode="External"/><Relationship Id="rId22" Type="http://schemas.openxmlformats.org/officeDocument/2006/relationships/image" Target="../media/image-21-3.png"/><Relationship Id="rId23" Type="http://schemas.openxmlformats.org/officeDocument/2006/relationships/image" Target="../media/image-21-4.png"/><Relationship Id="rId24" Type="http://schemas.openxmlformats.org/officeDocument/2006/relationships/slideLayout" Target="../slideLayouts/slideLayout2.xml"/><Relationship Id="rId2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hyperlink" Target="https://ethority.ai/de?utm_source=pdf&amp;utm_medium=deck&amp;utm_campaign=company-offers-de-v1.3" TargetMode="External"/><Relationship Id="rId3" Type="http://schemas.openxmlformats.org/officeDocument/2006/relationships/hyperlink" Target="https://ethority.ai/de/ai-prism?utm_source=pdf&amp;utm_medium=deck&amp;utm_campaign=company-offers-de-v1.3" TargetMode="External"/><Relationship Id="rId4" Type="http://schemas.openxmlformats.org/officeDocument/2006/relationships/hyperlink" Target="https://ethority.ai/de/explore/registry?utm_source=pdf&amp;utm_medium=deck&amp;utm_campaign=company-offers-de-v1.3" TargetMode="External"/><Relationship Id="rId5" Type="http://schemas.openxmlformats.org/officeDocument/2006/relationships/hyperlink" Target="https://ethority.ai/de/explore/compare?utm_source=pdf&amp;utm_medium=deck&amp;utm_campaign=company-offers-de-v1.3" TargetMode="External"/><Relationship Id="rId6" Type="http://schemas.openxmlformats.org/officeDocument/2006/relationships/hyperlink" Target="https://ethority.ai/de/company?utm_source=pdf&amp;utm_medium=deck&amp;utm_campaign=company-offers-de-v1.3" TargetMode="External"/><Relationship Id="rId7" Type="http://schemas.openxmlformats.org/officeDocument/2006/relationships/hyperlink" Target="https://ethority.ai/de/company/team?utm_source=pdf&amp;utm_medium=deck&amp;utm_campaign=company-offers-de-v1.3" TargetMode="External"/><Relationship Id="rId8" Type="http://schemas.openxmlformats.org/officeDocument/2006/relationships/hyperlink" Target="https://ethority.ai/de/contact?utm_source=pdf&amp;utm_medium=deck&amp;utm_campaign=company-offers-de-v1.3" TargetMode="External"/><Relationship Id="rId9" Type="http://schemas.openxmlformats.org/officeDocument/2006/relationships/hyperlink" Target="https://ethority.ai/de/products/entry-offers?utm_source=pdf&amp;utm_medium=deck&amp;utm_campaign=company-offers-de-v1.3" TargetMode="External"/><Relationship Id="rId10" Type="http://schemas.openxmlformats.org/officeDocument/2006/relationships/hyperlink" Target="https://ethority.ai/de/offers/ai-decision-brief?utm_source=pdf&amp;utm_medium=deck&amp;utm_campaign=company-offers-de-v1.3" TargetMode="External"/><Relationship Id="rId11" Type="http://schemas.openxmlformats.org/officeDocument/2006/relationships/hyperlink" Target="https://ethority.ai/de/offers/ai-business-blueprint?utm_source=pdf&amp;utm_medium=deck&amp;utm_campaign=company-offers-de-v1.3" TargetMode="External"/><Relationship Id="rId12" Type="http://schemas.openxmlformats.org/officeDocument/2006/relationships/hyperlink" Target="https://ethority.ai/de/offers/ai-trust-record?utm_source=pdf&amp;utm_medium=deck&amp;utm_campaign=company-offers-de-v1.3" TargetMode="External"/><Relationship Id="rId13" Type="http://schemas.openxmlformats.org/officeDocument/2006/relationships/hyperlink" Target="https://ethority.ai/de/offers/ai-trust-pilot?utm_source=pdf&amp;utm_medium=deck&amp;utm_campaign=company-offers-de-v1.3" TargetMode="External"/><Relationship Id="rId14" Type="http://schemas.openxmlformats.org/officeDocument/2006/relationships/hyperlink" Target="https://ethority.ai/de/products/enterprise-services/opportunity-case?utm_source=pdf&amp;utm_medium=deck&amp;utm_campaign=company-offers-de-v1.3" TargetMode="External"/><Relationship Id="rId15" Type="http://schemas.openxmlformats.org/officeDocument/2006/relationships/hyperlink" Target="https://ethority.ai/de/products/enterprise-services?utm_source=pdf&amp;utm_medium=deck&amp;utm_campaign=company-offers-de-v1.3" TargetMode="External"/><Relationship Id="rId16" Type="http://schemas.openxmlformats.org/officeDocument/2006/relationships/hyperlink" Target="https://ethority.ai/de/products/enterprise-services/readiness-maturity-check?utm_source=pdf&amp;utm_medium=deck&amp;utm_campaign=company-offers-de-v1.3" TargetMode="External"/><Relationship Id="rId17" Type="http://schemas.openxmlformats.org/officeDocument/2006/relationships/hyperlink" Target="https://ethority.ai/de/products/enterprise-services/ai-act-readiness-sprint?utm_source=pdf&amp;utm_medium=deck&amp;utm_campaign=company-offers-de-v1.3" TargetMode="External"/><Relationship Id="rId18" Type="http://schemas.openxmlformats.org/officeDocument/2006/relationships/hyperlink" Target="https://ethority.ai/de/products/enterprise-services/literacy-adoption?utm_source=pdf&amp;utm_medium=deck&amp;utm_campaign=company-offers-de-v1.3" TargetMode="External"/><Relationship Id="rId19" Type="http://schemas.openxmlformats.org/officeDocument/2006/relationships/hyperlink" Target="https://ethority.ai/de/products/enterprise-services/governance-setup?utm_source=pdf&amp;utm_medium=deck&amp;utm_campaign=company-offers-de-v1.3" TargetMode="External"/><Relationship Id="rId20" Type="http://schemas.openxmlformats.org/officeDocument/2006/relationships/hyperlink" Target="https://ethority.ai/de/products/enterprise-services/estate-audit?utm_source=pdf&amp;utm_medium=deck&amp;utm_campaign=company-offers-de-v1.3" TargetMode="External"/><Relationship Id="rId21" Type="http://schemas.openxmlformats.org/officeDocument/2006/relationships/hyperlink" Target="https://ethority.ai/de/products/enterprise-services/governance-retainer?utm_source=pdf&amp;utm_medium=deck&amp;utm_campaign=company-offers-de-v1.3" TargetMode="External"/><Relationship Id="rId22" Type="http://schemas.openxmlformats.org/officeDocument/2006/relationships/hyperlink" Target="https://ethority.ai/de/research/publications/market-global-de?utm_source=pdf&amp;utm_medium=deck&amp;utm_campaign=company-offers-de-v1.3" TargetMode="External"/><Relationship Id="rId23" Type="http://schemas.openxmlformats.org/officeDocument/2006/relationships/hyperlink" Target="https://ethority.ai/de/research/publications?utm_source=pdf&amp;utm_medium=deck&amp;utm_campaign=company-offers-de-v1.3" TargetMode="External"/><Relationship Id="rId24" Type="http://schemas.openxmlformats.org/officeDocument/2006/relationships/hyperlink" Target="https://ethority.ai/de/articles?utm_source=pdf&amp;utm_medium=deck&amp;utm_campaign=company-offers-de-v1.3" TargetMode="External"/><Relationship Id="rId25" Type="http://schemas.openxmlformats.org/officeDocument/2006/relationships/hyperlink" Target="https://ethority.ai/de/solutions/calculators?utm_source=pdf&amp;utm_medium=deck&amp;utm_campaign=company-offers-de-v1.3" TargetMode="External"/><Relationship Id="rId26" Type="http://schemas.openxmlformats.org/officeDocument/2006/relationships/hyperlink" Target="https://ethority.ai/de/learn/glossary?utm_source=pdf&amp;utm_medium=deck&amp;utm_campaign=company-offers-de-v1.3" TargetMode="External"/><Relationship Id="rId27" Type="http://schemas.openxmlformats.org/officeDocument/2006/relationships/hyperlink" Target="https://ethority.ai/de/methodology?utm_source=pdf&amp;utm_medium=deck&amp;utm_campaign=company-offers-de-v1.3" TargetMode="External"/><Relationship Id="rId28" Type="http://schemas.openxmlformats.org/officeDocument/2006/relationships/slideLayout" Target="../slideLayouts/slideLayout2.xml"/><Relationship Id="rId29"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C_Unternehmen-und-Angebote_DE_v1.3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1_5" descr="/tmp/claude-0/-home-claude/5dcc285b-52c5-57b1-88a8-9616b3351304/scratchpad/f39/W2/decks_v3/_work/C_Unternehmen-und-Angebote_DE_v1.3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UNTERNEHMEN &amp; ANGEBOTE 2026/27</a:t>
            </a:r>
            <a:endParaRPr lang="en-US" sz="1050" dirty="0"/>
          </a:p>
        </p:txBody>
      </p:sp>
      <p:sp>
        <p:nvSpPr>
          <p:cNvPr id="9" name="Title"/>
          <p:cNvSpPr txBox="1"/>
          <p:nvPr/>
        </p:nvSpPr>
        <p:spPr>
          <a:xfrm>
            <a:off x="761970" y="1544970"/>
            <a:ext cx="7730520" cy="1401958"/>
          </a:xfrm>
          <a:prstGeom prst="rect">
            <a:avLst/>
          </a:prstGeom>
          <a:noFill/>
          <a:ln/>
        </p:spPr>
        <p:txBody>
          <a:bodyPr wrap="square" lIns="0" tIns="0" rIns="0" bIns="0" rtlCol="0" anchor="t"/>
          <a:lstStyle/>
          <a:p>
            <a:pPr algn="l" indent="0" marL="0">
              <a:lnSpc>
                <a:spcPts val="3680"/>
              </a:lnSpc>
              <a:buNone/>
            </a:pPr>
            <a:r>
              <a:rPr lang="en-US" sz="4000" spc="-180" kern="0" dirty="0">
                <a:solidFill>
                  <a:srgbClr val="EEF3F8"/>
                </a:solidFill>
                <a:latin typeface="Archivo Black" pitchFamily="34" charset="0"/>
                <a:ea typeface="Archivo Black" pitchFamily="34" charset="-122"/>
                <a:cs typeface="Archivo Black" pitchFamily="34" charset="-120"/>
              </a:rPr>
              <a:t>KI, die zu Ihrem Unternehmen passt – </a:t>
            </a:r>
            <a:pPr algn="l" indent="0" marL="0">
              <a:lnSpc>
                <a:spcPts val="3680"/>
              </a:lnSpc>
              <a:buNone/>
            </a:pPr>
            <a:r>
              <a:rPr lang="en-US" sz="4000" spc="-180" kern="0" dirty="0">
                <a:solidFill>
                  <a:srgbClr val="35C8FF"/>
                </a:solidFill>
                <a:latin typeface="Archivo Black" pitchFamily="34" charset="0"/>
                <a:ea typeface="Archivo Black" pitchFamily="34" charset="-122"/>
                <a:cs typeface="Archivo Black" pitchFamily="34" charset="-120"/>
              </a:rPr>
              <a:t>auch wenn sich Ihr Markt verändert.</a:t>
            </a:r>
            <a:endParaRPr lang="en-US" sz="4000" dirty="0"/>
          </a:p>
        </p:txBody>
      </p:sp>
      <p:sp>
        <p:nvSpPr>
          <p:cNvPr id="10" name="text_1_8"/>
          <p:cNvSpPr txBox="1"/>
          <p:nvPr/>
        </p:nvSpPr>
        <p:spPr>
          <a:xfrm>
            <a:off x="761970" y="313739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ETHORITY macht KI für Ihr Team, Ihr Projekt und Ihr Unternehmen nutzbar. Wir richten sie auf Ihre Kunden aus und passen sie an, wenn sich Markt oder Regeln ändern.</a:t>
            </a:r>
            <a:endParaRPr lang="en-US" sz="1450" dirty="0"/>
          </a:p>
        </p:txBody>
      </p:sp>
      <p:sp>
        <p:nvSpPr>
          <p:cNvPr id="11" name="shape_1_9"/>
          <p:cNvSpPr/>
          <p:nvPr/>
        </p:nvSpPr>
        <p:spPr>
          <a:xfrm>
            <a:off x="761970" y="4435663"/>
            <a:ext cx="2247870" cy="38130"/>
          </a:xfrm>
          <a:prstGeom prst="rect">
            <a:avLst/>
          </a:prstGeom>
          <a:solidFill>
            <a:srgbClr val="35C8FF"/>
          </a:solidFill>
          <a:ln/>
        </p:spPr>
      </p:sp>
      <p:sp>
        <p:nvSpPr>
          <p:cNvPr id="12" name="text_1_10"/>
          <p:cNvSpPr txBox="1"/>
          <p:nvPr/>
        </p:nvSpPr>
        <p:spPr>
          <a:xfrm>
            <a:off x="76197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_11"/>
          <p:cNvSpPr txBox="1"/>
          <p:nvPr/>
        </p:nvSpPr>
        <p:spPr>
          <a:xfrm>
            <a:off x="761970" y="5058004"/>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 jedes mit Quelle</a:t>
            </a:r>
            <a:endParaRPr lang="en-US" sz="1100" dirty="0"/>
          </a:p>
        </p:txBody>
      </p:sp>
      <p:sp>
        <p:nvSpPr>
          <p:cNvPr id="14" name="text_1_12"/>
          <p:cNvSpPr txBox="1"/>
          <p:nvPr/>
        </p:nvSpPr>
        <p:spPr>
          <a:xfrm>
            <a:off x="761970" y="5490149"/>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5" name="shape_1_13"/>
          <p:cNvSpPr/>
          <p:nvPr/>
        </p:nvSpPr>
        <p:spPr>
          <a:xfrm>
            <a:off x="3289280" y="4435663"/>
            <a:ext cx="2247870" cy="38130"/>
          </a:xfrm>
          <a:prstGeom prst="rect">
            <a:avLst/>
          </a:prstGeom>
          <a:solidFill>
            <a:srgbClr val="35C8FF"/>
          </a:solidFill>
          <a:ln/>
        </p:spPr>
      </p:sp>
      <p:sp>
        <p:nvSpPr>
          <p:cNvPr id="16" name="text_1_14"/>
          <p:cNvSpPr txBox="1"/>
          <p:nvPr/>
        </p:nvSpPr>
        <p:spPr>
          <a:xfrm>
            <a:off x="328928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24</a:t>
            </a:r>
            <a:endParaRPr lang="en-US" sz="3200" dirty="0"/>
          </a:p>
        </p:txBody>
      </p:sp>
      <p:sp>
        <p:nvSpPr>
          <p:cNvPr id="17" name="text_1_15"/>
          <p:cNvSpPr txBox="1"/>
          <p:nvPr/>
        </p:nvSpPr>
        <p:spPr>
          <a:xfrm>
            <a:off x="3289280" y="5058004"/>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Themenfelder auf einer Karte, nach Aufgabe und Branche</a:t>
            </a:r>
            <a:endParaRPr lang="en-US" sz="1100" dirty="0"/>
          </a:p>
        </p:txBody>
      </p:sp>
      <p:sp>
        <p:nvSpPr>
          <p:cNvPr id="18" name="text_1_16"/>
          <p:cNvSpPr txBox="1"/>
          <p:nvPr/>
        </p:nvSpPr>
        <p:spPr>
          <a:xfrm>
            <a:off x="3289280" y="5490149"/>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V3.12</a:t>
            </a:r>
            <a:endParaRPr lang="en-US" sz="700" dirty="0"/>
          </a:p>
        </p:txBody>
      </p:sp>
      <p:sp>
        <p:nvSpPr>
          <p:cNvPr id="19" name="shape_1_17"/>
          <p:cNvSpPr/>
          <p:nvPr/>
        </p:nvSpPr>
        <p:spPr>
          <a:xfrm>
            <a:off x="5816590" y="4435663"/>
            <a:ext cx="2247870" cy="38130"/>
          </a:xfrm>
          <a:prstGeom prst="rect">
            <a:avLst/>
          </a:prstGeom>
          <a:solidFill>
            <a:srgbClr val="35C8FF"/>
          </a:solidFill>
          <a:ln/>
        </p:spPr>
      </p:sp>
      <p:sp>
        <p:nvSpPr>
          <p:cNvPr id="20" name="text_1_18"/>
          <p:cNvSpPr txBox="1"/>
          <p:nvPr/>
        </p:nvSpPr>
        <p:spPr>
          <a:xfrm>
            <a:off x="5816590" y="4575383"/>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11</a:t>
            </a:r>
            <a:endParaRPr lang="en-US" sz="3200" dirty="0"/>
          </a:p>
        </p:txBody>
      </p:sp>
      <p:sp>
        <p:nvSpPr>
          <p:cNvPr id="21" name="text_1_19"/>
          <p:cNvSpPr txBox="1"/>
          <p:nvPr/>
        </p:nvSpPr>
        <p:spPr>
          <a:xfrm>
            <a:off x="5816590" y="5058004"/>
            <a:ext cx="2328062" cy="553029"/>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Einstiegsangebote und Leistungen, von 195 € netto bis zur monatlichen Begleitung</a:t>
            </a:r>
            <a:endParaRPr lang="en-US" sz="1100" dirty="0"/>
          </a:p>
        </p:txBody>
      </p:sp>
      <p:sp>
        <p:nvSpPr>
          <p:cNvPr id="22" name="text_1_20"/>
          <p:cNvSpPr txBox="1"/>
          <p:nvPr/>
        </p:nvSpPr>
        <p:spPr>
          <a:xfrm>
            <a:off x="5816590" y="5674492"/>
            <a:ext cx="2328062"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ANGEBOTSSEITEN AUF ETHORITY.AI, OKT. 2026</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4" name="text_1_2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C_Unternehmen-und-Angebote_DE_v1.3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_5"/>
          <p:cNvSpPr txBox="1"/>
          <p:nvPr/>
        </p:nvSpPr>
        <p:spPr>
          <a:xfrm>
            <a:off x="761970" y="1079541"/>
            <a:ext cx="589916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WAS ETHORITY TUT</a:t>
            </a:r>
            <a:endParaRPr lang="en-US" sz="1050" dirty="0"/>
          </a:p>
        </p:txBody>
      </p:sp>
      <p:sp>
        <p:nvSpPr>
          <p:cNvPr id="8" name="Title"/>
          <p:cNvSpPr txBox="1"/>
          <p:nvPr/>
        </p:nvSpPr>
        <p:spPr>
          <a:xfrm>
            <a:off x="761970" y="1392540"/>
            <a:ext cx="5899160" cy="1657716"/>
          </a:xfrm>
          <a:prstGeom prst="rect">
            <a:avLst/>
          </a:prstGeom>
          <a:noFill/>
          <a:ln/>
        </p:spPr>
        <p:txBody>
          <a:bodyPr wrap="square" lIns="0" tIns="0" rIns="0" bIns="0" rtlCol="0" anchor="t"/>
          <a:lstStyle/>
          <a:p>
            <a:pPr algn="l" indent="0" marL="0">
              <a:lnSpc>
                <a:spcPts val="3260"/>
              </a:lnSpc>
              <a:buNone/>
            </a:pPr>
            <a:r>
              <a:rPr lang="en-US" sz="3200" b="1" spc="-96" kern="0" dirty="0">
                <a:solidFill>
                  <a:srgbClr val="EEF3F8"/>
                </a:solidFill>
                <a:latin typeface="Archivo" pitchFamily="34" charset="0"/>
                <a:ea typeface="Archivo" pitchFamily="34" charset="-122"/>
                <a:cs typeface="Archivo" pitchFamily="34" charset="-120"/>
              </a:rPr>
              <a:t>ETHORITY macht KI nutzbar – für eine Person, ein Projekt, </a:t>
            </a:r>
            <a:pPr algn="l" indent="0" marL="0">
              <a:lnSpc>
                <a:spcPts val="3260"/>
              </a:lnSpc>
              <a:buNone/>
            </a:pPr>
            <a:r>
              <a:rPr lang="en-US" sz="3200" b="1" spc="-96" kern="0" dirty="0">
                <a:solidFill>
                  <a:srgbClr val="35C8FF"/>
                </a:solidFill>
                <a:latin typeface="Archivo" pitchFamily="34" charset="0"/>
                <a:ea typeface="Archivo" pitchFamily="34" charset="-122"/>
                <a:cs typeface="Archivo" pitchFamily="34" charset="-120"/>
              </a:rPr>
              <a:t>eine Organisation oder ein Team.</a:t>
            </a:r>
            <a:endParaRPr lang="en-US" sz="3200" dirty="0"/>
          </a:p>
        </p:txBody>
      </p:sp>
      <p:sp>
        <p:nvSpPr>
          <p:cNvPr id="9" name="text_2_7"/>
          <p:cNvSpPr txBox="1"/>
          <p:nvPr/>
        </p:nvSpPr>
        <p:spPr>
          <a:xfrm>
            <a:off x="761970" y="3253527"/>
            <a:ext cx="5899160" cy="1288847"/>
          </a:xfrm>
          <a:prstGeom prst="rect">
            <a:avLst/>
          </a:prstGeom>
          <a:noFill/>
          <a:ln/>
        </p:spPr>
        <p:txBody>
          <a:bodyPr wrap="square" lIns="0" tIns="0" rIns="0" bIns="0" rtlCol="0" anchor="t"/>
          <a:lstStyle/>
          <a:p>
            <a:pPr algn="l" indent="0" marL="0">
              <a:lnSpc>
                <a:spcPts val="2030"/>
              </a:lnSpc>
              <a:buNone/>
            </a:pPr>
            <a:r>
              <a:rPr lang="en-US" sz="1400" dirty="0">
                <a:solidFill>
                  <a:srgbClr val="A3B4C5"/>
                </a:solidFill>
                <a:latin typeface="IBM Plex Sans" pitchFamily="34" charset="0"/>
                <a:ea typeface="IBM Plex Sans" pitchFamily="34" charset="-122"/>
                <a:cs typeface="IBM Plex Sans" pitchFamily="34" charset="-120"/>
              </a:rPr>
              <a:t>Vielleicht wählen Sie gerade Ihre erste KI-Anwendung aus, vielleicht nutzen Ihre Teams schon mehrere. Das Good AI Prisma, unsere Karte mit 961 KI-Angeboten, zeigt Ihnen die Möglichkeiten. Wir helfen Ihnen, die passende Lösung für Ihre Kunden und Ihren Markt auszuwählen, aufzubauen und zu betreiben.</a:t>
            </a:r>
            <a:endParaRPr lang="en-US" sz="1400" dirty="0"/>
          </a:p>
        </p:txBody>
      </p:sp>
      <p:pic>
        <p:nvPicPr>
          <p:cNvPr id="10" name="picture_2_8" descr="/tmp/claude-0/-home-claude/5dcc285b-52c5-57b1-88a8-9616b3351304/scratchpad/f39/W2/decks_v3/_work/C_Unternehmen-und-Angebote_DE_v1.3_20261027/img_003.png">    </p:cNvPr>
          <p:cNvPicPr>
            <a:picLocks noChangeAspect="1"/>
          </p:cNvPicPr>
          <p:nvPr/>
        </p:nvPicPr>
        <p:blipFill>
          <a:blip r:embed="rId2"/>
          <a:stretch>
            <a:fillRect/>
          </a:stretch>
        </p:blipFill>
        <p:spPr>
          <a:xfrm>
            <a:off x="6985010" y="952530"/>
            <a:ext cx="4444990" cy="4826020"/>
          </a:xfrm>
          <a:prstGeom prst="rect">
            <a:avLst/>
          </a:prstGeom>
        </p:spPr>
      </p:pic>
      <p:sp>
        <p:nvSpPr>
          <p:cNvPr id="11" name="text_2_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Okt. 2026</a:t>
            </a:r>
            <a:endParaRPr lang="en-US" sz="900" dirty="0"/>
          </a:p>
        </p:txBody>
      </p:sp>
      <p:sp>
        <p:nvSpPr>
          <p:cNvPr id="12" name="text_2_10"/>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3" name="text_2_1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14" name="text_2_1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C_Unternehmen-und-Angebote_DE_v1.3_20261027/img_004.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VIER QUALITÄTEN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Gute KI ist wirksam, effizient,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wirtschaftlich und verantwortungsvoll.</a:t>
            </a:r>
            <a:endParaRPr lang="en-US" sz="3000" dirty="0"/>
          </a:p>
        </p:txBody>
      </p:sp>
      <p:sp>
        <p:nvSpPr>
          <p:cNvPr id="9" name="text_3_7"/>
          <p:cNvSpPr txBox="1"/>
          <p:nvPr/>
        </p:nvSpPr>
        <p:spPr>
          <a:xfrm>
            <a:off x="761970" y="2144177"/>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Die Einhaltung der Regeln gehört zur verantwortungsvollen Umsetzung. Verantwortung geht weiter: Auch eine erlaubte Anwendung kann schlecht gestaltet sein oder Betroffenen schaden.</a:t>
            </a:r>
            <a:endParaRPr lang="en-US" sz="1200" dirty="0"/>
          </a:p>
        </p:txBody>
      </p:sp>
      <p:sp>
        <p:nvSpPr>
          <p:cNvPr id="10" name="shape_3_8"/>
          <p:cNvSpPr/>
          <p:nvPr/>
        </p:nvSpPr>
        <p:spPr>
          <a:xfrm>
            <a:off x="761970" y="2984510"/>
            <a:ext cx="1883938" cy="2667030"/>
          </a:xfrm>
          <a:prstGeom prst="rect">
            <a:avLst/>
          </a:prstGeom>
          <a:solidFill>
            <a:srgbClr val="0B1A2A"/>
          </a:solidFill>
          <a:ln/>
        </p:spPr>
      </p:sp>
      <p:sp>
        <p:nvSpPr>
          <p:cNvPr id="11" name="shape_3_9"/>
          <p:cNvSpPr/>
          <p:nvPr/>
        </p:nvSpPr>
        <p:spPr>
          <a:xfrm>
            <a:off x="761970" y="2984510"/>
            <a:ext cx="1883938" cy="50841"/>
          </a:xfrm>
          <a:prstGeom prst="rect">
            <a:avLst/>
          </a:prstGeom>
          <a:solidFill>
            <a:srgbClr val="35C8FF"/>
          </a:solidFill>
          <a:ln/>
        </p:spPr>
      </p:sp>
      <p:sp>
        <p:nvSpPr>
          <p:cNvPr id="12" name="shape_3_10"/>
          <p:cNvSpPr/>
          <p:nvPr/>
        </p:nvSpPr>
        <p:spPr>
          <a:xfrm>
            <a:off x="2639598" y="2984510"/>
            <a:ext cx="6309" cy="2667030"/>
          </a:xfrm>
          <a:prstGeom prst="rect">
            <a:avLst/>
          </a:prstGeom>
          <a:solidFill>
            <a:srgbClr val="D6E6F5">
              <a:alpha val="13000"/>
            </a:srgbClr>
          </a:solidFill>
          <a:ln/>
        </p:spPr>
      </p:sp>
      <p:sp>
        <p:nvSpPr>
          <p:cNvPr id="13" name="shape_3_11"/>
          <p:cNvSpPr/>
          <p:nvPr/>
        </p:nvSpPr>
        <p:spPr>
          <a:xfrm>
            <a:off x="761970" y="5645140"/>
            <a:ext cx="1883938" cy="6309"/>
          </a:xfrm>
          <a:prstGeom prst="rect">
            <a:avLst/>
          </a:prstGeom>
          <a:solidFill>
            <a:srgbClr val="D6E6F5">
              <a:alpha val="13000"/>
            </a:srgbClr>
          </a:solidFill>
          <a:ln/>
        </p:spPr>
      </p:sp>
      <p:sp>
        <p:nvSpPr>
          <p:cNvPr id="14" name="shape_3_12"/>
          <p:cNvSpPr/>
          <p:nvPr/>
        </p:nvSpPr>
        <p:spPr>
          <a:xfrm>
            <a:off x="761970" y="2984510"/>
            <a:ext cx="6309" cy="2667030"/>
          </a:xfrm>
          <a:prstGeom prst="rect">
            <a:avLst/>
          </a:prstGeom>
          <a:solidFill>
            <a:srgbClr val="D6E6F5">
              <a:alpha val="13000"/>
            </a:srgbClr>
          </a:solidFill>
          <a:ln/>
        </p:spPr>
      </p:sp>
      <p:pic>
        <p:nvPicPr>
          <p:cNvPr id="15" name="picture_3_13" descr="/tmp/claude-0/-home-claude/5dcc285b-52c5-57b1-88a8-9616b3351304/scratchpad/f39/W2/decks_v3/_work/C_Unternehmen-und-Angebote_DE_v1.3_20261027/img_005.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3_14"/>
          <p:cNvSpPr txBox="1"/>
          <p:nvPr/>
        </p:nvSpPr>
        <p:spPr>
          <a:xfrm>
            <a:off x="958840" y="3830239"/>
            <a:ext cx="1547713"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3_15"/>
          <p:cNvSpPr txBox="1"/>
          <p:nvPr/>
        </p:nvSpPr>
        <p:spPr>
          <a:xfrm>
            <a:off x="958840" y="3995379"/>
            <a:ext cx="1547713"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Wirksam</a:t>
            </a:r>
            <a:endParaRPr lang="en-US" sz="2600" dirty="0"/>
          </a:p>
        </p:txBody>
      </p:sp>
      <p:sp>
        <p:nvSpPr>
          <p:cNvPr id="18" name="text_3_16"/>
          <p:cNvSpPr txBox="1"/>
          <p:nvPr/>
        </p:nvSpPr>
        <p:spPr>
          <a:xfrm>
            <a:off x="958840" y="4452579"/>
            <a:ext cx="1547713"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 unterstützt ein konkretes Ziel mit überprüfbaren Ergebnissen.</a:t>
            </a:r>
            <a:endParaRPr lang="en-US" sz="1150" dirty="0"/>
          </a:p>
        </p:txBody>
      </p:sp>
      <p:sp>
        <p:nvSpPr>
          <p:cNvPr id="19" name="shape_3_17"/>
          <p:cNvSpPr/>
          <p:nvPr/>
        </p:nvSpPr>
        <p:spPr>
          <a:xfrm>
            <a:off x="2798338" y="2984510"/>
            <a:ext cx="1884030" cy="2667030"/>
          </a:xfrm>
          <a:prstGeom prst="rect">
            <a:avLst/>
          </a:prstGeom>
          <a:solidFill>
            <a:srgbClr val="0B1A2A"/>
          </a:solidFill>
          <a:ln/>
        </p:spPr>
      </p:sp>
      <p:sp>
        <p:nvSpPr>
          <p:cNvPr id="20" name="shape_3_18"/>
          <p:cNvSpPr/>
          <p:nvPr/>
        </p:nvSpPr>
        <p:spPr>
          <a:xfrm>
            <a:off x="2798338" y="2984510"/>
            <a:ext cx="1884030" cy="50841"/>
          </a:xfrm>
          <a:prstGeom prst="rect">
            <a:avLst/>
          </a:prstGeom>
          <a:solidFill>
            <a:srgbClr val="F7A23B"/>
          </a:solidFill>
          <a:ln/>
        </p:spPr>
      </p:sp>
      <p:sp>
        <p:nvSpPr>
          <p:cNvPr id="21" name="shape_3_19"/>
          <p:cNvSpPr/>
          <p:nvPr/>
        </p:nvSpPr>
        <p:spPr>
          <a:xfrm>
            <a:off x="4676059" y="2984510"/>
            <a:ext cx="6309" cy="2667030"/>
          </a:xfrm>
          <a:prstGeom prst="rect">
            <a:avLst/>
          </a:prstGeom>
          <a:solidFill>
            <a:srgbClr val="D6E6F5">
              <a:alpha val="13000"/>
            </a:srgbClr>
          </a:solidFill>
          <a:ln/>
        </p:spPr>
      </p:sp>
      <p:sp>
        <p:nvSpPr>
          <p:cNvPr id="22" name="shape_3_20"/>
          <p:cNvSpPr/>
          <p:nvPr/>
        </p:nvSpPr>
        <p:spPr>
          <a:xfrm>
            <a:off x="2798338" y="5645140"/>
            <a:ext cx="1884030" cy="6309"/>
          </a:xfrm>
          <a:prstGeom prst="rect">
            <a:avLst/>
          </a:prstGeom>
          <a:solidFill>
            <a:srgbClr val="D6E6F5">
              <a:alpha val="13000"/>
            </a:srgbClr>
          </a:solidFill>
          <a:ln/>
        </p:spPr>
      </p:sp>
      <p:sp>
        <p:nvSpPr>
          <p:cNvPr id="23" name="shape_3_21"/>
          <p:cNvSpPr/>
          <p:nvPr/>
        </p:nvSpPr>
        <p:spPr>
          <a:xfrm>
            <a:off x="2798338" y="2984510"/>
            <a:ext cx="6309" cy="2667030"/>
          </a:xfrm>
          <a:prstGeom prst="rect">
            <a:avLst/>
          </a:prstGeom>
          <a:solidFill>
            <a:srgbClr val="D6E6F5">
              <a:alpha val="13000"/>
            </a:srgbClr>
          </a:solidFill>
          <a:ln/>
        </p:spPr>
      </p:sp>
      <p:pic>
        <p:nvPicPr>
          <p:cNvPr id="24" name="picture_3_22" descr="/tmp/claude-0/-home-claude/5dcc285b-52c5-57b1-88a8-9616b3351304/scratchpad/f39/W2/decks_v3/_work/C_Unternehmen-und-Angebote_DE_v1.3_20261027/img_006.png">    </p:cNvPr>
          <p:cNvPicPr>
            <a:picLocks noChangeAspect="1"/>
          </p:cNvPicPr>
          <p:nvPr/>
        </p:nvPicPr>
        <p:blipFill>
          <a:blip r:embed="rId3"/>
          <a:stretch>
            <a:fillRect/>
          </a:stretch>
        </p:blipFill>
        <p:spPr>
          <a:xfrm>
            <a:off x="2995209" y="3225820"/>
            <a:ext cx="393741" cy="393741"/>
          </a:xfrm>
          <a:prstGeom prst="rect">
            <a:avLst/>
          </a:prstGeom>
        </p:spPr>
      </p:pic>
      <p:sp>
        <p:nvSpPr>
          <p:cNvPr id="25" name="text_3_23"/>
          <p:cNvSpPr txBox="1"/>
          <p:nvPr/>
        </p:nvSpPr>
        <p:spPr>
          <a:xfrm>
            <a:off x="2995209" y="3830239"/>
            <a:ext cx="1547805"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3_24"/>
          <p:cNvSpPr txBox="1"/>
          <p:nvPr/>
        </p:nvSpPr>
        <p:spPr>
          <a:xfrm>
            <a:off x="2995209" y="3995379"/>
            <a:ext cx="1547805"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Effizient</a:t>
            </a:r>
            <a:endParaRPr lang="en-US" sz="2600" dirty="0"/>
          </a:p>
        </p:txBody>
      </p:sp>
      <p:sp>
        <p:nvSpPr>
          <p:cNvPr id="27" name="text_3_25"/>
          <p:cNvSpPr txBox="1"/>
          <p:nvPr/>
        </p:nvSpPr>
        <p:spPr>
          <a:xfrm>
            <a:off x="2995209" y="4452579"/>
            <a:ext cx="1547805"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Aufwand, Kosten und menschliche Nacharbeit werden berücksichtigt.</a:t>
            </a:r>
            <a:endParaRPr lang="en-US" sz="1150" dirty="0"/>
          </a:p>
        </p:txBody>
      </p:sp>
      <p:sp>
        <p:nvSpPr>
          <p:cNvPr id="28" name="shape_3_26"/>
          <p:cNvSpPr/>
          <p:nvPr/>
        </p:nvSpPr>
        <p:spPr>
          <a:xfrm>
            <a:off x="4834799" y="2984510"/>
            <a:ext cx="2749326" cy="2667030"/>
          </a:xfrm>
          <a:prstGeom prst="rect">
            <a:avLst/>
          </a:prstGeom>
          <a:solidFill>
            <a:srgbClr val="0B1A2A"/>
          </a:solidFill>
          <a:ln/>
        </p:spPr>
      </p:sp>
      <p:sp>
        <p:nvSpPr>
          <p:cNvPr id="29" name="shape_3_27"/>
          <p:cNvSpPr/>
          <p:nvPr/>
        </p:nvSpPr>
        <p:spPr>
          <a:xfrm>
            <a:off x="4834799" y="2984510"/>
            <a:ext cx="2749326" cy="50841"/>
          </a:xfrm>
          <a:prstGeom prst="rect">
            <a:avLst/>
          </a:prstGeom>
          <a:solidFill>
            <a:srgbClr val="22CE61"/>
          </a:solidFill>
          <a:ln/>
        </p:spPr>
      </p:sp>
      <p:sp>
        <p:nvSpPr>
          <p:cNvPr id="30" name="shape_3_28"/>
          <p:cNvSpPr/>
          <p:nvPr/>
        </p:nvSpPr>
        <p:spPr>
          <a:xfrm>
            <a:off x="7577816" y="2984510"/>
            <a:ext cx="6309" cy="2667030"/>
          </a:xfrm>
          <a:prstGeom prst="rect">
            <a:avLst/>
          </a:prstGeom>
          <a:solidFill>
            <a:srgbClr val="D6E6F5">
              <a:alpha val="13000"/>
            </a:srgbClr>
          </a:solidFill>
          <a:ln/>
        </p:spPr>
      </p:sp>
      <p:sp>
        <p:nvSpPr>
          <p:cNvPr id="31" name="shape_3_29"/>
          <p:cNvSpPr/>
          <p:nvPr/>
        </p:nvSpPr>
        <p:spPr>
          <a:xfrm>
            <a:off x="4834799" y="5645140"/>
            <a:ext cx="2749326" cy="6309"/>
          </a:xfrm>
          <a:prstGeom prst="rect">
            <a:avLst/>
          </a:prstGeom>
          <a:solidFill>
            <a:srgbClr val="D6E6F5">
              <a:alpha val="13000"/>
            </a:srgbClr>
          </a:solidFill>
          <a:ln/>
        </p:spPr>
      </p:sp>
      <p:sp>
        <p:nvSpPr>
          <p:cNvPr id="32" name="shape_3_30"/>
          <p:cNvSpPr/>
          <p:nvPr/>
        </p:nvSpPr>
        <p:spPr>
          <a:xfrm>
            <a:off x="4834799" y="2984510"/>
            <a:ext cx="6309" cy="2667030"/>
          </a:xfrm>
          <a:prstGeom prst="rect">
            <a:avLst/>
          </a:prstGeom>
          <a:solidFill>
            <a:srgbClr val="D6E6F5">
              <a:alpha val="13000"/>
            </a:srgbClr>
          </a:solidFill>
          <a:ln/>
        </p:spPr>
      </p:sp>
      <p:pic>
        <p:nvPicPr>
          <p:cNvPr id="33" name="picture_3_31" descr="/tmp/claude-0/-home-claude/5dcc285b-52c5-57b1-88a8-9616b3351304/scratchpad/f39/W2/decks_v3/_work/C_Unternehmen-und-Angebote_DE_v1.3_20261027/img_007.png">    </p:cNvPr>
          <p:cNvPicPr>
            <a:picLocks noChangeAspect="1"/>
          </p:cNvPicPr>
          <p:nvPr/>
        </p:nvPicPr>
        <p:blipFill>
          <a:blip r:embed="rId4"/>
          <a:stretch>
            <a:fillRect/>
          </a:stretch>
        </p:blipFill>
        <p:spPr>
          <a:xfrm>
            <a:off x="5031669" y="3225820"/>
            <a:ext cx="393741" cy="393741"/>
          </a:xfrm>
          <a:prstGeom prst="rect">
            <a:avLst/>
          </a:prstGeom>
        </p:spPr>
      </p:pic>
      <p:sp>
        <p:nvSpPr>
          <p:cNvPr id="34" name="text_3_32"/>
          <p:cNvSpPr txBox="1"/>
          <p:nvPr/>
        </p:nvSpPr>
        <p:spPr>
          <a:xfrm>
            <a:off x="5031669" y="3830239"/>
            <a:ext cx="2438979"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3_33"/>
          <p:cNvSpPr txBox="1"/>
          <p:nvPr/>
        </p:nvSpPr>
        <p:spPr>
          <a:xfrm>
            <a:off x="5031669" y="3995379"/>
            <a:ext cx="2438979"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Wirtschaftlich</a:t>
            </a:r>
            <a:endParaRPr lang="en-US" sz="2600" dirty="0"/>
          </a:p>
        </p:txBody>
      </p:sp>
      <p:sp>
        <p:nvSpPr>
          <p:cNvPr id="36" name="text_3_34"/>
          <p:cNvSpPr txBox="1"/>
          <p:nvPr/>
        </p:nvSpPr>
        <p:spPr>
          <a:xfrm>
            <a:off x="5031669" y="4452579"/>
            <a:ext cx="2438979"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Ein technischer Fortschritt wird auf seinen tatsächlichen Geschäftswert geprüft.</a:t>
            </a:r>
            <a:endParaRPr lang="en-US" sz="1150" dirty="0"/>
          </a:p>
        </p:txBody>
      </p:sp>
      <p:sp>
        <p:nvSpPr>
          <p:cNvPr id="37" name="shape_3_35"/>
          <p:cNvSpPr/>
          <p:nvPr/>
        </p:nvSpPr>
        <p:spPr>
          <a:xfrm>
            <a:off x="7736556" y="2984510"/>
            <a:ext cx="3693444" cy="2667030"/>
          </a:xfrm>
          <a:prstGeom prst="rect">
            <a:avLst/>
          </a:prstGeom>
          <a:solidFill>
            <a:srgbClr val="0B1A2A"/>
          </a:solidFill>
          <a:ln/>
        </p:spPr>
      </p:sp>
      <p:sp>
        <p:nvSpPr>
          <p:cNvPr id="38" name="shape_3_36"/>
          <p:cNvSpPr/>
          <p:nvPr/>
        </p:nvSpPr>
        <p:spPr>
          <a:xfrm>
            <a:off x="7736556" y="2984510"/>
            <a:ext cx="3693444" cy="50841"/>
          </a:xfrm>
          <a:prstGeom prst="rect">
            <a:avLst/>
          </a:prstGeom>
          <a:solidFill>
            <a:srgbClr val="F0507A"/>
          </a:solidFill>
          <a:ln/>
        </p:spPr>
      </p:sp>
      <p:sp>
        <p:nvSpPr>
          <p:cNvPr id="39" name="shape_3_37"/>
          <p:cNvSpPr/>
          <p:nvPr/>
        </p:nvSpPr>
        <p:spPr>
          <a:xfrm>
            <a:off x="11423691" y="2984510"/>
            <a:ext cx="6309" cy="2667030"/>
          </a:xfrm>
          <a:prstGeom prst="rect">
            <a:avLst/>
          </a:prstGeom>
          <a:solidFill>
            <a:srgbClr val="D6E6F5">
              <a:alpha val="13000"/>
            </a:srgbClr>
          </a:solidFill>
          <a:ln/>
        </p:spPr>
      </p:sp>
      <p:sp>
        <p:nvSpPr>
          <p:cNvPr id="40" name="shape_3_38"/>
          <p:cNvSpPr/>
          <p:nvPr/>
        </p:nvSpPr>
        <p:spPr>
          <a:xfrm>
            <a:off x="7736556" y="5645140"/>
            <a:ext cx="3693444" cy="6309"/>
          </a:xfrm>
          <a:prstGeom prst="rect">
            <a:avLst/>
          </a:prstGeom>
          <a:solidFill>
            <a:srgbClr val="D6E6F5">
              <a:alpha val="13000"/>
            </a:srgbClr>
          </a:solidFill>
          <a:ln/>
        </p:spPr>
      </p:sp>
      <p:sp>
        <p:nvSpPr>
          <p:cNvPr id="41" name="shape_3_39"/>
          <p:cNvSpPr/>
          <p:nvPr/>
        </p:nvSpPr>
        <p:spPr>
          <a:xfrm>
            <a:off x="7736556" y="2984510"/>
            <a:ext cx="6309" cy="2667030"/>
          </a:xfrm>
          <a:prstGeom prst="rect">
            <a:avLst/>
          </a:prstGeom>
          <a:solidFill>
            <a:srgbClr val="D6E6F5">
              <a:alpha val="13000"/>
            </a:srgbClr>
          </a:solidFill>
          <a:ln/>
        </p:spPr>
      </p:sp>
      <p:pic>
        <p:nvPicPr>
          <p:cNvPr id="42" name="picture_3_40" descr="/tmp/claude-0/-home-claude/5dcc285b-52c5-57b1-88a8-9616b3351304/scratchpad/f39/W2/decks_v3/_work/C_Unternehmen-und-Angebote_DE_v1.3_20261027/img_008.png">    </p:cNvPr>
          <p:cNvPicPr>
            <a:picLocks noChangeAspect="1"/>
          </p:cNvPicPr>
          <p:nvPr/>
        </p:nvPicPr>
        <p:blipFill>
          <a:blip r:embed="rId5"/>
          <a:stretch>
            <a:fillRect/>
          </a:stretch>
        </p:blipFill>
        <p:spPr>
          <a:xfrm>
            <a:off x="7933426" y="3225820"/>
            <a:ext cx="393741" cy="393741"/>
          </a:xfrm>
          <a:prstGeom prst="rect">
            <a:avLst/>
          </a:prstGeom>
        </p:spPr>
      </p:pic>
      <p:sp>
        <p:nvSpPr>
          <p:cNvPr id="43" name="text_3_41"/>
          <p:cNvSpPr txBox="1"/>
          <p:nvPr/>
        </p:nvSpPr>
        <p:spPr>
          <a:xfrm>
            <a:off x="7933426" y="3830239"/>
            <a:ext cx="3411444"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3_42"/>
          <p:cNvSpPr txBox="1"/>
          <p:nvPr/>
        </p:nvSpPr>
        <p:spPr>
          <a:xfrm>
            <a:off x="7933426" y="3995379"/>
            <a:ext cx="3411444"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Verantwortungsvoll</a:t>
            </a:r>
            <a:endParaRPr lang="en-US" sz="2600" dirty="0"/>
          </a:p>
        </p:txBody>
      </p:sp>
      <p:sp>
        <p:nvSpPr>
          <p:cNvPr id="45" name="text_3_43"/>
          <p:cNvSpPr txBox="1"/>
          <p:nvPr/>
        </p:nvSpPr>
        <p:spPr>
          <a:xfrm>
            <a:off x="7933426" y="4452579"/>
            <a:ext cx="3411444"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Menschen, Rechte, Sicherheit und ethische Folgen werden einbezogen.</a:t>
            </a:r>
            <a:endParaRPr lang="en-US" sz="1150" dirty="0"/>
          </a:p>
        </p:txBody>
      </p:sp>
      <p:sp>
        <p:nvSpPr>
          <p:cNvPr id="46" name="text_3_44"/>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47" name="text_3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C_Unternehmen-und-Angebote_DE_v1.3_20261027/img_009.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DREI EINSTIEGE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Drei Fragen führen Sie zur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die zu Ihrem Vorhaben passt.</a:t>
            </a:r>
            <a:endParaRPr lang="en-US" sz="3000" dirty="0"/>
          </a:p>
        </p:txBody>
      </p:sp>
      <p:sp>
        <p:nvSpPr>
          <p:cNvPr id="9" name="shape_4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4_8" descr="/tmp/claude-0/-home-claude/5dcc285b-52c5-57b1-88a8-9616b3351304/scratchpad/f39/W2/decks_v3/_work/C_Unternehmen-und-Angebote_DE_v1.3_20261027/img_010.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4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4_10"/>
          <p:cNvSpPr txBox="1"/>
          <p:nvPr/>
        </p:nvSpPr>
        <p:spPr>
          <a:xfrm>
            <a:off x="946130" y="4203680"/>
            <a:ext cx="3182569"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Wo hilft KI bei meiner Arbeit?</a:t>
            </a:r>
            <a:endParaRPr lang="en-US" sz="1650" dirty="0"/>
          </a:p>
        </p:txBody>
      </p:sp>
      <p:sp>
        <p:nvSpPr>
          <p:cNvPr id="13" name="text_4_11"/>
          <p:cNvSpPr txBox="1"/>
          <p:nvPr/>
        </p:nvSpPr>
        <p:spPr>
          <a:xfrm>
            <a:off x="946130" y="4506163"/>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Unternehmensfunktion, etwa Kundenservice oder Rechnungswesen.</a:t>
            </a:r>
            <a:endParaRPr lang="en-US" sz="1050" dirty="0"/>
          </a:p>
        </p:txBody>
      </p:sp>
      <p:sp>
        <p:nvSpPr>
          <p:cNvPr id="14" name="shape_4_12"/>
          <p:cNvSpPr/>
          <p:nvPr/>
        </p:nvSpPr>
        <p:spPr>
          <a:xfrm>
            <a:off x="946130" y="5387370"/>
            <a:ext cx="3077596" cy="6309"/>
          </a:xfrm>
          <a:prstGeom prst="rect">
            <a:avLst/>
          </a:prstGeom>
          <a:solidFill>
            <a:srgbClr val="D6E6F5">
              <a:alpha val="13000"/>
            </a:srgbClr>
          </a:solidFill>
          <a:ln/>
        </p:spPr>
      </p:sp>
      <p:sp>
        <p:nvSpPr>
          <p:cNvPr id="15" name="text_4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Anwendungen und passende Angebote</a:t>
            </a:r>
            <a:endParaRPr lang="en-US" sz="800" dirty="0"/>
          </a:p>
        </p:txBody>
      </p:sp>
      <p:sp>
        <p:nvSpPr>
          <p:cNvPr id="16" name="shape_4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4_15" descr="/tmp/claude-0/-home-claude/5dcc285b-52c5-57b1-88a8-9616b3351304/scratchpad/f39/W2/decks_v3/_work/C_Unternehmen-und-Angebote_DE_v1.3_20261027/img_011.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4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4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Was verändert KI in meiner Branche?</a:t>
            </a:r>
            <a:endParaRPr lang="en-US" sz="1650" dirty="0"/>
          </a:p>
        </p:txBody>
      </p:sp>
      <p:sp>
        <p:nvSpPr>
          <p:cNvPr id="20" name="text_4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Branche, etwa Gesundheit, Logistik oder Industrie.</a:t>
            </a:r>
            <a:endParaRPr lang="en-US" sz="1050" dirty="0"/>
          </a:p>
        </p:txBody>
      </p:sp>
      <p:sp>
        <p:nvSpPr>
          <p:cNvPr id="21" name="shape_4_19"/>
          <p:cNvSpPr/>
          <p:nvPr/>
        </p:nvSpPr>
        <p:spPr>
          <a:xfrm>
            <a:off x="4557095" y="5250302"/>
            <a:ext cx="3077688" cy="6309"/>
          </a:xfrm>
          <a:prstGeom prst="rect">
            <a:avLst/>
          </a:prstGeom>
          <a:solidFill>
            <a:srgbClr val="D6E6F5">
              <a:alpha val="13000"/>
            </a:srgbClr>
          </a:solidFill>
          <a:ln/>
        </p:spPr>
      </p:sp>
      <p:sp>
        <p:nvSpPr>
          <p:cNvPr id="22" name="text_4_20"/>
          <p:cNvSpPr txBox="1"/>
          <p:nvPr/>
        </p:nvSpPr>
        <p:spPr>
          <a:xfrm>
            <a:off x="4557095"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Branchenanalyse, Praxisbeispiele, passende Anbieter</a:t>
            </a:r>
            <a:endParaRPr lang="en-US" sz="800" dirty="0"/>
          </a:p>
        </p:txBody>
      </p:sp>
      <p:sp>
        <p:nvSpPr>
          <p:cNvPr id="23" name="shape_4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4_22" descr="/tmp/claude-0/-home-claude/5dcc285b-52c5-57b1-88a8-9616b3351304/scratchpad/f39/W2/decks_v3/_work/C_Unternehmen-und-Angebote_DE_v1.3_20261027/img_012.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4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4_24"/>
          <p:cNvSpPr txBox="1"/>
          <p:nvPr/>
        </p:nvSpPr>
        <p:spPr>
          <a:xfrm>
            <a:off x="8168152"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Welches KI-Angebot passt zu meinem Vorhaben?</a:t>
            </a:r>
            <a:endParaRPr lang="en-US" sz="1650" dirty="0"/>
          </a:p>
        </p:txBody>
      </p:sp>
      <p:sp>
        <p:nvSpPr>
          <p:cNvPr id="27" name="text_4_25"/>
          <p:cNvSpPr txBox="1"/>
          <p:nvPr/>
        </p:nvSpPr>
        <p:spPr>
          <a:xfrm>
            <a:off x="8168152" y="4732294"/>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Suchen Sie eine Aufgabe oder einen Anbieter.</a:t>
            </a:r>
            <a:endParaRPr lang="en-US" sz="1050" dirty="0"/>
          </a:p>
        </p:txBody>
      </p:sp>
      <p:sp>
        <p:nvSpPr>
          <p:cNvPr id="28" name="shape_4_26"/>
          <p:cNvSpPr/>
          <p:nvPr/>
        </p:nvSpPr>
        <p:spPr>
          <a:xfrm>
            <a:off x="8168152" y="5250302"/>
            <a:ext cx="3077688" cy="6309"/>
          </a:xfrm>
          <a:prstGeom prst="rect">
            <a:avLst/>
          </a:prstGeom>
          <a:solidFill>
            <a:srgbClr val="D6E6F5">
              <a:alpha val="13000"/>
            </a:srgbClr>
          </a:solidFill>
          <a:ln/>
        </p:spPr>
      </p:sp>
      <p:sp>
        <p:nvSpPr>
          <p:cNvPr id="29" name="text_4_27"/>
          <p:cNvSpPr txBox="1"/>
          <p:nvPr/>
        </p:nvSpPr>
        <p:spPr>
          <a:xfrm>
            <a:off x="8168152"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 → Vergleich → Wirtschaftlichkeit → nächster Schritt</a:t>
            </a:r>
            <a:endParaRPr lang="en-US" sz="800" dirty="0"/>
          </a:p>
        </p:txBody>
      </p:sp>
      <p:sp>
        <p:nvSpPr>
          <p:cNvPr id="30" name="text_4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4_29"/>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2" name="text_4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22CE61"/>
          </a:solidFill>
          <a:ln/>
        </p:spPr>
      </p:sp>
      <p:pic>
        <p:nvPicPr>
          <p:cNvPr id="3" name="picture_5_1" descr="/tmp/claude-0/-home-claude/5dcc285b-52c5-57b1-88a8-9616b3351304/scratchpad/f39/W2/decks_v3/_work/C_Unternehmen-und-Angebote_DE_v1.3_20261027/img_013.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5_5" descr="/tmp/claude-0/-home-claude/5dcc285b-52c5-57b1-88a8-9616b3351304/scratchpad/f39/W2/decks_v3/_work/C_Unternehmen-und-Angebote_DE_v1.3_20261027/img_014.png">    </p:cNvPr>
          <p:cNvPicPr>
            <a:picLocks noChangeAspect="1"/>
          </p:cNvPicPr>
          <p:nvPr/>
        </p:nvPicPr>
        <p:blipFill>
          <a:blip r:embed="rId2"/>
          <a:stretch>
            <a:fillRect/>
          </a:stretch>
        </p:blipFill>
        <p:spPr>
          <a:xfrm>
            <a:off x="6476970" y="0"/>
            <a:ext cx="5715000" cy="6858000"/>
          </a:xfrm>
          <a:prstGeom prst="rect">
            <a:avLst/>
          </a:prstGeom>
        </p:spPr>
      </p:pic>
      <p:sp>
        <p:nvSpPr>
          <p:cNvPr id="8" name="text_5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05</a:t>
            </a:r>
            <a:endParaRPr lang="en-US" sz="17000" dirty="0"/>
          </a:p>
        </p:txBody>
      </p:sp>
      <p:sp>
        <p:nvSpPr>
          <p:cNvPr id="9" name="text_5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FÜNF EINSTIEGSANGEBOTE · SIEBEN LEISTUNGEN</a:t>
            </a:r>
            <a:endParaRPr lang="en-US" sz="1050" dirty="0"/>
          </a:p>
        </p:txBody>
      </p:sp>
      <p:sp>
        <p:nvSpPr>
          <p:cNvPr id="10" name="Title"/>
          <p:cNvSpPr txBox="1"/>
          <p:nvPr/>
        </p:nvSpPr>
        <p:spPr>
          <a:xfrm>
            <a:off x="761970" y="3297509"/>
            <a:ext cx="7207209" cy="1432316"/>
          </a:xfrm>
          <a:prstGeom prst="rect">
            <a:avLst/>
          </a:prstGeom>
          <a:noFill/>
          <a:ln/>
        </p:spPr>
        <p:txBody>
          <a:bodyPr wrap="square" lIns="0" tIns="0" rIns="0" bIns="0" rtlCol="0" anchor="t"/>
          <a:lstStyle/>
          <a:p>
            <a:pPr algn="l" indent="0" marL="0">
              <a:lnSpc>
                <a:spcPts val="2820"/>
              </a:lnSpc>
              <a:buNone/>
            </a:pPr>
            <a:r>
              <a:rPr lang="en-US" sz="3000" spc="-135" kern="0" dirty="0">
                <a:solidFill>
                  <a:srgbClr val="EEF3F8"/>
                </a:solidFill>
                <a:latin typeface="Archivo Black" pitchFamily="34" charset="0"/>
                <a:ea typeface="Archivo Black" pitchFamily="34" charset="-122"/>
                <a:cs typeface="Archivo Black" pitchFamily="34" charset="-120"/>
              </a:rPr>
              <a:t>Beginnen Sie mit einer fundierten Entscheidung und setzen Sie KI </a:t>
            </a:r>
            <a:pPr algn="l" indent="0" marL="0">
              <a:lnSpc>
                <a:spcPts val="2820"/>
              </a:lnSpc>
              <a:buNone/>
            </a:pPr>
            <a:r>
              <a:rPr lang="en-US" sz="3000" spc="-135" kern="0" dirty="0">
                <a:solidFill>
                  <a:srgbClr val="22CE61"/>
                </a:solidFill>
                <a:latin typeface="Archivo Black" pitchFamily="34" charset="0"/>
                <a:ea typeface="Archivo Black" pitchFamily="34" charset="-122"/>
                <a:cs typeface="Archivo Black" pitchFamily="34" charset="-120"/>
              </a:rPr>
              <a:t>wirksam, effizient, wirtschaftlich und verantwortungsvoll ein.</a:t>
            </a:r>
            <a:endParaRPr lang="en-US" sz="3000" dirty="0"/>
          </a:p>
        </p:txBody>
      </p:sp>
      <p:sp>
        <p:nvSpPr>
          <p:cNvPr id="11" name="text_5_9"/>
          <p:cNvSpPr txBox="1"/>
          <p:nvPr/>
        </p:nvSpPr>
        <p:spPr>
          <a:xfrm>
            <a:off x="761970" y="4907676"/>
            <a:ext cx="6553230" cy="1045799"/>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Fünf Einstiegsangebote beantworten je eine Frage, vom schriftlichen Vergleich für 195 € netto bis zum sechswöchigen Pilotprojekt. Sieben Beratungsleistungen decken die Umsetzung ab, vom KI-Reifegrad-Check mit einem Workshoptag bis zur laufenden Begleitung.</a:t>
            </a:r>
            <a:endParaRPr lang="en-US" sz="1450" dirty="0"/>
          </a:p>
        </p:txBody>
      </p:sp>
      <p:sp>
        <p:nvSpPr>
          <p:cNvPr id="12" name="text_5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13" name="text_5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5_1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15" name="shape_5_13"/>
          <p:cNvSpPr/>
          <p:nvPr/>
        </p:nvSpPr>
        <p:spPr>
          <a:xfrm>
            <a:off x="10885841" y="6496080"/>
            <a:ext cx="544159" cy="114300"/>
          </a:xfrm>
          <a:prstGeom prst="rect">
            <a:avLst/>
          </a:prstGeom>
          <a:solidFill>
            <a:srgbClr val="06111D"/>
          </a:solidFill>
          <a:ln/>
        </p:spPr>
      </p:sp>
      <p:sp>
        <p:nvSpPr>
          <p:cNvPr id="16" name="text_5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C_Unternehmen-und-Angebote_DE_v1.3_20261027/img_015.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6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FÜNF EINSTIEGSANGEBOTE · NETTOPREISE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Fünf Einstiegsangebote liefern die Grundlage,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bevor Sie ein größeres Budget freigeben.</a:t>
            </a:r>
            <a:endParaRPr lang="en-US" sz="3000" dirty="0"/>
          </a:p>
        </p:txBody>
      </p:sp>
      <p:sp>
        <p:nvSpPr>
          <p:cNvPr id="9" name="shape_6_7"/>
          <p:cNvSpPr/>
          <p:nvPr/>
        </p:nvSpPr>
        <p:spPr>
          <a:xfrm>
            <a:off x="761970" y="2289200"/>
            <a:ext cx="1206459" cy="6309"/>
          </a:xfrm>
          <a:prstGeom prst="rect">
            <a:avLst/>
          </a:prstGeom>
          <a:solidFill>
            <a:srgbClr val="D6E6F5">
              <a:alpha val="13000"/>
            </a:srgbClr>
          </a:solidFill>
          <a:ln/>
        </p:spPr>
      </p:sp>
      <p:sp>
        <p:nvSpPr>
          <p:cNvPr id="10" name="shape_6_8"/>
          <p:cNvSpPr/>
          <p:nvPr/>
        </p:nvSpPr>
        <p:spPr>
          <a:xfrm>
            <a:off x="838230" y="2466320"/>
            <a:ext cx="915132" cy="196870"/>
          </a:xfrm>
          <a:prstGeom prst="rect">
            <a:avLst/>
          </a:prstGeom>
          <a:ln w="6350">
            <a:solidFill>
              <a:srgbClr val="35C8FF"/>
            </a:solidFill>
            <a:prstDash val="solid"/>
          </a:ln>
        </p:spPr>
      </p:sp>
      <p:sp>
        <p:nvSpPr>
          <p:cNvPr id="11" name="text_6_9"/>
          <p:cNvSpPr txBox="1"/>
          <p:nvPr/>
        </p:nvSpPr>
        <p:spPr>
          <a:xfrm>
            <a:off x="908091" y="2517069"/>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VERGLEICHEN</a:t>
            </a:r>
            <a:endParaRPr lang="en-US" sz="750" dirty="0"/>
          </a:p>
        </p:txBody>
      </p:sp>
      <p:sp>
        <p:nvSpPr>
          <p:cNvPr id="12" name="shape_6_10"/>
          <p:cNvSpPr/>
          <p:nvPr/>
        </p:nvSpPr>
        <p:spPr>
          <a:xfrm>
            <a:off x="1968520" y="2289200"/>
            <a:ext cx="4063959" cy="6309"/>
          </a:xfrm>
          <a:prstGeom prst="rect">
            <a:avLst/>
          </a:prstGeom>
          <a:solidFill>
            <a:srgbClr val="D6E6F5">
              <a:alpha val="13000"/>
            </a:srgbClr>
          </a:solidFill>
          <a:ln/>
        </p:spPr>
      </p:sp>
      <p:sp>
        <p:nvSpPr>
          <p:cNvPr id="13" name="text_6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Bis zu drei KI-Angebote vor dem Kauf anhand belegter Angaben vergleichen.</a:t>
            </a:r>
            <a:endParaRPr lang="en-US" sz="1150" dirty="0"/>
          </a:p>
        </p:txBody>
      </p:sp>
      <p:sp>
        <p:nvSpPr>
          <p:cNvPr id="14" name="shape_6_12"/>
          <p:cNvSpPr/>
          <p:nvPr/>
        </p:nvSpPr>
        <p:spPr>
          <a:xfrm>
            <a:off x="6032480" y="2289200"/>
            <a:ext cx="2540020" cy="6309"/>
          </a:xfrm>
          <a:prstGeom prst="rect">
            <a:avLst/>
          </a:prstGeom>
          <a:solidFill>
            <a:srgbClr val="D6E6F5">
              <a:alpha val="13000"/>
            </a:srgbClr>
          </a:solidFill>
          <a:ln/>
        </p:spPr>
      </p:sp>
      <p:sp>
        <p:nvSpPr>
          <p:cNvPr id="15" name="text_6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6_14"/>
          <p:cNvSpPr/>
          <p:nvPr/>
        </p:nvSpPr>
        <p:spPr>
          <a:xfrm>
            <a:off x="8572500" y="2289200"/>
            <a:ext cx="2857500" cy="6309"/>
          </a:xfrm>
          <a:prstGeom prst="rect">
            <a:avLst/>
          </a:prstGeom>
          <a:solidFill>
            <a:srgbClr val="D6E6F5">
              <a:alpha val="13000"/>
            </a:srgbClr>
          </a:solidFill>
          <a:ln/>
        </p:spPr>
      </p:sp>
      <p:sp>
        <p:nvSpPr>
          <p:cNvPr id="17" name="text_6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 netto · einmalig</a:t>
            </a:r>
            <a:endParaRPr lang="en-US" sz="1250" dirty="0"/>
          </a:p>
        </p:txBody>
      </p:sp>
      <p:sp>
        <p:nvSpPr>
          <p:cNvPr id="18" name="shape_6_16"/>
          <p:cNvSpPr/>
          <p:nvPr/>
        </p:nvSpPr>
        <p:spPr>
          <a:xfrm>
            <a:off x="761970" y="2840218"/>
            <a:ext cx="1206459" cy="6309"/>
          </a:xfrm>
          <a:prstGeom prst="rect">
            <a:avLst/>
          </a:prstGeom>
          <a:solidFill>
            <a:srgbClr val="D6E6F5">
              <a:alpha val="13000"/>
            </a:srgbClr>
          </a:solidFill>
          <a:ln/>
        </p:spPr>
      </p:sp>
      <p:sp>
        <p:nvSpPr>
          <p:cNvPr id="19" name="shape_6_17"/>
          <p:cNvSpPr/>
          <p:nvPr/>
        </p:nvSpPr>
        <p:spPr>
          <a:xfrm>
            <a:off x="838230" y="3017337"/>
            <a:ext cx="562630" cy="196870"/>
          </a:xfrm>
          <a:prstGeom prst="rect">
            <a:avLst/>
          </a:prstGeom>
          <a:ln w="6350">
            <a:solidFill>
              <a:srgbClr val="8A63F0"/>
            </a:solidFill>
            <a:prstDash val="solid"/>
          </a:ln>
        </p:spPr>
      </p:sp>
      <p:sp>
        <p:nvSpPr>
          <p:cNvPr id="20" name="text_6_18"/>
          <p:cNvSpPr txBox="1"/>
          <p:nvPr/>
        </p:nvSpPr>
        <p:spPr>
          <a:xfrm>
            <a:off x="908091" y="3068178"/>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PLANEN</a:t>
            </a:r>
            <a:endParaRPr lang="en-US" sz="750" dirty="0"/>
          </a:p>
        </p:txBody>
      </p:sp>
      <p:sp>
        <p:nvSpPr>
          <p:cNvPr id="21" name="shape_6_19"/>
          <p:cNvSpPr/>
          <p:nvPr/>
        </p:nvSpPr>
        <p:spPr>
          <a:xfrm>
            <a:off x="1968520" y="2840218"/>
            <a:ext cx="4063959" cy="6309"/>
          </a:xfrm>
          <a:prstGeom prst="rect">
            <a:avLst/>
          </a:prstGeom>
          <a:solidFill>
            <a:srgbClr val="D6E6F5">
              <a:alpha val="13000"/>
            </a:srgbClr>
          </a:solidFill>
          <a:ln/>
        </p:spPr>
      </p:sp>
      <p:sp>
        <p:nvSpPr>
          <p:cNvPr id="22" name="text_6_20"/>
          <p:cNvSpPr txBox="1"/>
          <p:nvPr/>
        </p:nvSpPr>
        <p:spPr>
          <a:xfrm>
            <a:off x="2044690" y="2929098"/>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Aus einem Geschäftsziel einen KI-Plan für die nächsten 90 Tage ableiten.</a:t>
            </a:r>
            <a:endParaRPr lang="en-US" sz="1150" dirty="0"/>
          </a:p>
        </p:txBody>
      </p:sp>
      <p:sp>
        <p:nvSpPr>
          <p:cNvPr id="23" name="shape_6_21"/>
          <p:cNvSpPr/>
          <p:nvPr/>
        </p:nvSpPr>
        <p:spPr>
          <a:xfrm>
            <a:off x="6032480" y="2840218"/>
            <a:ext cx="2540020" cy="6309"/>
          </a:xfrm>
          <a:prstGeom prst="rect">
            <a:avLst/>
          </a:prstGeom>
          <a:solidFill>
            <a:srgbClr val="D6E6F5">
              <a:alpha val="13000"/>
            </a:srgbClr>
          </a:solidFill>
          <a:ln/>
        </p:spPr>
      </p:sp>
      <p:sp>
        <p:nvSpPr>
          <p:cNvPr id="24" name="text_6_22"/>
          <p:cNvSpPr txBox="1"/>
          <p:nvPr/>
        </p:nvSpPr>
        <p:spPr>
          <a:xfrm>
            <a:off x="6108741" y="2929098"/>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6_23"/>
          <p:cNvSpPr txBox="1"/>
          <p:nvPr/>
        </p:nvSpPr>
        <p:spPr>
          <a:xfrm>
            <a:off x="6108741" y="3158155"/>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Liefertermin vor Beginn vereinbart</a:t>
            </a:r>
            <a:endParaRPr lang="en-US" sz="750" dirty="0"/>
          </a:p>
        </p:txBody>
      </p:sp>
      <p:sp>
        <p:nvSpPr>
          <p:cNvPr id="26" name="shape_6_24"/>
          <p:cNvSpPr/>
          <p:nvPr/>
        </p:nvSpPr>
        <p:spPr>
          <a:xfrm>
            <a:off x="8572500" y="2840218"/>
            <a:ext cx="2857500" cy="6309"/>
          </a:xfrm>
          <a:prstGeom prst="rect">
            <a:avLst/>
          </a:prstGeom>
          <a:solidFill>
            <a:srgbClr val="D6E6F5">
              <a:alpha val="13000"/>
            </a:srgbClr>
          </a:solidFill>
          <a:ln/>
        </p:spPr>
      </p:sp>
      <p:sp>
        <p:nvSpPr>
          <p:cNvPr id="27" name="text_6_25"/>
          <p:cNvSpPr txBox="1"/>
          <p:nvPr/>
        </p:nvSpPr>
        <p:spPr>
          <a:xfrm>
            <a:off x="8648670" y="2929098"/>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 netto · einmalig</a:t>
            </a:r>
            <a:endParaRPr lang="en-US" sz="1250" dirty="0"/>
          </a:p>
        </p:txBody>
      </p:sp>
      <p:sp>
        <p:nvSpPr>
          <p:cNvPr id="28" name="shape_6_26"/>
          <p:cNvSpPr/>
          <p:nvPr/>
        </p:nvSpPr>
        <p:spPr>
          <a:xfrm>
            <a:off x="761970" y="3391327"/>
            <a:ext cx="1206459" cy="6309"/>
          </a:xfrm>
          <a:prstGeom prst="rect">
            <a:avLst/>
          </a:prstGeom>
          <a:solidFill>
            <a:srgbClr val="D6E6F5">
              <a:alpha val="13000"/>
            </a:srgbClr>
          </a:solidFill>
          <a:ln/>
        </p:spPr>
      </p:sp>
      <p:sp>
        <p:nvSpPr>
          <p:cNvPr id="29" name="shape_6_27"/>
          <p:cNvSpPr/>
          <p:nvPr/>
        </p:nvSpPr>
        <p:spPr>
          <a:xfrm>
            <a:off x="838230" y="3613800"/>
            <a:ext cx="703631" cy="196870"/>
          </a:xfrm>
          <a:prstGeom prst="rect">
            <a:avLst/>
          </a:prstGeom>
          <a:ln w="6350">
            <a:solidFill>
              <a:srgbClr val="22CE61"/>
            </a:solidFill>
            <a:prstDash val="solid"/>
          </a:ln>
        </p:spPr>
      </p:sp>
      <p:sp>
        <p:nvSpPr>
          <p:cNvPr id="30" name="text_6_28"/>
          <p:cNvSpPr txBox="1"/>
          <p:nvPr/>
        </p:nvSpPr>
        <p:spPr>
          <a:xfrm>
            <a:off x="908091" y="3664641"/>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BEWERTEN</a:t>
            </a:r>
            <a:endParaRPr lang="en-US" sz="750" dirty="0"/>
          </a:p>
        </p:txBody>
      </p:sp>
      <p:sp>
        <p:nvSpPr>
          <p:cNvPr id="31" name="shape_6_29"/>
          <p:cNvSpPr/>
          <p:nvPr/>
        </p:nvSpPr>
        <p:spPr>
          <a:xfrm>
            <a:off x="1968520" y="3391327"/>
            <a:ext cx="4063959" cy="6309"/>
          </a:xfrm>
          <a:prstGeom prst="rect">
            <a:avLst/>
          </a:prstGeom>
          <a:solidFill>
            <a:srgbClr val="D6E6F5">
              <a:alpha val="13000"/>
            </a:srgbClr>
          </a:solidFill>
          <a:ln/>
        </p:spPr>
      </p:sp>
      <p:sp>
        <p:nvSpPr>
          <p:cNvPr id="32" name="text_6_30"/>
          <p:cNvSpPr txBox="1"/>
          <p:nvPr/>
        </p:nvSpPr>
        <p:spPr>
          <a:xfrm>
            <a:off x="2044690" y="3480206"/>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Für ein KI-System klären: Pilot, Umbau, Ausbau oder Stopp.</a:t>
            </a:r>
            <a:endParaRPr lang="en-US" sz="1150" dirty="0"/>
          </a:p>
        </p:txBody>
      </p:sp>
      <p:sp>
        <p:nvSpPr>
          <p:cNvPr id="33" name="shape_6_31"/>
          <p:cNvSpPr/>
          <p:nvPr/>
        </p:nvSpPr>
        <p:spPr>
          <a:xfrm>
            <a:off x="6032480" y="3391327"/>
            <a:ext cx="2540020" cy="6309"/>
          </a:xfrm>
          <a:prstGeom prst="rect">
            <a:avLst/>
          </a:prstGeom>
          <a:solidFill>
            <a:srgbClr val="D6E6F5">
              <a:alpha val="13000"/>
            </a:srgbClr>
          </a:solidFill>
          <a:ln/>
        </p:spPr>
      </p:sp>
      <p:sp>
        <p:nvSpPr>
          <p:cNvPr id="34" name="text_6_32"/>
          <p:cNvSpPr txBox="1"/>
          <p:nvPr/>
        </p:nvSpPr>
        <p:spPr>
          <a:xfrm>
            <a:off x="6108741" y="3480206"/>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6_33"/>
          <p:cNvSpPr txBox="1"/>
          <p:nvPr/>
        </p:nvSpPr>
        <p:spPr>
          <a:xfrm>
            <a:off x="6108741" y="3690336"/>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sp>
        <p:nvSpPr>
          <p:cNvPr id="36" name="shape_6_34"/>
          <p:cNvSpPr/>
          <p:nvPr/>
        </p:nvSpPr>
        <p:spPr>
          <a:xfrm>
            <a:off x="8572500" y="3391327"/>
            <a:ext cx="2857500" cy="6309"/>
          </a:xfrm>
          <a:prstGeom prst="rect">
            <a:avLst/>
          </a:prstGeom>
          <a:solidFill>
            <a:srgbClr val="D6E6F5">
              <a:alpha val="13000"/>
            </a:srgbClr>
          </a:solidFill>
          <a:ln/>
        </p:spPr>
      </p:sp>
      <p:sp>
        <p:nvSpPr>
          <p:cNvPr id="37" name="text_6_35"/>
          <p:cNvSpPr txBox="1"/>
          <p:nvPr/>
        </p:nvSpPr>
        <p:spPr>
          <a:xfrm>
            <a:off x="8648670" y="3480206"/>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 netto · einmalig</a:t>
            </a:r>
            <a:endParaRPr lang="en-US" sz="1250" dirty="0"/>
          </a:p>
        </p:txBody>
      </p:sp>
      <p:sp>
        <p:nvSpPr>
          <p:cNvPr id="38" name="shape_6_36"/>
          <p:cNvSpPr/>
          <p:nvPr/>
        </p:nvSpPr>
        <p:spPr>
          <a:xfrm>
            <a:off x="761970" y="4033236"/>
            <a:ext cx="1206459" cy="6309"/>
          </a:xfrm>
          <a:prstGeom prst="rect">
            <a:avLst/>
          </a:prstGeom>
          <a:solidFill>
            <a:srgbClr val="D6E6F5">
              <a:alpha val="13000"/>
            </a:srgbClr>
          </a:solidFill>
          <a:ln/>
        </p:spPr>
      </p:sp>
      <p:sp>
        <p:nvSpPr>
          <p:cNvPr id="39" name="shape_6_37"/>
          <p:cNvSpPr/>
          <p:nvPr/>
        </p:nvSpPr>
        <p:spPr>
          <a:xfrm>
            <a:off x="838230" y="4210355"/>
            <a:ext cx="703631" cy="196870"/>
          </a:xfrm>
          <a:prstGeom prst="rect">
            <a:avLst/>
          </a:prstGeom>
          <a:ln w="6350">
            <a:solidFill>
              <a:srgbClr val="F7A23B"/>
            </a:solidFill>
            <a:prstDash val="solid"/>
          </a:ln>
        </p:spPr>
      </p:sp>
      <p:sp>
        <p:nvSpPr>
          <p:cNvPr id="40" name="text_6_38"/>
          <p:cNvSpPr txBox="1"/>
          <p:nvPr/>
        </p:nvSpPr>
        <p:spPr>
          <a:xfrm>
            <a:off x="908091" y="4261104"/>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ERPROBEN</a:t>
            </a:r>
            <a:endParaRPr lang="en-US" sz="750" dirty="0"/>
          </a:p>
        </p:txBody>
      </p:sp>
      <p:sp>
        <p:nvSpPr>
          <p:cNvPr id="41" name="shape_6_39"/>
          <p:cNvSpPr/>
          <p:nvPr/>
        </p:nvSpPr>
        <p:spPr>
          <a:xfrm>
            <a:off x="1968520" y="4033236"/>
            <a:ext cx="4063959" cy="6309"/>
          </a:xfrm>
          <a:prstGeom prst="rect">
            <a:avLst/>
          </a:prstGeom>
          <a:solidFill>
            <a:srgbClr val="D6E6F5">
              <a:alpha val="13000"/>
            </a:srgbClr>
          </a:solidFill>
          <a:ln/>
        </p:spPr>
      </p:sp>
      <p:sp>
        <p:nvSpPr>
          <p:cNvPr id="42" name="text_6_40"/>
          <p:cNvSpPr txBox="1"/>
          <p:nvPr/>
        </p:nvSpPr>
        <p:spPr>
          <a:xfrm>
            <a:off x="2044690" y="4122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Einen KI-Anwendungsfall unter realen Bedingungen erproben, mit vorab vereinbarten Abbruchkriterien.</a:t>
            </a:r>
            <a:endParaRPr lang="en-US" sz="1150" dirty="0"/>
          </a:p>
        </p:txBody>
      </p:sp>
      <p:sp>
        <p:nvSpPr>
          <p:cNvPr id="43" name="shape_6_41"/>
          <p:cNvSpPr/>
          <p:nvPr/>
        </p:nvSpPr>
        <p:spPr>
          <a:xfrm>
            <a:off x="6032480" y="4033236"/>
            <a:ext cx="2540020" cy="6309"/>
          </a:xfrm>
          <a:prstGeom prst="rect">
            <a:avLst/>
          </a:prstGeom>
          <a:solidFill>
            <a:srgbClr val="D6E6F5">
              <a:alpha val="13000"/>
            </a:srgbClr>
          </a:solidFill>
          <a:ln/>
        </p:spPr>
      </p:sp>
      <p:sp>
        <p:nvSpPr>
          <p:cNvPr id="44" name="text_6_42"/>
          <p:cNvSpPr txBox="1"/>
          <p:nvPr/>
        </p:nvSpPr>
        <p:spPr>
          <a:xfrm>
            <a:off x="6108741" y="4122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6_43"/>
          <p:cNvSpPr txBox="1"/>
          <p:nvPr/>
        </p:nvSpPr>
        <p:spPr>
          <a:xfrm>
            <a:off x="6108741" y="4351172"/>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Sechs Wochen</a:t>
            </a:r>
            <a:endParaRPr lang="en-US" sz="750" dirty="0"/>
          </a:p>
        </p:txBody>
      </p:sp>
      <p:sp>
        <p:nvSpPr>
          <p:cNvPr id="46" name="shape_6_44"/>
          <p:cNvSpPr/>
          <p:nvPr/>
        </p:nvSpPr>
        <p:spPr>
          <a:xfrm>
            <a:off x="8572500" y="4033236"/>
            <a:ext cx="2857500" cy="6309"/>
          </a:xfrm>
          <a:prstGeom prst="rect">
            <a:avLst/>
          </a:prstGeom>
          <a:solidFill>
            <a:srgbClr val="D6E6F5">
              <a:alpha val="13000"/>
            </a:srgbClr>
          </a:solidFill>
          <a:ln/>
        </p:spPr>
      </p:sp>
      <p:sp>
        <p:nvSpPr>
          <p:cNvPr id="47" name="text_6_45"/>
          <p:cNvSpPr txBox="1"/>
          <p:nvPr/>
        </p:nvSpPr>
        <p:spPr>
          <a:xfrm>
            <a:off x="8648670" y="4122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 netto · einmalig</a:t>
            </a:r>
            <a:endParaRPr lang="en-US" sz="1250" dirty="0"/>
          </a:p>
        </p:txBody>
      </p:sp>
      <p:sp>
        <p:nvSpPr>
          <p:cNvPr id="48" name="shape_6_46"/>
          <p:cNvSpPr/>
          <p:nvPr/>
        </p:nvSpPr>
        <p:spPr>
          <a:xfrm>
            <a:off x="761970" y="4584344"/>
            <a:ext cx="1206459" cy="6309"/>
          </a:xfrm>
          <a:prstGeom prst="rect">
            <a:avLst/>
          </a:prstGeom>
          <a:solidFill>
            <a:srgbClr val="D6E6F5">
              <a:alpha val="13000"/>
            </a:srgbClr>
          </a:solidFill>
          <a:ln/>
        </p:spPr>
      </p:sp>
      <p:sp>
        <p:nvSpPr>
          <p:cNvPr id="49" name="shape_6_47"/>
          <p:cNvSpPr/>
          <p:nvPr/>
        </p:nvSpPr>
        <p:spPr>
          <a:xfrm>
            <a:off x="761970" y="5129052"/>
            <a:ext cx="1206459" cy="6309"/>
          </a:xfrm>
          <a:prstGeom prst="rect">
            <a:avLst/>
          </a:prstGeom>
          <a:solidFill>
            <a:srgbClr val="D6E6F5">
              <a:alpha val="13000"/>
            </a:srgbClr>
          </a:solidFill>
          <a:ln/>
        </p:spPr>
      </p:sp>
      <p:sp>
        <p:nvSpPr>
          <p:cNvPr id="50" name="shape_6_48"/>
          <p:cNvSpPr/>
          <p:nvPr/>
        </p:nvSpPr>
        <p:spPr>
          <a:xfrm>
            <a:off x="838230" y="4761372"/>
            <a:ext cx="915132" cy="196870"/>
          </a:xfrm>
          <a:prstGeom prst="rect">
            <a:avLst/>
          </a:prstGeom>
          <a:ln w="6350">
            <a:solidFill>
              <a:srgbClr val="F0507A"/>
            </a:solidFill>
            <a:prstDash val="solid"/>
          </a:ln>
        </p:spPr>
      </p:sp>
      <p:sp>
        <p:nvSpPr>
          <p:cNvPr id="51" name="text_6_49"/>
          <p:cNvSpPr txBox="1"/>
          <p:nvPr/>
        </p:nvSpPr>
        <p:spPr>
          <a:xfrm>
            <a:off x="908091" y="4812213"/>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INVESTIEREN</a:t>
            </a:r>
            <a:endParaRPr lang="en-US" sz="750" dirty="0"/>
          </a:p>
        </p:txBody>
      </p:sp>
      <p:sp>
        <p:nvSpPr>
          <p:cNvPr id="52" name="shape_6_50"/>
          <p:cNvSpPr/>
          <p:nvPr/>
        </p:nvSpPr>
        <p:spPr>
          <a:xfrm>
            <a:off x="1968520" y="4584344"/>
            <a:ext cx="4063959" cy="6309"/>
          </a:xfrm>
          <a:prstGeom prst="rect">
            <a:avLst/>
          </a:prstGeom>
          <a:solidFill>
            <a:srgbClr val="D6E6F5">
              <a:alpha val="13000"/>
            </a:srgbClr>
          </a:solidFill>
          <a:ln/>
        </p:spPr>
      </p:sp>
      <p:sp>
        <p:nvSpPr>
          <p:cNvPr id="53" name="shape_6_51"/>
          <p:cNvSpPr/>
          <p:nvPr/>
        </p:nvSpPr>
        <p:spPr>
          <a:xfrm>
            <a:off x="1968520" y="5129052"/>
            <a:ext cx="4063959" cy="6309"/>
          </a:xfrm>
          <a:prstGeom prst="rect">
            <a:avLst/>
          </a:prstGeom>
          <a:solidFill>
            <a:srgbClr val="D6E6F5">
              <a:alpha val="13000"/>
            </a:srgbClr>
          </a:solidFill>
          <a:ln/>
        </p:spPr>
      </p:sp>
      <p:sp>
        <p:nvSpPr>
          <p:cNvPr id="54" name="text_6_52"/>
          <p:cNvSpPr txBox="1"/>
          <p:nvPr/>
        </p:nvSpPr>
        <p:spPr>
          <a:xfrm>
            <a:off x="2044690" y="4673224"/>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Vor einer KI-Investition ab etwa 200.000 € klären, unter welchen Bedingungen sie sich rechnet.</a:t>
            </a:r>
            <a:endParaRPr lang="en-US" sz="1150" dirty="0"/>
          </a:p>
        </p:txBody>
      </p:sp>
      <p:sp>
        <p:nvSpPr>
          <p:cNvPr id="55" name="shape_6_53"/>
          <p:cNvSpPr/>
          <p:nvPr/>
        </p:nvSpPr>
        <p:spPr>
          <a:xfrm>
            <a:off x="6032480" y="4584344"/>
            <a:ext cx="2540020" cy="6309"/>
          </a:xfrm>
          <a:prstGeom prst="rect">
            <a:avLst/>
          </a:prstGeom>
          <a:solidFill>
            <a:srgbClr val="D6E6F5">
              <a:alpha val="13000"/>
            </a:srgbClr>
          </a:solidFill>
          <a:ln/>
        </p:spPr>
      </p:sp>
      <p:sp>
        <p:nvSpPr>
          <p:cNvPr id="56" name="shape_6_54"/>
          <p:cNvSpPr/>
          <p:nvPr/>
        </p:nvSpPr>
        <p:spPr>
          <a:xfrm>
            <a:off x="6032480" y="5129052"/>
            <a:ext cx="2540020" cy="6309"/>
          </a:xfrm>
          <a:prstGeom prst="rect">
            <a:avLst/>
          </a:prstGeom>
          <a:solidFill>
            <a:srgbClr val="D6E6F5">
              <a:alpha val="13000"/>
            </a:srgbClr>
          </a:solidFill>
          <a:ln/>
        </p:spPr>
      </p:sp>
      <p:sp>
        <p:nvSpPr>
          <p:cNvPr id="57" name="text_6_55"/>
          <p:cNvSpPr txBox="1"/>
          <p:nvPr/>
        </p:nvSpPr>
        <p:spPr>
          <a:xfrm>
            <a:off x="6108741" y="4673224"/>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6_56"/>
          <p:cNvSpPr txBox="1"/>
          <p:nvPr/>
        </p:nvSpPr>
        <p:spPr>
          <a:xfrm>
            <a:off x="6108741" y="4902190"/>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Wochen · Erweitert 6 Wochen</a:t>
            </a:r>
            <a:endParaRPr lang="en-US" sz="750" dirty="0"/>
          </a:p>
        </p:txBody>
      </p:sp>
      <p:sp>
        <p:nvSpPr>
          <p:cNvPr id="59" name="shape_6_57"/>
          <p:cNvSpPr/>
          <p:nvPr/>
        </p:nvSpPr>
        <p:spPr>
          <a:xfrm>
            <a:off x="8572500" y="4584344"/>
            <a:ext cx="2857500" cy="6309"/>
          </a:xfrm>
          <a:prstGeom prst="rect">
            <a:avLst/>
          </a:prstGeom>
          <a:solidFill>
            <a:srgbClr val="D6E6F5">
              <a:alpha val="13000"/>
            </a:srgbClr>
          </a:solidFill>
          <a:ln/>
        </p:spPr>
      </p:sp>
      <p:sp>
        <p:nvSpPr>
          <p:cNvPr id="60" name="shape_6_58"/>
          <p:cNvSpPr/>
          <p:nvPr/>
        </p:nvSpPr>
        <p:spPr>
          <a:xfrm>
            <a:off x="8572500" y="5129052"/>
            <a:ext cx="2857500" cy="6309"/>
          </a:xfrm>
          <a:prstGeom prst="rect">
            <a:avLst/>
          </a:prstGeom>
          <a:solidFill>
            <a:srgbClr val="D6E6F5">
              <a:alpha val="13000"/>
            </a:srgbClr>
          </a:solidFill>
          <a:ln/>
        </p:spPr>
      </p:sp>
      <p:sp>
        <p:nvSpPr>
          <p:cNvPr id="61" name="text_6_59"/>
          <p:cNvSpPr txBox="1"/>
          <p:nvPr/>
        </p:nvSpPr>
        <p:spPr>
          <a:xfrm>
            <a:off x="8648670" y="4673224"/>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Preis nach Umfang</a:t>
            </a:r>
            <a:endParaRPr lang="en-US" sz="1250" dirty="0"/>
          </a:p>
        </p:txBody>
      </p:sp>
      <p:sp>
        <p:nvSpPr>
          <p:cNvPr id="62" name="text_6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3" name="text_6_6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64" name="text_6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C_Unternehmen-und-Angebote_DE_v1.3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EINSTIEGSANGEBOT · FESTPREIS · BIS ZU 3 ANGEBOTE IM VERGLEICH</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Entscheiden Sie zwischen bis zu drei KI-Angeboten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auf belastbarer Grundlage.</a:t>
            </a:r>
            <a:endParaRPr lang="en-US" sz="2900" dirty="0"/>
          </a:p>
        </p:txBody>
      </p:sp>
      <p:sp>
        <p:nvSpPr>
          <p:cNvPr id="9" name="text_7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AI Decision Brief</a:t>
            </a:r>
            <a:endParaRPr lang="en-US" sz="1800" dirty="0"/>
          </a:p>
        </p:txBody>
      </p:sp>
      <p:sp>
        <p:nvSpPr>
          <p:cNvPr id="10" name="text_7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Entscheidungsvorlage für bis zu drei KI-Angebote</a:t>
            </a:r>
            <a:endParaRPr lang="en-US" sz="1050" dirty="0"/>
          </a:p>
        </p:txBody>
      </p:sp>
      <p:sp>
        <p:nvSpPr>
          <p:cNvPr id="11" name="text_7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195 €</a:t>
            </a:r>
            <a:endParaRPr lang="en-US" sz="5200" dirty="0"/>
          </a:p>
        </p:txBody>
      </p:sp>
      <p:sp>
        <p:nvSpPr>
          <p:cNvPr id="12" name="text_7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Anfrage per E-Mail über die Angebotsseite · vor dem Versand geprüft</a:t>
            </a:r>
            <a:endParaRPr lang="en-US" sz="900" dirty="0"/>
          </a:p>
        </p:txBody>
      </p:sp>
      <p:pic>
        <p:nvPicPr>
          <p:cNvPr id="13" name="picture_7_11" descr="/tmp/claude-0/-home-claude/5dcc285b-52c5-57b1-88a8-9616b3351304/scratchpad/f39/W2/decks_v3/_work/C_Unternehmen-und-Angebote_DE_v1.3_20261027/img_017.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7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7_13"/>
          <p:cNvSpPr/>
          <p:nvPr/>
        </p:nvSpPr>
        <p:spPr>
          <a:xfrm>
            <a:off x="7619970" y="2609880"/>
            <a:ext cx="3810030" cy="6309"/>
          </a:xfrm>
          <a:prstGeom prst="rect">
            <a:avLst/>
          </a:prstGeom>
          <a:solidFill>
            <a:srgbClr val="D6E6F5">
              <a:alpha val="13000"/>
            </a:srgbClr>
          </a:solidFill>
          <a:ln/>
        </p:spPr>
      </p:sp>
      <p:sp>
        <p:nvSpPr>
          <p:cNvPr id="16" name="text_7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Bis zu drei Angebote aus Ihrer Vergleichsliste nebeneinander</a:t>
            </a:r>
            <a:endParaRPr lang="en-US" sz="1100" dirty="0"/>
          </a:p>
        </p:txBody>
      </p:sp>
      <p:sp>
        <p:nvSpPr>
          <p:cNvPr id="17" name="text_7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8" name="shape_7_16"/>
          <p:cNvSpPr/>
          <p:nvPr/>
        </p:nvSpPr>
        <p:spPr>
          <a:xfrm>
            <a:off x="7619970" y="3150017"/>
            <a:ext cx="3810030" cy="6309"/>
          </a:xfrm>
          <a:prstGeom prst="rect">
            <a:avLst/>
          </a:prstGeom>
          <a:solidFill>
            <a:srgbClr val="D6E6F5">
              <a:alpha val="13000"/>
            </a:srgbClr>
          </a:solidFill>
          <a:ln/>
        </p:spPr>
      </p:sp>
      <p:sp>
        <p:nvSpPr>
          <p:cNvPr id="19" name="text_7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Preis, Datenstandort, Schnittstellen und Grenzen, jeweils mit Quelle und Datum</a:t>
            </a:r>
            <a:endParaRPr lang="en-US" sz="1100" dirty="0"/>
          </a:p>
        </p:txBody>
      </p:sp>
      <p:sp>
        <p:nvSpPr>
          <p:cNvPr id="20" name="text_7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1" name="shape_7_19"/>
          <p:cNvSpPr/>
          <p:nvPr/>
        </p:nvSpPr>
        <p:spPr>
          <a:xfrm>
            <a:off x="7619970" y="3690153"/>
            <a:ext cx="3810030" cy="6309"/>
          </a:xfrm>
          <a:prstGeom prst="rect">
            <a:avLst/>
          </a:prstGeom>
          <a:solidFill>
            <a:srgbClr val="D6E6F5">
              <a:alpha val="13000"/>
            </a:srgbClr>
          </a:solidFill>
          <a:ln/>
        </p:spPr>
      </p:sp>
      <p:sp>
        <p:nvSpPr>
          <p:cNvPr id="22" name="text_7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Die Fragen, die Sie jedem Anbieter vor der Unterschrift stellen sollten</a:t>
            </a:r>
            <a:endParaRPr lang="en-US" sz="1100" dirty="0"/>
          </a:p>
        </p:txBody>
      </p:sp>
      <p:sp>
        <p:nvSpPr>
          <p:cNvPr id="23" name="text_7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4" name="shape_7_22"/>
          <p:cNvSpPr/>
          <p:nvPr/>
        </p:nvSpPr>
        <p:spPr>
          <a:xfrm>
            <a:off x="7619970" y="4230289"/>
            <a:ext cx="3810030" cy="6309"/>
          </a:xfrm>
          <a:prstGeom prst="rect">
            <a:avLst/>
          </a:prstGeom>
          <a:solidFill>
            <a:srgbClr val="D6E6F5">
              <a:alpha val="13000"/>
            </a:srgbClr>
          </a:solidFill>
          <a:ln/>
        </p:spPr>
      </p:sp>
      <p:sp>
        <p:nvSpPr>
          <p:cNvPr id="25" name="text_7_23"/>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Kostenschätzung auf Basis Ihres Mengengerüsts</a:t>
            </a:r>
            <a:endParaRPr lang="en-US" sz="1100" dirty="0"/>
          </a:p>
        </p:txBody>
      </p:sp>
      <p:sp>
        <p:nvSpPr>
          <p:cNvPr id="26" name="text_7_24"/>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7" name="shape_7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7_26"/>
          <p:cNvSpPr/>
          <p:nvPr/>
        </p:nvSpPr>
        <p:spPr>
          <a:xfrm>
            <a:off x="7727960" y="5421752"/>
            <a:ext cx="1237092" cy="209580"/>
          </a:xfrm>
          <a:prstGeom prst="rect">
            <a:avLst/>
          </a:prstGeom>
          <a:solidFill>
            <a:srgbClr val="35C8FF"/>
          </a:solidFill>
          <a:ln/>
        </p:spPr>
      </p:sp>
      <p:sp>
        <p:nvSpPr>
          <p:cNvPr id="29" name="text_7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7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Entscheidungsvorlage anfragen</a:t>
            </a:r>
            <a:endParaRPr lang="en-US" sz="1050" dirty="0"/>
          </a:p>
        </p:txBody>
      </p:sp>
      <p:sp>
        <p:nvSpPr>
          <p:cNvPr id="31" name="text_7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ai-decision-brief</a:t>
            </a:r>
            <a:endParaRPr lang="en-US" sz="700" dirty="0"/>
          </a:p>
        </p:txBody>
      </p:sp>
      <p:sp>
        <p:nvSpPr>
          <p:cNvPr id="32" name="text_7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7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7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7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8A63F0"/>
          </a:solidFill>
          <a:ln/>
        </p:spPr>
      </p:sp>
      <p:pic>
        <p:nvPicPr>
          <p:cNvPr id="3" name="picture_8_1" descr="/tmp/claude-0/-home-claude/5dcc285b-52c5-57b1-88a8-9616b3351304/scratchpad/f39/W2/decks_v3/_work/C_Unternehmen-und-Angebote_DE_v1.3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B49BFF"/>
                </a:solidFill>
                <a:latin typeface="IBM Plex Mono" pitchFamily="34" charset="0"/>
                <a:ea typeface="IBM Plex Mono" pitchFamily="34" charset="-122"/>
                <a:cs typeface="IBM Plex Mono" pitchFamily="34" charset="-120"/>
              </a:rPr>
              <a:t>EINSTIEGSANGEBOT · FESTPREIS · EIN GESCHÄFTSZIEL</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Aus Ihrem Geschäftsziel entsteht ein KI-Umsetzungsplan </a:t>
            </a:r>
            <a:pPr algn="l" indent="0" marL="0">
              <a:lnSpc>
                <a:spcPts val="2960"/>
              </a:lnSpc>
              <a:buNone/>
            </a:pPr>
            <a:r>
              <a:rPr lang="en-US" sz="2900" b="1" spc="-87" kern="0" dirty="0">
                <a:solidFill>
                  <a:srgbClr val="B49BFF"/>
                </a:solidFill>
                <a:latin typeface="Archivo" pitchFamily="34" charset="0"/>
                <a:ea typeface="Archivo" pitchFamily="34" charset="-122"/>
                <a:cs typeface="Archivo" pitchFamily="34" charset="-120"/>
              </a:rPr>
              <a:t>für die nächsten 90 Tage.</a:t>
            </a:r>
            <a:endParaRPr lang="en-US" sz="2900" dirty="0"/>
          </a:p>
        </p:txBody>
      </p:sp>
      <p:sp>
        <p:nvSpPr>
          <p:cNvPr id="9" name="text_8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B49BFF"/>
                </a:solidFill>
                <a:latin typeface="Archivo" pitchFamily="34" charset="0"/>
                <a:ea typeface="Archivo" pitchFamily="34" charset="-122"/>
                <a:cs typeface="Archivo" pitchFamily="34" charset="-120"/>
              </a:rPr>
              <a:t>AI Business Blueprint</a:t>
            </a:r>
            <a:endParaRPr lang="en-US" sz="1800" dirty="0"/>
          </a:p>
        </p:txBody>
      </p:sp>
      <p:sp>
        <p:nvSpPr>
          <p:cNvPr id="10" name="text_8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KI-Umsetzungsplan für ein Geschäftsziel (90 Tage)</a:t>
            </a:r>
            <a:endParaRPr lang="en-US" sz="1050" dirty="0"/>
          </a:p>
        </p:txBody>
      </p:sp>
      <p:sp>
        <p:nvSpPr>
          <p:cNvPr id="11" name="text_8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495 €</a:t>
            </a:r>
            <a:endParaRPr lang="en-US" sz="5200" dirty="0"/>
          </a:p>
        </p:txBody>
      </p:sp>
      <p:sp>
        <p:nvSpPr>
          <p:cNvPr id="12" name="text_8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a:t>
            </a:r>
            <a:endParaRPr lang="en-US" sz="900" dirty="0"/>
          </a:p>
        </p:txBody>
      </p:sp>
      <p:sp>
        <p:nvSpPr>
          <p:cNvPr id="13" name="text_8_11"/>
          <p:cNvSpPr txBox="1"/>
          <p:nvPr/>
        </p:nvSpPr>
        <p:spPr>
          <a:xfrm>
            <a:off x="761970" y="4207154"/>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B49BFF"/>
                </a:solidFill>
                <a:latin typeface="IBM Plex Mono" pitchFamily="34" charset="0"/>
                <a:ea typeface="IBM Plex Mono" pitchFamily="34" charset="-122"/>
                <a:cs typeface="IBM Plex Mono" pitchFamily="34" charset="-120"/>
              </a:rPr>
              <a:t>LIEFERUNG</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Termin wird vor Beginn mit Ihnen vereinbart</a:t>
            </a:r>
            <a:endParaRPr lang="en-US" sz="750" dirty="0"/>
          </a:p>
        </p:txBody>
      </p:sp>
      <p:pic>
        <p:nvPicPr>
          <p:cNvPr id="14" name="picture_8_12" descr="/tmp/claude-0/-home-claude/5dcc285b-52c5-57b1-88a8-9616b3351304/scratchpad/f39/W2/decks_v3/_work/C_Unternehmen-und-Angebote_DE_v1.3_20261027/img_019.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8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8_14"/>
          <p:cNvSpPr/>
          <p:nvPr/>
        </p:nvSpPr>
        <p:spPr>
          <a:xfrm>
            <a:off x="7619970" y="2609880"/>
            <a:ext cx="3810030" cy="6309"/>
          </a:xfrm>
          <a:prstGeom prst="rect">
            <a:avLst/>
          </a:prstGeom>
          <a:solidFill>
            <a:srgbClr val="D6E6F5">
              <a:alpha val="13000"/>
            </a:srgbClr>
          </a:solidFill>
          <a:ln/>
        </p:spPr>
      </p:sp>
      <p:sp>
        <p:nvSpPr>
          <p:cNvPr id="17" name="text_8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einseitige Entscheidungsgrundlage: Ausgangslage, drei Chancen, drei offene Fragen, drei Maßnahmen</a:t>
            </a:r>
            <a:endParaRPr lang="en-US" sz="1100" dirty="0"/>
          </a:p>
        </p:txBody>
      </p:sp>
      <p:sp>
        <p:nvSpPr>
          <p:cNvPr id="18" name="text_8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01</a:t>
            </a:r>
            <a:endParaRPr lang="en-US" sz="1200" dirty="0"/>
          </a:p>
        </p:txBody>
      </p:sp>
      <p:sp>
        <p:nvSpPr>
          <p:cNvPr id="19" name="shape_8_17"/>
          <p:cNvSpPr/>
          <p:nvPr/>
        </p:nvSpPr>
        <p:spPr>
          <a:xfrm>
            <a:off x="7619970" y="3150017"/>
            <a:ext cx="3810030" cy="6309"/>
          </a:xfrm>
          <a:prstGeom prst="rect">
            <a:avLst/>
          </a:prstGeom>
          <a:solidFill>
            <a:srgbClr val="D6E6F5">
              <a:alpha val="13000"/>
            </a:srgbClr>
          </a:solidFill>
          <a:ln/>
        </p:spPr>
      </p:sp>
      <p:sp>
        <p:nvSpPr>
          <p:cNvPr id="20" name="text_8_18"/>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KI-Potenzialanalyse Ihrer heutigen Abläufe</a:t>
            </a:r>
            <a:endParaRPr lang="en-US" sz="1100" dirty="0"/>
          </a:p>
        </p:txBody>
      </p:sp>
      <p:sp>
        <p:nvSpPr>
          <p:cNvPr id="21" name="text_8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02</a:t>
            </a:r>
            <a:endParaRPr lang="en-US" sz="1200" dirty="0"/>
          </a:p>
        </p:txBody>
      </p:sp>
      <p:sp>
        <p:nvSpPr>
          <p:cNvPr id="22" name="shape_8_20"/>
          <p:cNvSpPr/>
          <p:nvPr/>
        </p:nvSpPr>
        <p:spPr>
          <a:xfrm>
            <a:off x="7619970" y="3505810"/>
            <a:ext cx="3810030" cy="6309"/>
          </a:xfrm>
          <a:prstGeom prst="rect">
            <a:avLst/>
          </a:prstGeom>
          <a:solidFill>
            <a:srgbClr val="D6E6F5">
              <a:alpha val="13000"/>
            </a:srgbClr>
          </a:solidFill>
          <a:ln/>
        </p:spPr>
      </p:sp>
      <p:sp>
        <p:nvSpPr>
          <p:cNvPr id="23" name="text_8_21"/>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Was KI übernehmen darf, was Menschen entscheiden und wann es sich rechnet</a:t>
            </a:r>
            <a:endParaRPr lang="en-US" sz="1100" dirty="0"/>
          </a:p>
        </p:txBody>
      </p:sp>
      <p:sp>
        <p:nvSpPr>
          <p:cNvPr id="24" name="text_8_22"/>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03</a:t>
            </a:r>
            <a:endParaRPr lang="en-US" sz="1200" dirty="0"/>
          </a:p>
        </p:txBody>
      </p:sp>
      <p:sp>
        <p:nvSpPr>
          <p:cNvPr id="25" name="shape_8_23"/>
          <p:cNvSpPr/>
          <p:nvPr/>
        </p:nvSpPr>
        <p:spPr>
          <a:xfrm>
            <a:off x="7619970" y="4045946"/>
            <a:ext cx="3810030" cy="6309"/>
          </a:xfrm>
          <a:prstGeom prst="rect">
            <a:avLst/>
          </a:prstGeom>
          <a:solidFill>
            <a:srgbClr val="D6E6F5">
              <a:alpha val="13000"/>
            </a:srgbClr>
          </a:solidFill>
          <a:ln/>
        </p:spPr>
      </p:sp>
      <p:sp>
        <p:nvSpPr>
          <p:cNvPr id="26" name="text_8_24"/>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Zwei bis vier Optionen und ein Fahrplan für 30, 60 und 90 Tage</a:t>
            </a:r>
            <a:endParaRPr lang="en-US" sz="1100" dirty="0"/>
          </a:p>
        </p:txBody>
      </p:sp>
      <p:sp>
        <p:nvSpPr>
          <p:cNvPr id="27" name="text_8_25"/>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B49BFF"/>
                </a:solidFill>
                <a:latin typeface="Archivo Black" pitchFamily="34" charset="0"/>
                <a:ea typeface="Archivo Black" pitchFamily="34" charset="-122"/>
                <a:cs typeface="Archivo Black" pitchFamily="34" charset="-120"/>
              </a:rPr>
              <a:t>04</a:t>
            </a:r>
            <a:endParaRPr lang="en-US" sz="1200" dirty="0"/>
          </a:p>
        </p:txBody>
      </p:sp>
      <p:sp>
        <p:nvSpPr>
          <p:cNvPr id="28" name="shape_8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8_27"/>
          <p:cNvSpPr/>
          <p:nvPr/>
        </p:nvSpPr>
        <p:spPr>
          <a:xfrm>
            <a:off x="7727960" y="5421752"/>
            <a:ext cx="1237092" cy="209580"/>
          </a:xfrm>
          <a:prstGeom prst="rect">
            <a:avLst/>
          </a:prstGeom>
          <a:solidFill>
            <a:srgbClr val="35C8FF"/>
          </a:solidFill>
          <a:ln/>
        </p:spPr>
      </p:sp>
      <p:sp>
        <p:nvSpPr>
          <p:cNvPr id="30" name="text_8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8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Umsetzungsplan anfragen</a:t>
            </a:r>
            <a:endParaRPr lang="en-US" sz="1050" dirty="0"/>
          </a:p>
        </p:txBody>
      </p:sp>
      <p:sp>
        <p:nvSpPr>
          <p:cNvPr id="32" name="text_8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ai-business-blueprint</a:t>
            </a:r>
            <a:endParaRPr lang="en-US" sz="700" dirty="0"/>
          </a:p>
        </p:txBody>
      </p:sp>
      <p:sp>
        <p:nvSpPr>
          <p:cNvPr id="33" name="text_8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8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8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6" name="text_8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22CE61"/>
          </a:solidFill>
          <a:ln/>
        </p:spPr>
      </p:sp>
      <p:pic>
        <p:nvPicPr>
          <p:cNvPr id="3" name="picture_9_1" descr="/tmp/claude-0/-home-claude/5dcc285b-52c5-57b1-88a8-9616b3351304/scratchpad/f39/W2/decks_v3/_work/C_Unternehmen-und-Angebote_DE_v1.3_20261027/img_020.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9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EINSTIEGSANGEBOT · EIN KONKRETES KI-SYSTEM</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Der Prüfbericht klärt,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ob Sie sich auf ein KI-System verlassen können.</a:t>
            </a:r>
            <a:endParaRPr lang="en-US" sz="2900" dirty="0"/>
          </a:p>
        </p:txBody>
      </p:sp>
      <p:sp>
        <p:nvSpPr>
          <p:cNvPr id="9" name="text_9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Trust Record</a:t>
            </a:r>
            <a:endParaRPr lang="en-US" sz="1800" dirty="0"/>
          </a:p>
        </p:txBody>
      </p:sp>
      <p:sp>
        <p:nvSpPr>
          <p:cNvPr id="10" name="text_9_8"/>
          <p:cNvSpPr txBox="1"/>
          <p:nvPr/>
        </p:nvSpPr>
        <p:spPr>
          <a:xfrm>
            <a:off x="761970" y="2509571"/>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Prüfbericht für ein KI-System</a:t>
            </a:r>
            <a:endParaRPr lang="en-US" sz="1050" dirty="0"/>
          </a:p>
        </p:txBody>
      </p:sp>
      <p:sp>
        <p:nvSpPr>
          <p:cNvPr id="11" name="text_9_9"/>
          <p:cNvSpPr txBox="1"/>
          <p:nvPr/>
        </p:nvSpPr>
        <p:spPr>
          <a:xfrm>
            <a:off x="761970" y="2873411"/>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4.500 €</a:t>
            </a:r>
            <a:endParaRPr lang="en-US" sz="5200" dirty="0"/>
          </a:p>
        </p:txBody>
      </p:sp>
      <p:sp>
        <p:nvSpPr>
          <p:cNvPr id="12" name="text_9_10"/>
          <p:cNvSpPr txBox="1"/>
          <p:nvPr/>
        </p:nvSpPr>
        <p:spPr>
          <a:xfrm>
            <a:off x="761970" y="358966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Standardumfang; komplexer Umfang nach Angebot</a:t>
            </a:r>
            <a:endParaRPr lang="en-US" sz="900" dirty="0"/>
          </a:p>
        </p:txBody>
      </p:sp>
      <p:sp>
        <p:nvSpPr>
          <p:cNvPr id="13" name="text_9_11"/>
          <p:cNvSpPr txBox="1"/>
          <p:nvPr/>
        </p:nvSpPr>
        <p:spPr>
          <a:xfrm>
            <a:off x="761970" y="3831519"/>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LIEFERUNG</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pic>
        <p:nvPicPr>
          <p:cNvPr id="14" name="picture_9_12" descr="/tmp/claude-0/-home-claude/5dcc285b-52c5-57b1-88a8-9616b3351304/scratchpad/f39/W2/decks_v3/_work/C_Unternehmen-und-Angebote_DE_v1.3_20261027/img_021.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9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9_14"/>
          <p:cNvSpPr/>
          <p:nvPr/>
        </p:nvSpPr>
        <p:spPr>
          <a:xfrm>
            <a:off x="7619970" y="2609880"/>
            <a:ext cx="3810030" cy="6309"/>
          </a:xfrm>
          <a:prstGeom prst="rect">
            <a:avLst/>
          </a:prstGeom>
          <a:solidFill>
            <a:srgbClr val="D6E6F5">
              <a:alpha val="13000"/>
            </a:srgbClr>
          </a:solidFill>
          <a:ln/>
        </p:spPr>
      </p:sp>
      <p:sp>
        <p:nvSpPr>
          <p:cNvPr id="17" name="text_9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Entscheidung: Pilot, Umbau, Ausbau oder Stopp, jeweils mit Bedingungen</a:t>
            </a:r>
            <a:endParaRPr lang="en-US" sz="1100" dirty="0"/>
          </a:p>
        </p:txBody>
      </p:sp>
      <p:sp>
        <p:nvSpPr>
          <p:cNvPr id="18" name="text_9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9" name="shape_9_17"/>
          <p:cNvSpPr/>
          <p:nvPr/>
        </p:nvSpPr>
        <p:spPr>
          <a:xfrm>
            <a:off x="7619970" y="3150017"/>
            <a:ext cx="3810030" cy="6309"/>
          </a:xfrm>
          <a:prstGeom prst="rect">
            <a:avLst/>
          </a:prstGeom>
          <a:solidFill>
            <a:srgbClr val="D6E6F5">
              <a:alpha val="13000"/>
            </a:srgbClr>
          </a:solidFill>
          <a:ln/>
        </p:spPr>
      </p:sp>
      <p:sp>
        <p:nvSpPr>
          <p:cNvPr id="20" name="text_9_18"/>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Nachweiskette: eine Seite, die Ergebnis, Verantwortliche, Daten, KI und Freigabe verbindet</a:t>
            </a:r>
            <a:endParaRPr lang="en-US" sz="1100" dirty="0"/>
          </a:p>
        </p:txBody>
      </p:sp>
      <p:sp>
        <p:nvSpPr>
          <p:cNvPr id="21" name="text_9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2" name="shape_9_20"/>
          <p:cNvSpPr/>
          <p:nvPr/>
        </p:nvSpPr>
        <p:spPr>
          <a:xfrm>
            <a:off x="7619970" y="3690153"/>
            <a:ext cx="3810030" cy="6309"/>
          </a:xfrm>
          <a:prstGeom prst="rect">
            <a:avLst/>
          </a:prstGeom>
          <a:solidFill>
            <a:srgbClr val="D6E6F5">
              <a:alpha val="13000"/>
            </a:srgbClr>
          </a:solidFill>
          <a:ln/>
        </p:spPr>
      </p:sp>
      <p:sp>
        <p:nvSpPr>
          <p:cNvPr id="23" name="text_9_21"/>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Verzeichnis der Fakten, Belege, Annahmen und offenen Punkte</a:t>
            </a:r>
            <a:endParaRPr lang="en-US" sz="1100" dirty="0"/>
          </a:p>
        </p:txBody>
      </p:sp>
      <p:sp>
        <p:nvSpPr>
          <p:cNvPr id="24" name="text_9_22"/>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5" name="shape_9_23"/>
          <p:cNvSpPr/>
          <p:nvPr/>
        </p:nvSpPr>
        <p:spPr>
          <a:xfrm>
            <a:off x="7619970" y="4230289"/>
            <a:ext cx="3810030" cy="6309"/>
          </a:xfrm>
          <a:prstGeom prst="rect">
            <a:avLst/>
          </a:prstGeom>
          <a:solidFill>
            <a:srgbClr val="D6E6F5">
              <a:alpha val="13000"/>
            </a:srgbClr>
          </a:solidFill>
          <a:ln/>
        </p:spPr>
      </p:sp>
      <p:sp>
        <p:nvSpPr>
          <p:cNvPr id="26" name="text_9_24"/>
          <p:cNvSpPr txBox="1"/>
          <p:nvPr/>
        </p:nvSpPr>
        <p:spPr>
          <a:xfrm>
            <a:off x="7962870" y="4319168"/>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Prüfplan für die nächsten 90 Tage mit festgelegten Prüfanlässen</a:t>
            </a:r>
            <a:endParaRPr lang="en-US" sz="1100" dirty="0"/>
          </a:p>
        </p:txBody>
      </p:sp>
      <p:sp>
        <p:nvSpPr>
          <p:cNvPr id="27" name="text_9_25"/>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8" name="shape_9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9_27"/>
          <p:cNvSpPr/>
          <p:nvPr/>
        </p:nvSpPr>
        <p:spPr>
          <a:xfrm>
            <a:off x="7727960" y="5421752"/>
            <a:ext cx="1237092" cy="209580"/>
          </a:xfrm>
          <a:prstGeom prst="rect">
            <a:avLst/>
          </a:prstGeom>
          <a:solidFill>
            <a:srgbClr val="35C8FF"/>
          </a:solidFill>
          <a:ln/>
        </p:spPr>
      </p:sp>
      <p:sp>
        <p:nvSpPr>
          <p:cNvPr id="30" name="text_9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9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Prüfbericht anfragen</a:t>
            </a:r>
            <a:endParaRPr lang="en-US" sz="1050" dirty="0"/>
          </a:p>
        </p:txBody>
      </p:sp>
      <p:sp>
        <p:nvSpPr>
          <p:cNvPr id="32" name="text_9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ai-trust-record</a:t>
            </a:r>
            <a:endParaRPr lang="en-US" sz="700" dirty="0"/>
          </a:p>
        </p:txBody>
      </p:sp>
      <p:sp>
        <p:nvSpPr>
          <p:cNvPr id="33" name="text_9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9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9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6" name="text_9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F7A23B"/>
          </a:solidFill>
          <a:ln/>
        </p:spPr>
      </p:sp>
      <p:pic>
        <p:nvPicPr>
          <p:cNvPr id="3" name="picture_10_1" descr="/tmp/claude-0/-home-claude/5dcc285b-52c5-57b1-88a8-9616b3351304/scratchpad/f39/W2/decks_v3/_work/C_Unternehmen-und-Angebote_DE_v1.3_20261027/img_022.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0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EINSTIEGSANGEBOT · EIN ANWENDUNGSFALL</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Erproben Sie KI im Echtbetrieb und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entscheiden Sie anhand gemessener Ergebnisse.</a:t>
            </a:r>
            <a:endParaRPr lang="en-US" sz="2900" dirty="0"/>
          </a:p>
        </p:txBody>
      </p:sp>
      <p:sp>
        <p:nvSpPr>
          <p:cNvPr id="9" name="text_10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AI Trust Pilot</a:t>
            </a:r>
            <a:endParaRPr lang="en-US" sz="1800" dirty="0"/>
          </a:p>
        </p:txBody>
      </p:sp>
      <p:sp>
        <p:nvSpPr>
          <p:cNvPr id="10" name="text_10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Begleiteter Pilot über sechs Wochen</a:t>
            </a:r>
            <a:endParaRPr lang="en-US" sz="1050" dirty="0"/>
          </a:p>
        </p:txBody>
      </p:sp>
      <p:sp>
        <p:nvSpPr>
          <p:cNvPr id="11" name="text_10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25.000 €</a:t>
            </a:r>
            <a:endParaRPr lang="en-US" sz="5200" dirty="0"/>
          </a:p>
        </p:txBody>
      </p:sp>
      <p:sp>
        <p:nvSpPr>
          <p:cNvPr id="12" name="text_10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einmalig · ein Anwendungsfall in einem Fachbereich mit klarer Verantwortung</a:t>
            </a:r>
            <a:endParaRPr lang="en-US" sz="900" dirty="0"/>
          </a:p>
        </p:txBody>
      </p:sp>
      <p:sp>
        <p:nvSpPr>
          <p:cNvPr id="13" name="text_10_11"/>
          <p:cNvSpPr txBox="1"/>
          <p:nvPr/>
        </p:nvSpPr>
        <p:spPr>
          <a:xfrm>
            <a:off x="761970" y="4207154"/>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F7A23B"/>
                </a:solidFill>
                <a:latin typeface="IBM Plex Mono" pitchFamily="34" charset="0"/>
                <a:ea typeface="IBM Plex Mono" pitchFamily="34" charset="-122"/>
                <a:cs typeface="IBM Plex Mono" pitchFamily="34" charset="-120"/>
              </a:rPr>
              <a:t>DAUER</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Sechs Wochen</a:t>
            </a:r>
            <a:endParaRPr lang="en-US" sz="750" dirty="0"/>
          </a:p>
        </p:txBody>
      </p:sp>
      <p:pic>
        <p:nvPicPr>
          <p:cNvPr id="14" name="picture_10_12" descr="/tmp/claude-0/-home-claude/5dcc285b-52c5-57b1-88a8-9616b3351304/scratchpad/f39/W2/decks_v3/_work/C_Unternehmen-und-Angebote_DE_v1.3_20261027/img_023.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10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10_14"/>
          <p:cNvSpPr/>
          <p:nvPr/>
        </p:nvSpPr>
        <p:spPr>
          <a:xfrm>
            <a:off x="7619970" y="2609880"/>
            <a:ext cx="3810030" cy="6309"/>
          </a:xfrm>
          <a:prstGeom prst="rect">
            <a:avLst/>
          </a:prstGeom>
          <a:solidFill>
            <a:srgbClr val="D6E6F5">
              <a:alpha val="13000"/>
            </a:srgbClr>
          </a:solidFill>
          <a:ln/>
        </p:spPr>
      </p:sp>
      <p:sp>
        <p:nvSpPr>
          <p:cNvPr id="17" name="text_10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Ziele, Grenzen und Abbruchkriterien, vor dem Start vereinbart</a:t>
            </a:r>
            <a:endParaRPr lang="en-US" sz="1100" dirty="0"/>
          </a:p>
        </p:txBody>
      </p:sp>
      <p:sp>
        <p:nvSpPr>
          <p:cNvPr id="18" name="text_10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9" name="shape_10_17"/>
          <p:cNvSpPr/>
          <p:nvPr/>
        </p:nvSpPr>
        <p:spPr>
          <a:xfrm>
            <a:off x="7619970" y="3150017"/>
            <a:ext cx="3810030" cy="6309"/>
          </a:xfrm>
          <a:prstGeom prst="rect">
            <a:avLst/>
          </a:prstGeom>
          <a:solidFill>
            <a:srgbClr val="D6E6F5">
              <a:alpha val="13000"/>
            </a:srgbClr>
          </a:solidFill>
          <a:ln/>
        </p:spPr>
      </p:sp>
      <p:sp>
        <p:nvSpPr>
          <p:cNvPr id="20" name="text_10_18"/>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Der Prüfbericht (AI Trust Record) als Grundlage</a:t>
            </a:r>
            <a:endParaRPr lang="en-US" sz="1100" dirty="0"/>
          </a:p>
        </p:txBody>
      </p:sp>
      <p:sp>
        <p:nvSpPr>
          <p:cNvPr id="21" name="text_10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2" name="shape_10_20"/>
          <p:cNvSpPr/>
          <p:nvPr/>
        </p:nvSpPr>
        <p:spPr>
          <a:xfrm>
            <a:off x="7619970" y="3505810"/>
            <a:ext cx="3810030" cy="6309"/>
          </a:xfrm>
          <a:prstGeom prst="rect">
            <a:avLst/>
          </a:prstGeom>
          <a:solidFill>
            <a:srgbClr val="D6E6F5">
              <a:alpha val="13000"/>
            </a:srgbClr>
          </a:solidFill>
          <a:ln/>
        </p:spPr>
      </p:sp>
      <p:sp>
        <p:nvSpPr>
          <p:cNvPr id="23" name="text_10_21"/>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Unabhängige Prüfung von Änderungen und offenen Punkten während der Pilotphase</a:t>
            </a:r>
            <a:endParaRPr lang="en-US" sz="1100" dirty="0"/>
          </a:p>
        </p:txBody>
      </p:sp>
      <p:sp>
        <p:nvSpPr>
          <p:cNvPr id="24" name="text_10_22"/>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5" name="shape_10_23"/>
          <p:cNvSpPr/>
          <p:nvPr/>
        </p:nvSpPr>
        <p:spPr>
          <a:xfrm>
            <a:off x="7619970" y="4045946"/>
            <a:ext cx="3810030" cy="6309"/>
          </a:xfrm>
          <a:prstGeom prst="rect">
            <a:avLst/>
          </a:prstGeom>
          <a:solidFill>
            <a:srgbClr val="D6E6F5">
              <a:alpha val="13000"/>
            </a:srgbClr>
          </a:solidFill>
          <a:ln/>
        </p:spPr>
      </p:sp>
      <p:sp>
        <p:nvSpPr>
          <p:cNvPr id="26" name="text_10_24"/>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abschließende Entscheidung: fortsetzen, umbauen, ausbauen oder stoppen</a:t>
            </a:r>
            <a:endParaRPr lang="en-US" sz="1100" dirty="0"/>
          </a:p>
        </p:txBody>
      </p:sp>
      <p:sp>
        <p:nvSpPr>
          <p:cNvPr id="27" name="text_10_25"/>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04</a:t>
            </a:r>
            <a:endParaRPr lang="en-US" sz="1200" dirty="0"/>
          </a:p>
        </p:txBody>
      </p:sp>
      <p:sp>
        <p:nvSpPr>
          <p:cNvPr id="28" name="shape_10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10_27"/>
          <p:cNvSpPr/>
          <p:nvPr/>
        </p:nvSpPr>
        <p:spPr>
          <a:xfrm>
            <a:off x="7727960" y="5421752"/>
            <a:ext cx="1237092" cy="209580"/>
          </a:xfrm>
          <a:prstGeom prst="rect">
            <a:avLst/>
          </a:prstGeom>
          <a:solidFill>
            <a:srgbClr val="35C8FF"/>
          </a:solidFill>
          <a:ln/>
        </p:spPr>
      </p:sp>
      <p:sp>
        <p:nvSpPr>
          <p:cNvPr id="30" name="text_10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10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Pilotprojekt besprechen</a:t>
            </a:r>
            <a:endParaRPr lang="en-US" sz="1050" dirty="0"/>
          </a:p>
        </p:txBody>
      </p:sp>
      <p:sp>
        <p:nvSpPr>
          <p:cNvPr id="32" name="text_10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offers/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ai-trust-pilot</a:t>
            </a:r>
            <a:endParaRPr lang="en-US" sz="700" dirty="0"/>
          </a:p>
        </p:txBody>
      </p:sp>
      <p:sp>
        <p:nvSpPr>
          <p:cNvPr id="33" name="text_10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10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10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6" name="text_10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22CE61"/>
          </a:solidFill>
          <a:ln/>
        </p:spPr>
      </p:sp>
      <p:pic>
        <p:nvPicPr>
          <p:cNvPr id="3" name="picture_11_1" descr="/tmp/claude-0/-home-claude/5dcc285b-52c5-57b1-88a8-9616b3351304/scratchpad/f39/W2/decks_v3/_work/C_Unternehmen-und-Angebote_DE_v1.3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1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GROSSE INVESTITIONEN · PREIS NACH UMFANG</a:t>
            </a:r>
            <a:endParaRPr lang="en-US" sz="1050" dirty="0"/>
          </a:p>
        </p:txBody>
      </p:sp>
      <p:sp>
        <p:nvSpPr>
          <p:cNvPr id="8" name="Title"/>
          <p:cNvSpPr txBox="1"/>
          <p:nvPr/>
        </p:nvSpPr>
        <p:spPr>
          <a:xfrm>
            <a:off x="761970" y="1240109"/>
            <a:ext cx="6553230" cy="1502542"/>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Ein Business Case zeigt vor einer großen KI-Investition, unter welchen Bedingungen sie sich rechnet.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Alle Annahmen sind offengelegt.</a:t>
            </a:r>
            <a:endParaRPr lang="en-US" sz="2900" dirty="0"/>
          </a:p>
        </p:txBody>
      </p:sp>
      <p:sp>
        <p:nvSpPr>
          <p:cNvPr id="9" name="text_11_7"/>
          <p:cNvSpPr txBox="1"/>
          <p:nvPr/>
        </p:nvSpPr>
        <p:spPr>
          <a:xfrm>
            <a:off x="761970" y="2958633"/>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Opportunity Case</a:t>
            </a:r>
            <a:endParaRPr lang="en-US" sz="1800" dirty="0"/>
          </a:p>
        </p:txBody>
      </p:sp>
      <p:sp>
        <p:nvSpPr>
          <p:cNvPr id="10" name="text_11_8"/>
          <p:cNvSpPr txBox="1"/>
          <p:nvPr/>
        </p:nvSpPr>
        <p:spPr>
          <a:xfrm>
            <a:off x="761970" y="3260842"/>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Business Case für eine große KI-Investition</a:t>
            </a:r>
            <a:endParaRPr lang="en-US" sz="1050" dirty="0"/>
          </a:p>
        </p:txBody>
      </p:sp>
      <p:sp>
        <p:nvSpPr>
          <p:cNvPr id="11" name="text_11_9"/>
          <p:cNvSpPr txBox="1"/>
          <p:nvPr/>
        </p:nvSpPr>
        <p:spPr>
          <a:xfrm>
            <a:off x="761970" y="3624682"/>
            <a:ext cx="6553230" cy="398130"/>
          </a:xfrm>
          <a:prstGeom prst="rect">
            <a:avLst/>
          </a:prstGeom>
          <a:noFill/>
          <a:ln/>
        </p:spPr>
        <p:txBody>
          <a:bodyPr wrap="none" lIns="0" tIns="0" rIns="0" bIns="0" rtlCol="0" anchor="t"/>
          <a:lstStyle/>
          <a:p>
            <a:pPr algn="l" indent="0" marL="0">
              <a:lnSpc>
                <a:spcPts val="3140"/>
              </a:lnSpc>
              <a:buNone/>
            </a:pPr>
            <a:r>
              <a:rPr lang="en-US" sz="3300" spc="-99" kern="0" dirty="0">
                <a:solidFill>
                  <a:srgbClr val="EEF3F8"/>
                </a:solidFill>
                <a:latin typeface="Archivo Black" pitchFamily="34" charset="0"/>
                <a:ea typeface="Archivo Black" pitchFamily="34" charset="-122"/>
                <a:cs typeface="Archivo Black" pitchFamily="34" charset="-120"/>
              </a:rPr>
              <a:t>Preis nach Umfang</a:t>
            </a:r>
            <a:endParaRPr lang="en-US" sz="3300" dirty="0"/>
          </a:p>
        </p:txBody>
      </p:sp>
      <p:sp>
        <p:nvSpPr>
          <p:cNvPr id="12" name="text_11_10"/>
          <p:cNvSpPr txBox="1"/>
          <p:nvPr/>
        </p:nvSpPr>
        <p:spPr>
          <a:xfrm>
            <a:off x="761970" y="411160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für KI-Investitionen ab etwa 200.000 € · Umfang nach Vereinbarung</a:t>
            </a:r>
            <a:endParaRPr lang="en-US" sz="900" dirty="0"/>
          </a:p>
        </p:txBody>
      </p:sp>
      <p:sp>
        <p:nvSpPr>
          <p:cNvPr id="13" name="text_11_11"/>
          <p:cNvSpPr txBox="1"/>
          <p:nvPr/>
        </p:nvSpPr>
        <p:spPr>
          <a:xfrm>
            <a:off x="761970" y="4353550"/>
            <a:ext cx="6553230" cy="165781"/>
          </a:xfrm>
          <a:prstGeom prst="rect">
            <a:avLst/>
          </a:prstGeom>
          <a:noFill/>
          <a:ln/>
        </p:spPr>
        <p:txBody>
          <a:bodyPr wrap="square" lIns="0" tIns="0" rIns="0" bIns="0" rtlCol="0" anchor="t"/>
          <a:lstStyle/>
          <a:p>
            <a:pPr algn="l" indent="0" marL="0">
              <a:lnSpc>
                <a:spcPts val="1310"/>
              </a:lnSpc>
              <a:buNone/>
            </a:pPr>
            <a:r>
              <a:rPr lang="en-US" sz="750" b="1" spc="90" kern="0" dirty="0">
                <a:solidFill>
                  <a:srgbClr val="22CE61"/>
                </a:solidFill>
                <a:latin typeface="IBM Plex Mono" pitchFamily="34" charset="0"/>
                <a:ea typeface="IBM Plex Mono" pitchFamily="34" charset="-122"/>
                <a:cs typeface="IBM Plex Mono" pitchFamily="34" charset="-120"/>
              </a:rPr>
              <a:t>DAUER</a:t>
            </a:r>
            <a:pPr algn="l" indent="0" marL="0">
              <a:lnSpc>
                <a:spcPts val="1310"/>
              </a:lnSpc>
              <a:buNone/>
            </a:pPr>
            <a:r>
              <a:rPr lang="en-US" sz="900" spc="27" kern="0" dirty="0">
                <a:solidFill>
                  <a:srgbClr val="EEF3F8"/>
                </a:solidFill>
                <a:latin typeface="IBM Plex Mono" pitchFamily="34" charset="0"/>
                <a:ea typeface="IBM Plex Mono" pitchFamily="34" charset="-122"/>
                <a:cs typeface="IBM Plex Mono" pitchFamily="34" charset="-120"/>
              </a:rPr>
              <a:t>Standard 4 Wochen · Erweitert 6 Wochen</a:t>
            </a:r>
            <a:endParaRPr lang="en-US" sz="750" dirty="0"/>
          </a:p>
        </p:txBody>
      </p:sp>
      <p:pic>
        <p:nvPicPr>
          <p:cNvPr id="14" name="picture_11_12" descr="/tmp/claude-0/-home-claude/5dcc285b-52c5-57b1-88a8-9616b3351304/scratchpad/f39/W2/decks_v3/_work/C_Unternehmen-und-Angebote_DE_v1.3_20261027/img_025.png">    </p:cNvPr>
          <p:cNvPicPr>
            <a:picLocks noChangeAspect="1"/>
          </p:cNvPicPr>
          <p:nvPr/>
        </p:nvPicPr>
        <p:blipFill>
          <a:blip r:embed="rId2"/>
          <a:stretch>
            <a:fillRect/>
          </a:stretch>
        </p:blipFill>
        <p:spPr>
          <a:xfrm>
            <a:off x="7619970" y="952530"/>
            <a:ext cx="3810030" cy="1270010"/>
          </a:xfrm>
          <a:prstGeom prst="rect">
            <a:avLst/>
          </a:prstGeom>
        </p:spPr>
      </p:pic>
      <p:sp>
        <p:nvSpPr>
          <p:cNvPr id="15" name="text_11_13"/>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6" name="shape_11_14"/>
          <p:cNvSpPr/>
          <p:nvPr/>
        </p:nvSpPr>
        <p:spPr>
          <a:xfrm>
            <a:off x="7619970" y="2609880"/>
            <a:ext cx="3810030" cy="6309"/>
          </a:xfrm>
          <a:prstGeom prst="rect">
            <a:avLst/>
          </a:prstGeom>
          <a:solidFill>
            <a:srgbClr val="D6E6F5">
              <a:alpha val="13000"/>
            </a:srgbClr>
          </a:solidFill>
          <a:ln/>
        </p:spPr>
      </p:sp>
      <p:sp>
        <p:nvSpPr>
          <p:cNvPr id="17" name="text_11_15"/>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unabhängiger Business Case auf Basis Ihres Mengengerüsts</a:t>
            </a:r>
            <a:endParaRPr lang="en-US" sz="1100" dirty="0"/>
          </a:p>
        </p:txBody>
      </p:sp>
      <p:sp>
        <p:nvSpPr>
          <p:cNvPr id="18" name="text_11_16"/>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9" name="shape_11_17"/>
          <p:cNvSpPr/>
          <p:nvPr/>
        </p:nvSpPr>
        <p:spPr>
          <a:xfrm>
            <a:off x="7619970" y="3150017"/>
            <a:ext cx="3810030" cy="6309"/>
          </a:xfrm>
          <a:prstGeom prst="rect">
            <a:avLst/>
          </a:prstGeom>
          <a:solidFill>
            <a:srgbClr val="D6E6F5">
              <a:alpha val="13000"/>
            </a:srgbClr>
          </a:solidFill>
          <a:ln/>
        </p:spPr>
      </p:sp>
      <p:sp>
        <p:nvSpPr>
          <p:cNvPr id="20" name="text_11_18"/>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Vergleich mit echten Alternativen, auch mit dem Status quo</a:t>
            </a:r>
            <a:endParaRPr lang="en-US" sz="1100" dirty="0"/>
          </a:p>
        </p:txBody>
      </p:sp>
      <p:sp>
        <p:nvSpPr>
          <p:cNvPr id="21" name="text_11_19"/>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2" name="shape_11_20"/>
          <p:cNvSpPr/>
          <p:nvPr/>
        </p:nvSpPr>
        <p:spPr>
          <a:xfrm>
            <a:off x="7619970" y="3690153"/>
            <a:ext cx="3810030" cy="6309"/>
          </a:xfrm>
          <a:prstGeom prst="rect">
            <a:avLst/>
          </a:prstGeom>
          <a:solidFill>
            <a:srgbClr val="D6E6F5">
              <a:alpha val="13000"/>
            </a:srgbClr>
          </a:solidFill>
          <a:ln/>
        </p:spPr>
      </p:sp>
      <p:sp>
        <p:nvSpPr>
          <p:cNvPr id="23" name="text_11_21"/>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klare Empfehlung: starten, ändern, erst testen oder stoppen</a:t>
            </a:r>
            <a:endParaRPr lang="en-US" sz="1100" dirty="0"/>
          </a:p>
        </p:txBody>
      </p:sp>
      <p:sp>
        <p:nvSpPr>
          <p:cNvPr id="24" name="text_11_22"/>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5" name="shape_11_23"/>
          <p:cNvSpPr/>
          <p:nvPr/>
        </p:nvSpPr>
        <p:spPr>
          <a:xfrm>
            <a:off x="7619970" y="4230289"/>
            <a:ext cx="3810030" cy="6309"/>
          </a:xfrm>
          <a:prstGeom prst="rect">
            <a:avLst/>
          </a:prstGeom>
          <a:solidFill>
            <a:srgbClr val="D6E6F5">
              <a:alpha val="13000"/>
            </a:srgbClr>
          </a:solidFill>
          <a:ln/>
        </p:spPr>
      </p:sp>
      <p:sp>
        <p:nvSpPr>
          <p:cNvPr id="26" name="text_11_24"/>
          <p:cNvSpPr txBox="1"/>
          <p:nvPr/>
        </p:nvSpPr>
        <p:spPr>
          <a:xfrm>
            <a:off x="7962870" y="4319168"/>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unterschriebenes Entscheidungsprotokoll</a:t>
            </a:r>
            <a:endParaRPr lang="en-US" sz="1100" dirty="0"/>
          </a:p>
        </p:txBody>
      </p:sp>
      <p:sp>
        <p:nvSpPr>
          <p:cNvPr id="27" name="text_11_25"/>
          <p:cNvSpPr txBox="1"/>
          <p:nvPr/>
        </p:nvSpPr>
        <p:spPr>
          <a:xfrm>
            <a:off x="7619970" y="4319168"/>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8" name="shape_11_26"/>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9" name="shape_11_27"/>
          <p:cNvSpPr/>
          <p:nvPr/>
        </p:nvSpPr>
        <p:spPr>
          <a:xfrm>
            <a:off x="7727960" y="5421752"/>
            <a:ext cx="1237092" cy="209580"/>
          </a:xfrm>
          <a:prstGeom prst="rect">
            <a:avLst/>
          </a:prstGeom>
          <a:solidFill>
            <a:srgbClr val="35C8FF"/>
          </a:solidFill>
          <a:ln/>
        </p:spPr>
      </p:sp>
      <p:sp>
        <p:nvSpPr>
          <p:cNvPr id="30" name="text_11_28"/>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1" name="text_11_29"/>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Investition besprechen</a:t>
            </a:r>
            <a:endParaRPr lang="en-US" sz="1050" dirty="0"/>
          </a:p>
        </p:txBody>
      </p:sp>
      <p:sp>
        <p:nvSpPr>
          <p:cNvPr id="32" name="text_11_30"/>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opportunity-case</a:t>
            </a:r>
            <a:endParaRPr lang="en-US" sz="700" dirty="0"/>
          </a:p>
        </p:txBody>
      </p:sp>
      <p:sp>
        <p:nvSpPr>
          <p:cNvPr id="33" name="text_11_31"/>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4" name="text_11_32"/>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5" name="text_11_33"/>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6" name="text_11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picture_12_0" descr="/tmp/claude-0/-home-claude/5dcc285b-52c5-57b1-88a8-9616b3351304/scratchpad/f39/W2/decks_v3/_work/C_Unternehmen-und-Angebote_DE_v1.3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3" name="text_12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2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2_3"/>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6" name="text_12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SIEBEN LEISTUNGEN · NETTOPREISE</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Sieben Leistungen bringen Sie in vier Schritten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vom Reifegrad-Check zur KI im Betrieb.</a:t>
            </a:r>
            <a:endParaRPr lang="en-US" sz="2700" dirty="0"/>
          </a:p>
        </p:txBody>
      </p:sp>
      <p:sp>
        <p:nvSpPr>
          <p:cNvPr id="8" name="shape_12_6"/>
          <p:cNvSpPr/>
          <p:nvPr/>
        </p:nvSpPr>
        <p:spPr>
          <a:xfrm>
            <a:off x="761970" y="3174980"/>
            <a:ext cx="2552730" cy="2730490"/>
          </a:xfrm>
          <a:prstGeom prst="rect">
            <a:avLst/>
          </a:prstGeom>
          <a:solidFill>
            <a:srgbClr val="0B1A2A"/>
          </a:solidFill>
          <a:ln/>
        </p:spPr>
      </p:sp>
      <p:sp>
        <p:nvSpPr>
          <p:cNvPr id="9" name="shape_12_7"/>
          <p:cNvSpPr/>
          <p:nvPr/>
        </p:nvSpPr>
        <p:spPr>
          <a:xfrm>
            <a:off x="761970" y="3174980"/>
            <a:ext cx="2552730" cy="63459"/>
          </a:xfrm>
          <a:prstGeom prst="rect">
            <a:avLst/>
          </a:prstGeom>
          <a:solidFill>
            <a:srgbClr val="35C8FF"/>
          </a:solidFill>
          <a:ln/>
        </p:spPr>
      </p:sp>
      <p:sp>
        <p:nvSpPr>
          <p:cNvPr id="10" name="shape_12_8"/>
          <p:cNvSpPr/>
          <p:nvPr/>
        </p:nvSpPr>
        <p:spPr>
          <a:xfrm>
            <a:off x="3308391" y="3174980"/>
            <a:ext cx="6309" cy="2730490"/>
          </a:xfrm>
          <a:prstGeom prst="rect">
            <a:avLst/>
          </a:prstGeom>
          <a:solidFill>
            <a:srgbClr val="D6E6F5">
              <a:alpha val="13000"/>
            </a:srgbClr>
          </a:solidFill>
          <a:ln/>
        </p:spPr>
      </p:sp>
      <p:sp>
        <p:nvSpPr>
          <p:cNvPr id="11" name="shape_12_9"/>
          <p:cNvSpPr/>
          <p:nvPr/>
        </p:nvSpPr>
        <p:spPr>
          <a:xfrm>
            <a:off x="761970" y="5899160"/>
            <a:ext cx="2552730" cy="6309"/>
          </a:xfrm>
          <a:prstGeom prst="rect">
            <a:avLst/>
          </a:prstGeom>
          <a:solidFill>
            <a:srgbClr val="D6E6F5">
              <a:alpha val="13000"/>
            </a:srgbClr>
          </a:solidFill>
          <a:ln/>
        </p:spPr>
      </p:sp>
      <p:sp>
        <p:nvSpPr>
          <p:cNvPr id="12" name="shape_12_10"/>
          <p:cNvSpPr/>
          <p:nvPr/>
        </p:nvSpPr>
        <p:spPr>
          <a:xfrm>
            <a:off x="761970" y="3174980"/>
            <a:ext cx="6309" cy="2730490"/>
          </a:xfrm>
          <a:prstGeom prst="rect">
            <a:avLst/>
          </a:prstGeom>
          <a:solidFill>
            <a:srgbClr val="D6E6F5">
              <a:alpha val="13000"/>
            </a:srgbClr>
          </a:solidFill>
          <a:ln/>
        </p:spPr>
      </p:sp>
      <p:sp>
        <p:nvSpPr>
          <p:cNvPr id="13" name="text_12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PRÜFEN</a:t>
            </a:r>
            <a:endParaRPr lang="en-US" sz="800" dirty="0"/>
          </a:p>
        </p:txBody>
      </p:sp>
      <p:sp>
        <p:nvSpPr>
          <p:cNvPr id="14" name="text_12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Prüfen</a:t>
            </a:r>
            <a:endParaRPr lang="en-US" sz="2000" dirty="0"/>
          </a:p>
        </p:txBody>
      </p:sp>
      <p:sp>
        <p:nvSpPr>
          <p:cNvPr id="15" name="text_12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Wissen, wo Sie stehen und was die Regeln verlangen.</a:t>
            </a:r>
            <a:endParaRPr lang="en-US" sz="1000" dirty="0"/>
          </a:p>
        </p:txBody>
      </p:sp>
      <p:sp>
        <p:nvSpPr>
          <p:cNvPr id="16" name="shape_12_14"/>
          <p:cNvSpPr/>
          <p:nvPr/>
        </p:nvSpPr>
        <p:spPr>
          <a:xfrm>
            <a:off x="768370" y="4267230"/>
            <a:ext cx="2540020" cy="6309"/>
          </a:xfrm>
          <a:prstGeom prst="rect">
            <a:avLst/>
          </a:prstGeom>
          <a:solidFill>
            <a:srgbClr val="D6E6F5">
              <a:alpha val="13000"/>
            </a:srgbClr>
          </a:solidFill>
          <a:ln/>
        </p:spPr>
      </p:sp>
      <p:sp>
        <p:nvSpPr>
          <p:cNvPr id="17" name="text_12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KI-Reifegrad-Check</a:t>
            </a:r>
            <a:endParaRPr lang="en-US" sz="1150" dirty="0"/>
          </a:p>
        </p:txBody>
      </p:sp>
      <p:sp>
        <p:nvSpPr>
          <p:cNvPr id="18" name="text_12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3.500 €</a:t>
            </a:r>
            <a:endParaRPr lang="en-US" sz="1250" dirty="0"/>
          </a:p>
        </p:txBody>
      </p:sp>
      <p:sp>
        <p:nvSpPr>
          <p:cNvPr id="19" name="shape_12_17"/>
          <p:cNvSpPr/>
          <p:nvPr/>
        </p:nvSpPr>
        <p:spPr>
          <a:xfrm>
            <a:off x="768370" y="4839919"/>
            <a:ext cx="2540020" cy="6309"/>
          </a:xfrm>
          <a:prstGeom prst="rect">
            <a:avLst/>
          </a:prstGeom>
          <a:solidFill>
            <a:srgbClr val="D6E6F5">
              <a:alpha val="13000"/>
            </a:srgbClr>
          </a:solidFill>
          <a:ln/>
        </p:spPr>
      </p:sp>
      <p:sp>
        <p:nvSpPr>
          <p:cNvPr id="20" name="text_12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2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ab 6.900 €</a:t>
            </a:r>
            <a:endParaRPr lang="en-US" sz="1250" dirty="0"/>
          </a:p>
        </p:txBody>
      </p:sp>
      <p:sp>
        <p:nvSpPr>
          <p:cNvPr id="22" name="text_12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19.500 €</a:t>
            </a:r>
            <a:endParaRPr lang="en-US" sz="1000" dirty="0"/>
          </a:p>
        </p:txBody>
      </p:sp>
      <p:pic>
        <p:nvPicPr>
          <p:cNvPr id="23" name="picture_12_21" descr="/tmp/claude-0/-home-claude/5dcc285b-52c5-57b1-88a8-9616b3351304/scratchpad/f39/W2/decks_v3/_work/C_Unternehmen-und-Angebote_DE_v1.3_20261027/img_027.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2_22"/>
          <p:cNvSpPr/>
          <p:nvPr/>
        </p:nvSpPr>
        <p:spPr>
          <a:xfrm>
            <a:off x="3467130" y="2603480"/>
            <a:ext cx="2552730" cy="3301990"/>
          </a:xfrm>
          <a:prstGeom prst="rect">
            <a:avLst/>
          </a:prstGeom>
          <a:solidFill>
            <a:srgbClr val="0B1A2A"/>
          </a:solidFill>
          <a:ln/>
        </p:spPr>
      </p:sp>
      <p:sp>
        <p:nvSpPr>
          <p:cNvPr id="25" name="shape_12_23"/>
          <p:cNvSpPr/>
          <p:nvPr/>
        </p:nvSpPr>
        <p:spPr>
          <a:xfrm>
            <a:off x="3467130" y="2603480"/>
            <a:ext cx="2552730" cy="63459"/>
          </a:xfrm>
          <a:prstGeom prst="rect">
            <a:avLst/>
          </a:prstGeom>
          <a:solidFill>
            <a:srgbClr val="22CE61"/>
          </a:solidFill>
          <a:ln/>
        </p:spPr>
      </p:sp>
      <p:sp>
        <p:nvSpPr>
          <p:cNvPr id="26" name="shape_12_24"/>
          <p:cNvSpPr/>
          <p:nvPr/>
        </p:nvSpPr>
        <p:spPr>
          <a:xfrm>
            <a:off x="6013460" y="2603480"/>
            <a:ext cx="6309" cy="3301990"/>
          </a:xfrm>
          <a:prstGeom prst="rect">
            <a:avLst/>
          </a:prstGeom>
          <a:solidFill>
            <a:srgbClr val="D6E6F5">
              <a:alpha val="13000"/>
            </a:srgbClr>
          </a:solidFill>
          <a:ln/>
        </p:spPr>
      </p:sp>
      <p:sp>
        <p:nvSpPr>
          <p:cNvPr id="27" name="shape_12_25"/>
          <p:cNvSpPr/>
          <p:nvPr/>
        </p:nvSpPr>
        <p:spPr>
          <a:xfrm>
            <a:off x="3467130" y="5899160"/>
            <a:ext cx="2552730" cy="6309"/>
          </a:xfrm>
          <a:prstGeom prst="rect">
            <a:avLst/>
          </a:prstGeom>
          <a:solidFill>
            <a:srgbClr val="D6E6F5">
              <a:alpha val="13000"/>
            </a:srgbClr>
          </a:solidFill>
          <a:ln/>
        </p:spPr>
      </p:sp>
      <p:sp>
        <p:nvSpPr>
          <p:cNvPr id="28" name="shape_12_26"/>
          <p:cNvSpPr/>
          <p:nvPr/>
        </p:nvSpPr>
        <p:spPr>
          <a:xfrm>
            <a:off x="3467130" y="2603480"/>
            <a:ext cx="6309" cy="3301990"/>
          </a:xfrm>
          <a:prstGeom prst="rect">
            <a:avLst/>
          </a:prstGeom>
          <a:solidFill>
            <a:srgbClr val="D6E6F5">
              <a:alpha val="13000"/>
            </a:srgbClr>
          </a:solidFill>
          <a:ln/>
        </p:spPr>
      </p:sp>
      <p:sp>
        <p:nvSpPr>
          <p:cNvPr id="29" name="text_12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ENTSCHEIDEN</a:t>
            </a:r>
            <a:endParaRPr lang="en-US" sz="800" dirty="0"/>
          </a:p>
        </p:txBody>
      </p:sp>
      <p:sp>
        <p:nvSpPr>
          <p:cNvPr id="30" name="text_12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Entscheiden</a:t>
            </a:r>
            <a:endParaRPr lang="en-US" sz="2000" dirty="0"/>
          </a:p>
        </p:txBody>
      </p:sp>
      <p:sp>
        <p:nvSpPr>
          <p:cNvPr id="31" name="text_12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Regeln festlegen, KI-Bestand erfassen, Investitionen durchrechnen.</a:t>
            </a:r>
            <a:endParaRPr lang="en-US" sz="1000" dirty="0"/>
          </a:p>
        </p:txBody>
      </p:sp>
      <p:sp>
        <p:nvSpPr>
          <p:cNvPr id="32" name="shape_12_30"/>
          <p:cNvSpPr/>
          <p:nvPr/>
        </p:nvSpPr>
        <p:spPr>
          <a:xfrm>
            <a:off x="3473440" y="3695730"/>
            <a:ext cx="2540020" cy="6309"/>
          </a:xfrm>
          <a:prstGeom prst="rect">
            <a:avLst/>
          </a:prstGeom>
          <a:solidFill>
            <a:srgbClr val="D6E6F5">
              <a:alpha val="13000"/>
            </a:srgbClr>
          </a:solidFill>
          <a:ln/>
        </p:spPr>
      </p:sp>
      <p:sp>
        <p:nvSpPr>
          <p:cNvPr id="33" name="text_12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2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ab 19.500 €</a:t>
            </a:r>
            <a:endParaRPr lang="en-US" sz="1250" dirty="0"/>
          </a:p>
        </p:txBody>
      </p:sp>
      <p:sp>
        <p:nvSpPr>
          <p:cNvPr id="35" name="shape_12_33"/>
          <p:cNvSpPr/>
          <p:nvPr/>
        </p:nvSpPr>
        <p:spPr>
          <a:xfrm>
            <a:off x="3473440" y="4268419"/>
            <a:ext cx="2540020" cy="6309"/>
          </a:xfrm>
          <a:prstGeom prst="rect">
            <a:avLst/>
          </a:prstGeom>
          <a:solidFill>
            <a:srgbClr val="D6E6F5">
              <a:alpha val="13000"/>
            </a:srgbClr>
          </a:solidFill>
          <a:ln/>
        </p:spPr>
      </p:sp>
      <p:sp>
        <p:nvSpPr>
          <p:cNvPr id="36" name="text_12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2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25.000 €</a:t>
            </a:r>
            <a:endParaRPr lang="en-US" sz="1250" dirty="0"/>
          </a:p>
        </p:txBody>
      </p:sp>
      <p:sp>
        <p:nvSpPr>
          <p:cNvPr id="38" name="text_12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 Group+ 75.000 €</a:t>
            </a:r>
            <a:endParaRPr lang="en-US" sz="1000" dirty="0"/>
          </a:p>
        </p:txBody>
      </p:sp>
      <p:sp>
        <p:nvSpPr>
          <p:cNvPr id="39" name="shape_12_37"/>
          <p:cNvSpPr/>
          <p:nvPr/>
        </p:nvSpPr>
        <p:spPr>
          <a:xfrm>
            <a:off x="3473440" y="5025268"/>
            <a:ext cx="2540020" cy="6309"/>
          </a:xfrm>
          <a:prstGeom prst="rect">
            <a:avLst/>
          </a:prstGeom>
          <a:solidFill>
            <a:srgbClr val="D6E6F5">
              <a:alpha val="13000"/>
            </a:srgbClr>
          </a:solidFill>
          <a:ln/>
        </p:spPr>
      </p:sp>
      <p:sp>
        <p:nvSpPr>
          <p:cNvPr id="40" name="text_12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2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Preis nach Umfang</a:t>
            </a:r>
            <a:endParaRPr lang="en-US" sz="1250" dirty="0"/>
          </a:p>
        </p:txBody>
      </p:sp>
      <p:pic>
        <p:nvPicPr>
          <p:cNvPr id="42" name="picture_12_40" descr="/tmp/claude-0/-home-claude/5dcc285b-52c5-57b1-88a8-9616b3351304/scratchpad/f39/W2/decks_v3/_work/C_Unternehmen-und-Angebote_DE_v1.3_20261027/img_028.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2_41"/>
          <p:cNvSpPr/>
          <p:nvPr/>
        </p:nvSpPr>
        <p:spPr>
          <a:xfrm>
            <a:off x="6172200" y="2222541"/>
            <a:ext cx="2552730" cy="3683020"/>
          </a:xfrm>
          <a:prstGeom prst="rect">
            <a:avLst/>
          </a:prstGeom>
          <a:solidFill>
            <a:srgbClr val="0B1A2A"/>
          </a:solidFill>
          <a:ln/>
        </p:spPr>
      </p:sp>
      <p:sp>
        <p:nvSpPr>
          <p:cNvPr id="44" name="shape_12_42"/>
          <p:cNvSpPr/>
          <p:nvPr/>
        </p:nvSpPr>
        <p:spPr>
          <a:xfrm>
            <a:off x="6172200" y="2222541"/>
            <a:ext cx="2552730" cy="63459"/>
          </a:xfrm>
          <a:prstGeom prst="rect">
            <a:avLst/>
          </a:prstGeom>
          <a:solidFill>
            <a:srgbClr val="F7A23B"/>
          </a:solidFill>
          <a:ln/>
        </p:spPr>
      </p:sp>
      <p:sp>
        <p:nvSpPr>
          <p:cNvPr id="45" name="shape_12_43"/>
          <p:cNvSpPr/>
          <p:nvPr/>
        </p:nvSpPr>
        <p:spPr>
          <a:xfrm>
            <a:off x="8718530" y="2222541"/>
            <a:ext cx="6309" cy="3683020"/>
          </a:xfrm>
          <a:prstGeom prst="rect">
            <a:avLst/>
          </a:prstGeom>
          <a:solidFill>
            <a:srgbClr val="D6E6F5">
              <a:alpha val="13000"/>
            </a:srgbClr>
          </a:solidFill>
          <a:ln/>
        </p:spPr>
      </p:sp>
      <p:sp>
        <p:nvSpPr>
          <p:cNvPr id="46" name="shape_12_44"/>
          <p:cNvSpPr/>
          <p:nvPr/>
        </p:nvSpPr>
        <p:spPr>
          <a:xfrm>
            <a:off x="6172200" y="5899160"/>
            <a:ext cx="2552730" cy="6309"/>
          </a:xfrm>
          <a:prstGeom prst="rect">
            <a:avLst/>
          </a:prstGeom>
          <a:solidFill>
            <a:srgbClr val="D6E6F5">
              <a:alpha val="13000"/>
            </a:srgbClr>
          </a:solidFill>
          <a:ln/>
        </p:spPr>
      </p:sp>
      <p:sp>
        <p:nvSpPr>
          <p:cNvPr id="47" name="shape_12_45"/>
          <p:cNvSpPr/>
          <p:nvPr/>
        </p:nvSpPr>
        <p:spPr>
          <a:xfrm>
            <a:off x="6172200" y="2222541"/>
            <a:ext cx="6309" cy="3683020"/>
          </a:xfrm>
          <a:prstGeom prst="rect">
            <a:avLst/>
          </a:prstGeom>
          <a:solidFill>
            <a:srgbClr val="D6E6F5">
              <a:alpha val="13000"/>
            </a:srgbClr>
          </a:solidFill>
          <a:ln/>
        </p:spPr>
      </p:sp>
      <p:sp>
        <p:nvSpPr>
          <p:cNvPr id="48" name="text_12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BEFÄHIGEN</a:t>
            </a:r>
            <a:endParaRPr lang="en-US" sz="800" dirty="0"/>
          </a:p>
        </p:txBody>
      </p:sp>
      <p:sp>
        <p:nvSpPr>
          <p:cNvPr id="49" name="text_12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Befähigen</a:t>
            </a:r>
            <a:endParaRPr lang="en-US" sz="2000" dirty="0"/>
          </a:p>
        </p:txBody>
      </p:sp>
      <p:sp>
        <p:nvSpPr>
          <p:cNvPr id="50" name="text_12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Ihr Team nutzt KI sicher und sinnvoll.</a:t>
            </a:r>
            <a:endParaRPr lang="en-US" sz="1000" dirty="0"/>
          </a:p>
        </p:txBody>
      </p:sp>
      <p:sp>
        <p:nvSpPr>
          <p:cNvPr id="51" name="shape_12_49"/>
          <p:cNvSpPr/>
          <p:nvPr/>
        </p:nvSpPr>
        <p:spPr>
          <a:xfrm>
            <a:off x="6178509" y="3149559"/>
            <a:ext cx="2540020" cy="6309"/>
          </a:xfrm>
          <a:prstGeom prst="rect">
            <a:avLst/>
          </a:prstGeom>
          <a:solidFill>
            <a:srgbClr val="D6E6F5">
              <a:alpha val="13000"/>
            </a:srgbClr>
          </a:solidFill>
          <a:ln/>
        </p:spPr>
      </p:sp>
      <p:sp>
        <p:nvSpPr>
          <p:cNvPr id="52" name="text_12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KI-Kompetenz &amp; Einführung</a:t>
            </a:r>
            <a:endParaRPr lang="en-US" sz="1150" dirty="0"/>
          </a:p>
        </p:txBody>
      </p:sp>
      <p:sp>
        <p:nvSpPr>
          <p:cNvPr id="53" name="text_12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ab 2.400 €</a:t>
            </a:r>
            <a:endParaRPr lang="en-US" sz="1250" dirty="0"/>
          </a:p>
        </p:txBody>
      </p:sp>
      <p:pic>
        <p:nvPicPr>
          <p:cNvPr id="54" name="picture_12_52" descr="/tmp/claude-0/-home-claude/5dcc285b-52c5-57b1-88a8-9616b3351304/scratchpad/f39/W2/decks_v3/_work/C_Unternehmen-und-Angebote_DE_v1.3_20261027/img_029.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2_53"/>
          <p:cNvSpPr/>
          <p:nvPr/>
        </p:nvSpPr>
        <p:spPr>
          <a:xfrm>
            <a:off x="8877270" y="1841510"/>
            <a:ext cx="2552730" cy="4063959"/>
          </a:xfrm>
          <a:prstGeom prst="rect">
            <a:avLst/>
          </a:prstGeom>
          <a:solidFill>
            <a:srgbClr val="0B1A2A"/>
          </a:solidFill>
          <a:ln/>
        </p:spPr>
      </p:sp>
      <p:sp>
        <p:nvSpPr>
          <p:cNvPr id="56" name="shape_12_54"/>
          <p:cNvSpPr/>
          <p:nvPr/>
        </p:nvSpPr>
        <p:spPr>
          <a:xfrm>
            <a:off x="8877270" y="1841510"/>
            <a:ext cx="2552730" cy="63459"/>
          </a:xfrm>
          <a:prstGeom prst="rect">
            <a:avLst/>
          </a:prstGeom>
          <a:solidFill>
            <a:srgbClr val="F0507A"/>
          </a:solidFill>
          <a:ln/>
        </p:spPr>
      </p:sp>
      <p:sp>
        <p:nvSpPr>
          <p:cNvPr id="57" name="shape_12_55"/>
          <p:cNvSpPr/>
          <p:nvPr/>
        </p:nvSpPr>
        <p:spPr>
          <a:xfrm>
            <a:off x="11423691" y="1841510"/>
            <a:ext cx="6309" cy="4063959"/>
          </a:xfrm>
          <a:prstGeom prst="rect">
            <a:avLst/>
          </a:prstGeom>
          <a:solidFill>
            <a:srgbClr val="D6E6F5">
              <a:alpha val="13000"/>
            </a:srgbClr>
          </a:solidFill>
          <a:ln/>
        </p:spPr>
      </p:sp>
      <p:sp>
        <p:nvSpPr>
          <p:cNvPr id="58" name="shape_12_56"/>
          <p:cNvSpPr/>
          <p:nvPr/>
        </p:nvSpPr>
        <p:spPr>
          <a:xfrm>
            <a:off x="8877270" y="5899160"/>
            <a:ext cx="2552730" cy="6309"/>
          </a:xfrm>
          <a:prstGeom prst="rect">
            <a:avLst/>
          </a:prstGeom>
          <a:solidFill>
            <a:srgbClr val="D6E6F5">
              <a:alpha val="13000"/>
            </a:srgbClr>
          </a:solidFill>
          <a:ln/>
        </p:spPr>
      </p:sp>
      <p:sp>
        <p:nvSpPr>
          <p:cNvPr id="59" name="shape_12_57"/>
          <p:cNvSpPr/>
          <p:nvPr/>
        </p:nvSpPr>
        <p:spPr>
          <a:xfrm>
            <a:off x="8877270" y="1841510"/>
            <a:ext cx="6309" cy="4063959"/>
          </a:xfrm>
          <a:prstGeom prst="rect">
            <a:avLst/>
          </a:prstGeom>
          <a:solidFill>
            <a:srgbClr val="D6E6F5">
              <a:alpha val="13000"/>
            </a:srgbClr>
          </a:solidFill>
          <a:ln/>
        </p:spPr>
      </p:sp>
      <p:sp>
        <p:nvSpPr>
          <p:cNvPr id="60" name="text_12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BETREIBEN</a:t>
            </a:r>
            <a:endParaRPr lang="en-US" sz="800" dirty="0"/>
          </a:p>
        </p:txBody>
      </p:sp>
      <p:sp>
        <p:nvSpPr>
          <p:cNvPr id="61" name="text_12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Betreiben</a:t>
            </a:r>
            <a:endParaRPr lang="en-US" sz="2000" dirty="0"/>
          </a:p>
        </p:txBody>
      </p:sp>
      <p:sp>
        <p:nvSpPr>
          <p:cNvPr id="62" name="text_12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KI-Regeln und Entscheidungen aktuell halten.</a:t>
            </a:r>
            <a:endParaRPr lang="en-US" sz="1000" dirty="0"/>
          </a:p>
        </p:txBody>
      </p:sp>
      <p:sp>
        <p:nvSpPr>
          <p:cNvPr id="63" name="shape_12_61"/>
          <p:cNvSpPr/>
          <p:nvPr/>
        </p:nvSpPr>
        <p:spPr>
          <a:xfrm>
            <a:off x="8883670" y="2933670"/>
            <a:ext cx="2540020" cy="6309"/>
          </a:xfrm>
          <a:prstGeom prst="rect">
            <a:avLst/>
          </a:prstGeom>
          <a:solidFill>
            <a:srgbClr val="D6E6F5">
              <a:alpha val="13000"/>
            </a:srgbClr>
          </a:solidFill>
          <a:ln/>
        </p:spPr>
      </p:sp>
      <p:sp>
        <p:nvSpPr>
          <p:cNvPr id="64" name="text_12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2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ab 2.500 € / Monat</a:t>
            </a:r>
            <a:endParaRPr lang="en-US" sz="1250" dirty="0"/>
          </a:p>
        </p:txBody>
      </p:sp>
      <p:pic>
        <p:nvPicPr>
          <p:cNvPr id="66" name="picture_12_64" descr="/tmp/claude-0/-home-claude/5dcc285b-52c5-57b1-88a8-9616b3351304/scratchpad/f39/W2/decks_v3/_work/C_Unternehmen-und-Angebote_DE_v1.3_20261027/img_030.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2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8" name="text_12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69" name="text_12_67"/>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70" name="text_12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35C8FF"/>
          </a:solidFill>
          <a:ln/>
        </p:spPr>
      </p:sp>
      <p:pic>
        <p:nvPicPr>
          <p:cNvPr id="3" name="picture_13_1" descr="/tmp/claude-0/-home-claude/5dcc285b-52c5-57b1-88a8-9616b3351304/scratchpad/f39/W2/decks_v3/_work/C_Unternehmen-und-Angebote_DE_v1.3_20261027/img_03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3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BERATUNGSLEISTUNG · FESTPREIS · EIN WORKSHOPTAG</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Wo Ihr Unternehmen bei KI steht: ein Workshoptag,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danach die schriftliche Bewertung.</a:t>
            </a:r>
            <a:endParaRPr lang="en-US" sz="2900" dirty="0"/>
          </a:p>
        </p:txBody>
      </p:sp>
      <p:sp>
        <p:nvSpPr>
          <p:cNvPr id="9" name="text_13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35C8FF"/>
                </a:solidFill>
                <a:latin typeface="Archivo" pitchFamily="34" charset="0"/>
                <a:ea typeface="Archivo" pitchFamily="34" charset="-122"/>
                <a:cs typeface="Archivo" pitchFamily="34" charset="-120"/>
              </a:rPr>
              <a:t>KI-Reifegrad-Check</a:t>
            </a:r>
            <a:endParaRPr lang="en-US" sz="1800" dirty="0"/>
          </a:p>
        </p:txBody>
      </p:sp>
      <p:sp>
        <p:nvSpPr>
          <p:cNvPr id="10" name="text_13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AI Readiness &amp; Maturity Check</a:t>
            </a:r>
            <a:endParaRPr lang="en-US" sz="1050" dirty="0"/>
          </a:p>
        </p:txBody>
      </p:sp>
      <p:sp>
        <p:nvSpPr>
          <p:cNvPr id="11" name="text_13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3.500 €</a:t>
            </a:r>
            <a:endParaRPr lang="en-US" sz="5200" dirty="0"/>
          </a:p>
        </p:txBody>
      </p:sp>
      <p:sp>
        <p:nvSpPr>
          <p:cNvPr id="12" name="text_13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ein Workshoptag und eine schriftliche Bewertung · Termin und Ort nach Vereinbarung</a:t>
            </a:r>
            <a:endParaRPr lang="en-US" sz="900" dirty="0"/>
          </a:p>
        </p:txBody>
      </p:sp>
      <p:pic>
        <p:nvPicPr>
          <p:cNvPr id="13" name="picture_13_11" descr="/tmp/claude-0/-home-claude/5dcc285b-52c5-57b1-88a8-9616b3351304/scratchpad/f39/W2/decks_v3/_work/C_Unternehmen-und-Angebote_DE_v1.3_20261027/img_032.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3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3_13"/>
          <p:cNvSpPr/>
          <p:nvPr/>
        </p:nvSpPr>
        <p:spPr>
          <a:xfrm>
            <a:off x="7619970" y="2609880"/>
            <a:ext cx="3810030" cy="6309"/>
          </a:xfrm>
          <a:prstGeom prst="rect">
            <a:avLst/>
          </a:prstGeom>
          <a:solidFill>
            <a:srgbClr val="D6E6F5">
              <a:alpha val="13000"/>
            </a:srgbClr>
          </a:solidFill>
          <a:ln/>
        </p:spPr>
      </p:sp>
      <p:sp>
        <p:nvSpPr>
          <p:cNvPr id="16" name="text_13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begründetes Reifegradprofil</a:t>
            </a:r>
            <a:endParaRPr lang="en-US" sz="1100" dirty="0"/>
          </a:p>
        </p:txBody>
      </p:sp>
      <p:sp>
        <p:nvSpPr>
          <p:cNvPr id="17" name="text_13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01</a:t>
            </a:r>
            <a:endParaRPr lang="en-US" sz="1200" dirty="0"/>
          </a:p>
        </p:txBody>
      </p:sp>
      <p:sp>
        <p:nvSpPr>
          <p:cNvPr id="18" name="shape_13_16"/>
          <p:cNvSpPr/>
          <p:nvPr/>
        </p:nvSpPr>
        <p:spPr>
          <a:xfrm>
            <a:off x="7619970" y="2965674"/>
            <a:ext cx="3810030" cy="6309"/>
          </a:xfrm>
          <a:prstGeom prst="rect">
            <a:avLst/>
          </a:prstGeom>
          <a:solidFill>
            <a:srgbClr val="D6E6F5">
              <a:alpha val="13000"/>
            </a:srgbClr>
          </a:solidFill>
          <a:ln/>
        </p:spPr>
      </p:sp>
      <p:sp>
        <p:nvSpPr>
          <p:cNvPr id="19" name="text_13_17"/>
          <p:cNvSpPr txBox="1"/>
          <p:nvPr/>
        </p:nvSpPr>
        <p:spPr>
          <a:xfrm>
            <a:off x="7962870" y="3054553"/>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Ihre fünf wertvollsten KI-Anwendungen, priorisiert nach Nutzen, Machbarkeit und Risiko</a:t>
            </a:r>
            <a:endParaRPr lang="en-US" sz="1100" dirty="0"/>
          </a:p>
        </p:txBody>
      </p:sp>
      <p:sp>
        <p:nvSpPr>
          <p:cNvPr id="20" name="text_13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02</a:t>
            </a:r>
            <a:endParaRPr lang="en-US" sz="1200" dirty="0"/>
          </a:p>
        </p:txBody>
      </p:sp>
      <p:sp>
        <p:nvSpPr>
          <p:cNvPr id="21" name="shape_13_19"/>
          <p:cNvSpPr/>
          <p:nvPr/>
        </p:nvSpPr>
        <p:spPr>
          <a:xfrm>
            <a:off x="7619970" y="3505810"/>
            <a:ext cx="3810030" cy="6309"/>
          </a:xfrm>
          <a:prstGeom prst="rect">
            <a:avLst/>
          </a:prstGeom>
          <a:solidFill>
            <a:srgbClr val="D6E6F5">
              <a:alpha val="13000"/>
            </a:srgbClr>
          </a:solidFill>
          <a:ln/>
        </p:spPr>
      </p:sp>
      <p:sp>
        <p:nvSpPr>
          <p:cNvPr id="22" name="text_13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Der Entwurf eines 90-Tage-Plans zur Abstimmung mit der Geschäftsführung</a:t>
            </a:r>
            <a:endParaRPr lang="en-US" sz="1100" dirty="0"/>
          </a:p>
        </p:txBody>
      </p:sp>
      <p:sp>
        <p:nvSpPr>
          <p:cNvPr id="23" name="text_13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03</a:t>
            </a:r>
            <a:endParaRPr lang="en-US" sz="1200" dirty="0"/>
          </a:p>
        </p:txBody>
      </p:sp>
      <p:sp>
        <p:nvSpPr>
          <p:cNvPr id="24" name="shape_13_22"/>
          <p:cNvSpPr/>
          <p:nvPr/>
        </p:nvSpPr>
        <p:spPr>
          <a:xfrm>
            <a:off x="7619970" y="4045946"/>
            <a:ext cx="3810030" cy="6309"/>
          </a:xfrm>
          <a:prstGeom prst="rect">
            <a:avLst/>
          </a:prstGeom>
          <a:solidFill>
            <a:srgbClr val="D6E6F5">
              <a:alpha val="13000"/>
            </a:srgbClr>
          </a:solidFill>
          <a:ln/>
        </p:spPr>
      </p:sp>
      <p:sp>
        <p:nvSpPr>
          <p:cNvPr id="25" name="text_13_23"/>
          <p:cNvSpPr txBox="1"/>
          <p:nvPr/>
        </p:nvSpPr>
        <p:spPr>
          <a:xfrm>
            <a:off x="7962870" y="4134825"/>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Workshoptag mit bis zu 8 Personen aus Ihrem Team</a:t>
            </a:r>
            <a:endParaRPr lang="en-US" sz="1100" dirty="0"/>
          </a:p>
        </p:txBody>
      </p:sp>
      <p:sp>
        <p:nvSpPr>
          <p:cNvPr id="26" name="text_13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35C8FF"/>
                </a:solidFill>
                <a:latin typeface="Archivo Black" pitchFamily="34" charset="0"/>
                <a:ea typeface="Archivo Black" pitchFamily="34" charset="-122"/>
                <a:cs typeface="Archivo Black" pitchFamily="34" charset="-120"/>
              </a:rPr>
              <a:t>04</a:t>
            </a:r>
            <a:endParaRPr lang="en-US" sz="1200" dirty="0"/>
          </a:p>
        </p:txBody>
      </p:sp>
      <p:sp>
        <p:nvSpPr>
          <p:cNvPr id="27" name="shape_13_25"/>
          <p:cNvSpPr/>
          <p:nvPr/>
        </p:nvSpPr>
        <p:spPr>
          <a:xfrm>
            <a:off x="7619970" y="5219670"/>
            <a:ext cx="3810030" cy="729051"/>
          </a:xfrm>
          <a:prstGeom prst="rect">
            <a:avLst/>
          </a:prstGeom>
          <a:solidFill>
            <a:srgbClr val="0B1A2A"/>
          </a:solidFill>
          <a:ln w="6350">
            <a:solidFill>
              <a:srgbClr val="D6E6F5">
                <a:alpha val="13000"/>
              </a:srgbClr>
            </a:solidFill>
            <a:prstDash val="solid"/>
          </a:ln>
        </p:spPr>
      </p:sp>
      <p:sp>
        <p:nvSpPr>
          <p:cNvPr id="28" name="shape_13_26"/>
          <p:cNvSpPr/>
          <p:nvPr/>
        </p:nvSpPr>
        <p:spPr>
          <a:xfrm>
            <a:off x="7727960" y="5479451"/>
            <a:ext cx="1237092" cy="209580"/>
          </a:xfrm>
          <a:prstGeom prst="rect">
            <a:avLst/>
          </a:prstGeom>
          <a:solidFill>
            <a:srgbClr val="35C8FF"/>
          </a:solidFill>
          <a:ln/>
        </p:spPr>
      </p:sp>
      <p:sp>
        <p:nvSpPr>
          <p:cNvPr id="29" name="text_13_27"/>
          <p:cNvSpPr txBox="1"/>
          <p:nvPr/>
        </p:nvSpPr>
        <p:spPr>
          <a:xfrm>
            <a:off x="7797820" y="5536601"/>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3_28"/>
          <p:cNvSpPr txBox="1"/>
          <p:nvPr/>
        </p:nvSpPr>
        <p:spPr>
          <a:xfrm>
            <a:off x="9066642" y="5314950"/>
            <a:ext cx="2335835" cy="538582"/>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Reifegrad-Check anfragen</a:t>
            </a:r>
            <a:endParaRPr lang="en-US" sz="1050" dirty="0"/>
          </a:p>
        </p:txBody>
      </p:sp>
      <p:sp>
        <p:nvSpPr>
          <p:cNvPr id="31" name="text_13_29"/>
          <p:cNvSpPr txBox="1"/>
          <p:nvPr/>
        </p:nvSpPr>
        <p:spPr>
          <a:xfrm>
            <a:off x="9066642" y="5507065"/>
            <a:ext cx="2335835" cy="346466"/>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700" dirty="0"/>
          </a:p>
        </p:txBody>
      </p:sp>
      <p:sp>
        <p:nvSpPr>
          <p:cNvPr id="32" name="text_13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3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3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13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2C2CDD"/>
          </a:solidFill>
          <a:ln/>
        </p:spPr>
      </p:sp>
      <p:pic>
        <p:nvPicPr>
          <p:cNvPr id="3" name="picture_14_1" descr="/tmp/claude-0/-home-claude/5dcc285b-52c5-57b1-88a8-9616b3351304/scratchpad/f39/W2/decks_v3/_work/C_Unternehmen-und-Angebote_DE_v1.3_20261027/img_03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4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BERATUNGSLEISTUNG · FESTPREIS · 2–3 WOCHEN</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erfahren, welche KI Sie nutzen und </a:t>
            </a:r>
            <a:pPr algn="l" indent="0" marL="0">
              <a:lnSpc>
                <a:spcPts val="2960"/>
              </a:lnSpc>
              <a:buNone/>
            </a:pPr>
            <a:r>
              <a:rPr lang="en-US" sz="2900" b="1" spc="-87" kern="0" dirty="0">
                <a:solidFill>
                  <a:srgbClr val="8080EB"/>
                </a:solidFill>
                <a:latin typeface="Archivo" pitchFamily="34" charset="0"/>
                <a:ea typeface="Archivo" pitchFamily="34" charset="-122"/>
                <a:cs typeface="Archivo" pitchFamily="34" charset="-120"/>
              </a:rPr>
              <a:t>was die KI-Verordnung von Ihnen verlangt.</a:t>
            </a:r>
            <a:endParaRPr lang="en-US" sz="2900" dirty="0"/>
          </a:p>
        </p:txBody>
      </p:sp>
      <p:sp>
        <p:nvSpPr>
          <p:cNvPr id="9" name="text_14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8080EB"/>
                </a:solidFill>
                <a:latin typeface="Archivo" pitchFamily="34" charset="0"/>
                <a:ea typeface="Archivo" pitchFamily="34" charset="-122"/>
                <a:cs typeface="Archivo" pitchFamily="34" charset="-120"/>
              </a:rPr>
              <a:t>AI Act Readiness Sprint</a:t>
            </a:r>
            <a:endParaRPr lang="en-US" sz="1800" dirty="0"/>
          </a:p>
        </p:txBody>
      </p:sp>
      <p:sp>
        <p:nvSpPr>
          <p:cNvPr id="10" name="text_14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Vorbereitung auf die KI-Verordnung in 2–3 Wochen</a:t>
            </a:r>
            <a:endParaRPr lang="en-US" sz="1050" dirty="0"/>
          </a:p>
        </p:txBody>
      </p:sp>
      <p:sp>
        <p:nvSpPr>
          <p:cNvPr id="11" name="text_14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6.900 €</a:t>
            </a:r>
            <a:endParaRPr lang="en-US" sz="5200" dirty="0"/>
          </a:p>
        </p:txBody>
      </p:sp>
      <p:sp>
        <p:nvSpPr>
          <p:cNvPr id="12" name="text_14_10"/>
          <p:cNvSpPr txBox="1"/>
          <p:nvPr/>
        </p:nvSpPr>
        <p:spPr>
          <a:xfrm>
            <a:off x="761970" y="3965296"/>
            <a:ext cx="6291621" cy="331379"/>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Mittelstand: 2 Wochen, bis zu 15 KI-Anwendungen · Enterprise 19.500 €: 3 Wochen, bis zu 40 KI-Systeme</a:t>
            </a:r>
            <a:endParaRPr lang="en-US" sz="900" dirty="0"/>
          </a:p>
        </p:txBody>
      </p:sp>
      <p:pic>
        <p:nvPicPr>
          <p:cNvPr id="13" name="picture_14_11" descr="/tmp/claude-0/-home-claude/5dcc285b-52c5-57b1-88a8-9616b3351304/scratchpad/f39/W2/decks_v3/_work/C_Unternehmen-und-Angebote_DE_v1.3_20261027/img_034.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4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4_13"/>
          <p:cNvSpPr/>
          <p:nvPr/>
        </p:nvSpPr>
        <p:spPr>
          <a:xfrm>
            <a:off x="7619970" y="2609880"/>
            <a:ext cx="3810030" cy="6309"/>
          </a:xfrm>
          <a:prstGeom prst="rect">
            <a:avLst/>
          </a:prstGeom>
          <a:solidFill>
            <a:srgbClr val="D6E6F5">
              <a:alpha val="13000"/>
            </a:srgbClr>
          </a:solidFill>
          <a:ln/>
        </p:spPr>
      </p:sp>
      <p:sp>
        <p:nvSpPr>
          <p:cNvPr id="16" name="text_14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Ihre KI-Systeme nach der KI-Verordnung eingestuft</a:t>
            </a:r>
            <a:endParaRPr lang="en-US" sz="1100" dirty="0"/>
          </a:p>
        </p:txBody>
      </p:sp>
      <p:sp>
        <p:nvSpPr>
          <p:cNvPr id="17" name="text_14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01</a:t>
            </a:r>
            <a:endParaRPr lang="en-US" sz="1200" dirty="0"/>
          </a:p>
        </p:txBody>
      </p:sp>
      <p:sp>
        <p:nvSpPr>
          <p:cNvPr id="18" name="shape_14_16"/>
          <p:cNvSpPr/>
          <p:nvPr/>
        </p:nvSpPr>
        <p:spPr>
          <a:xfrm>
            <a:off x="7619970" y="2965674"/>
            <a:ext cx="3810030" cy="6309"/>
          </a:xfrm>
          <a:prstGeom prst="rect">
            <a:avLst/>
          </a:prstGeom>
          <a:solidFill>
            <a:srgbClr val="D6E6F5">
              <a:alpha val="13000"/>
            </a:srgbClr>
          </a:solidFill>
          <a:ln/>
        </p:spPr>
      </p:sp>
      <p:sp>
        <p:nvSpPr>
          <p:cNvPr id="19" name="text_14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Lücken und ein bezifferter Plan bis 2. Dez. 2027</a:t>
            </a:r>
            <a:endParaRPr lang="en-US" sz="1100" dirty="0"/>
          </a:p>
        </p:txBody>
      </p:sp>
      <p:sp>
        <p:nvSpPr>
          <p:cNvPr id="20" name="text_14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02</a:t>
            </a:r>
            <a:endParaRPr lang="en-US" sz="1200" dirty="0"/>
          </a:p>
        </p:txBody>
      </p:sp>
      <p:sp>
        <p:nvSpPr>
          <p:cNvPr id="21" name="shape_14_19"/>
          <p:cNvSpPr/>
          <p:nvPr/>
        </p:nvSpPr>
        <p:spPr>
          <a:xfrm>
            <a:off x="7619970" y="3321467"/>
            <a:ext cx="3810030" cy="6309"/>
          </a:xfrm>
          <a:prstGeom prst="rect">
            <a:avLst/>
          </a:prstGeom>
          <a:solidFill>
            <a:srgbClr val="D6E6F5">
              <a:alpha val="13000"/>
            </a:srgbClr>
          </a:solidFill>
          <a:ln/>
        </p:spPr>
      </p:sp>
      <p:sp>
        <p:nvSpPr>
          <p:cNvPr id="22" name="text_14_20"/>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Aufbereitete Fakten für Ihre Rechtsabteilung</a:t>
            </a:r>
            <a:endParaRPr lang="en-US" sz="1100" dirty="0"/>
          </a:p>
        </p:txBody>
      </p:sp>
      <p:sp>
        <p:nvSpPr>
          <p:cNvPr id="23" name="text_14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03</a:t>
            </a:r>
            <a:endParaRPr lang="en-US" sz="1200" dirty="0"/>
          </a:p>
        </p:txBody>
      </p:sp>
      <p:sp>
        <p:nvSpPr>
          <p:cNvPr id="24" name="shape_14_22"/>
          <p:cNvSpPr/>
          <p:nvPr/>
        </p:nvSpPr>
        <p:spPr>
          <a:xfrm>
            <a:off x="7619970" y="3677260"/>
            <a:ext cx="3810030" cy="6309"/>
          </a:xfrm>
          <a:prstGeom prst="rect">
            <a:avLst/>
          </a:prstGeom>
          <a:solidFill>
            <a:srgbClr val="D6E6F5">
              <a:alpha val="13000"/>
            </a:srgbClr>
          </a:solidFill>
          <a:ln/>
        </p:spPr>
      </p:sp>
      <p:sp>
        <p:nvSpPr>
          <p:cNvPr id="25" name="text_14_23"/>
          <p:cNvSpPr txBox="1"/>
          <p:nvPr/>
        </p:nvSpPr>
        <p:spPr>
          <a:xfrm>
            <a:off x="7962870" y="376613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Kurzpräsentation für Vorstand oder Geschäftsführung</a:t>
            </a:r>
            <a:endParaRPr lang="en-US" sz="1100" dirty="0"/>
          </a:p>
        </p:txBody>
      </p:sp>
      <p:sp>
        <p:nvSpPr>
          <p:cNvPr id="26" name="text_14_24"/>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8080EB"/>
                </a:solidFill>
                <a:latin typeface="Archivo Black" pitchFamily="34" charset="0"/>
                <a:ea typeface="Archivo Black" pitchFamily="34" charset="-122"/>
                <a:cs typeface="Archivo Black" pitchFamily="34" charset="-120"/>
              </a:rPr>
              <a:t>04</a:t>
            </a:r>
            <a:endParaRPr lang="en-US" sz="1200" dirty="0"/>
          </a:p>
        </p:txBody>
      </p:sp>
      <p:sp>
        <p:nvSpPr>
          <p:cNvPr id="27" name="shape_14_25"/>
          <p:cNvSpPr/>
          <p:nvPr/>
        </p:nvSpPr>
        <p:spPr>
          <a:xfrm>
            <a:off x="7619970" y="5219670"/>
            <a:ext cx="3810030" cy="729051"/>
          </a:xfrm>
          <a:prstGeom prst="rect">
            <a:avLst/>
          </a:prstGeom>
          <a:solidFill>
            <a:srgbClr val="0B1A2A"/>
          </a:solidFill>
          <a:ln w="6350">
            <a:solidFill>
              <a:srgbClr val="D6E6F5">
                <a:alpha val="13000"/>
              </a:srgbClr>
            </a:solidFill>
            <a:prstDash val="solid"/>
          </a:ln>
        </p:spPr>
      </p:sp>
      <p:sp>
        <p:nvSpPr>
          <p:cNvPr id="28" name="shape_14_26"/>
          <p:cNvSpPr/>
          <p:nvPr/>
        </p:nvSpPr>
        <p:spPr>
          <a:xfrm>
            <a:off x="7727960" y="5479451"/>
            <a:ext cx="1237092" cy="209580"/>
          </a:xfrm>
          <a:prstGeom prst="rect">
            <a:avLst/>
          </a:prstGeom>
          <a:solidFill>
            <a:srgbClr val="35C8FF"/>
          </a:solidFill>
          <a:ln/>
        </p:spPr>
      </p:sp>
      <p:sp>
        <p:nvSpPr>
          <p:cNvPr id="29" name="text_14_27"/>
          <p:cNvSpPr txBox="1"/>
          <p:nvPr/>
        </p:nvSpPr>
        <p:spPr>
          <a:xfrm>
            <a:off x="7797820" y="5536601"/>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4_28"/>
          <p:cNvSpPr txBox="1"/>
          <p:nvPr/>
        </p:nvSpPr>
        <p:spPr>
          <a:xfrm>
            <a:off x="9066642" y="5314950"/>
            <a:ext cx="2335835" cy="538582"/>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Vorgespräch (30 Minuten) anfragen</a:t>
            </a:r>
            <a:endParaRPr lang="en-US" sz="1050" dirty="0"/>
          </a:p>
        </p:txBody>
      </p:sp>
      <p:sp>
        <p:nvSpPr>
          <p:cNvPr id="31" name="text_14_29"/>
          <p:cNvSpPr txBox="1"/>
          <p:nvPr/>
        </p:nvSpPr>
        <p:spPr>
          <a:xfrm>
            <a:off x="9066642" y="5507065"/>
            <a:ext cx="2335835" cy="346466"/>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ai-act-readiness-sprint</a:t>
            </a:r>
            <a:endParaRPr lang="en-US" sz="700" dirty="0"/>
          </a:p>
        </p:txBody>
      </p:sp>
      <p:sp>
        <p:nvSpPr>
          <p:cNvPr id="32" name="text_14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4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4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14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F7A23B"/>
          </a:solidFill>
          <a:ln/>
        </p:spPr>
      </p:sp>
      <p:pic>
        <p:nvPicPr>
          <p:cNvPr id="3" name="picture_15_1" descr="/tmp/claude-0/-home-claude/5dcc285b-52c5-57b1-88a8-9616b3351304/scratchpad/f39/W2/decks_v3/_work/C_Unternehmen-und-Angebote_DE_v1.3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5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SCHULUNG · HALBER ODER GANZER TAG</a:t>
            </a:r>
            <a:endParaRPr lang="en-US" sz="1050" dirty="0"/>
          </a:p>
        </p:txBody>
      </p:sp>
      <p:sp>
        <p:nvSpPr>
          <p:cNvPr id="8" name="Title"/>
          <p:cNvSpPr txBox="1"/>
          <p:nvPr/>
        </p:nvSpPr>
        <p:spPr>
          <a:xfrm>
            <a:off x="761970" y="1240109"/>
            <a:ext cx="6553230" cy="751271"/>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Ihr Team lernt, KI im Arbeitsalltag </a:t>
            </a:r>
            <a:pPr algn="l" indent="0" marL="0">
              <a:lnSpc>
                <a:spcPts val="2960"/>
              </a:lnSpc>
              <a:buNone/>
            </a:pPr>
            <a:r>
              <a:rPr lang="en-US" sz="2900" b="1" spc="-87" kern="0" dirty="0">
                <a:solidFill>
                  <a:srgbClr val="F7A23B"/>
                </a:solidFill>
                <a:latin typeface="Archivo" pitchFamily="34" charset="0"/>
                <a:ea typeface="Archivo" pitchFamily="34" charset="-122"/>
                <a:cs typeface="Archivo" pitchFamily="34" charset="-120"/>
              </a:rPr>
              <a:t>sicher und sinnvoll zu nutzen.</a:t>
            </a:r>
            <a:endParaRPr lang="en-US" sz="2900" dirty="0"/>
          </a:p>
        </p:txBody>
      </p:sp>
      <p:sp>
        <p:nvSpPr>
          <p:cNvPr id="9" name="text_15_7"/>
          <p:cNvSpPr txBox="1"/>
          <p:nvPr/>
        </p:nvSpPr>
        <p:spPr>
          <a:xfrm>
            <a:off x="761970" y="2207362"/>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7A23B"/>
                </a:solidFill>
                <a:latin typeface="Archivo" pitchFamily="34" charset="0"/>
                <a:ea typeface="Archivo" pitchFamily="34" charset="-122"/>
                <a:cs typeface="Archivo" pitchFamily="34" charset="-120"/>
              </a:rPr>
              <a:t>KI-Kompetenz &amp; Einführung</a:t>
            </a:r>
            <a:endParaRPr lang="en-US" sz="1800" dirty="0"/>
          </a:p>
        </p:txBody>
      </p:sp>
      <p:sp>
        <p:nvSpPr>
          <p:cNvPr id="10" name="text_15_8"/>
          <p:cNvSpPr txBox="1"/>
          <p:nvPr/>
        </p:nvSpPr>
        <p:spPr>
          <a:xfrm>
            <a:off x="761970" y="2509571"/>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AI Literacy &amp; Adoption</a:t>
            </a:r>
            <a:endParaRPr lang="en-US" sz="1050" dirty="0"/>
          </a:p>
        </p:txBody>
      </p:sp>
      <p:sp>
        <p:nvSpPr>
          <p:cNvPr id="11" name="text_15_9"/>
          <p:cNvSpPr txBox="1"/>
          <p:nvPr/>
        </p:nvSpPr>
        <p:spPr>
          <a:xfrm>
            <a:off x="761970" y="2873411"/>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2.400 €</a:t>
            </a:r>
            <a:endParaRPr lang="en-US" sz="5200" dirty="0"/>
          </a:p>
        </p:txBody>
      </p:sp>
      <p:sp>
        <p:nvSpPr>
          <p:cNvPr id="12" name="text_15_10"/>
          <p:cNvSpPr txBox="1"/>
          <p:nvPr/>
        </p:nvSpPr>
        <p:spPr>
          <a:xfrm>
            <a:off x="761970" y="3589660"/>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halbtägiger Workshop für Führungskräfte oder eintägige Schulung für Ihr Team</a:t>
            </a:r>
            <a:endParaRPr lang="en-US" sz="900" dirty="0"/>
          </a:p>
        </p:txBody>
      </p:sp>
      <p:pic>
        <p:nvPicPr>
          <p:cNvPr id="13" name="picture_15_11" descr="/tmp/claude-0/-home-claude/5dcc285b-52c5-57b1-88a8-9616b3351304/scratchpad/f39/W2/decks_v3/_work/C_Unternehmen-und-Angebote_DE_v1.3_20261027/img_036.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5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5_13"/>
          <p:cNvSpPr/>
          <p:nvPr/>
        </p:nvSpPr>
        <p:spPr>
          <a:xfrm>
            <a:off x="7619970" y="2609880"/>
            <a:ext cx="3810030" cy="6309"/>
          </a:xfrm>
          <a:prstGeom prst="rect">
            <a:avLst/>
          </a:prstGeom>
          <a:solidFill>
            <a:srgbClr val="D6E6F5">
              <a:alpha val="13000"/>
            </a:srgbClr>
          </a:solidFill>
          <a:ln/>
        </p:spPr>
      </p:sp>
      <p:sp>
        <p:nvSpPr>
          <p:cNvPr id="16" name="text_15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Rollenbezogene Schulung für Führungskräfte, Fachbereiche und Teams</a:t>
            </a:r>
            <a:endParaRPr lang="en-US" sz="1100" dirty="0"/>
          </a:p>
        </p:txBody>
      </p:sp>
      <p:sp>
        <p:nvSpPr>
          <p:cNvPr id="17" name="text_15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01</a:t>
            </a:r>
            <a:endParaRPr lang="en-US" sz="1200" dirty="0"/>
          </a:p>
        </p:txBody>
      </p:sp>
      <p:sp>
        <p:nvSpPr>
          <p:cNvPr id="18" name="shape_15_16"/>
          <p:cNvSpPr/>
          <p:nvPr/>
        </p:nvSpPr>
        <p:spPr>
          <a:xfrm>
            <a:off x="7619970" y="3150017"/>
            <a:ext cx="3810030" cy="6309"/>
          </a:xfrm>
          <a:prstGeom prst="rect">
            <a:avLst/>
          </a:prstGeom>
          <a:solidFill>
            <a:srgbClr val="D6E6F5">
              <a:alpha val="13000"/>
            </a:srgbClr>
          </a:solidFill>
          <a:ln/>
        </p:spPr>
      </p:sp>
      <p:sp>
        <p:nvSpPr>
          <p:cNvPr id="19" name="text_15_17"/>
          <p:cNvSpPr txBox="1"/>
          <p:nvPr/>
        </p:nvSpPr>
        <p:spPr>
          <a:xfrm>
            <a:off x="7962870" y="3238896"/>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Eine Nutzungsrichtlinie, die Ihre Beschäftigten anwenden können</a:t>
            </a:r>
            <a:endParaRPr lang="en-US" sz="1100" dirty="0"/>
          </a:p>
        </p:txBody>
      </p:sp>
      <p:sp>
        <p:nvSpPr>
          <p:cNvPr id="20" name="text_15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02</a:t>
            </a:r>
            <a:endParaRPr lang="en-US" sz="1200" dirty="0"/>
          </a:p>
        </p:txBody>
      </p:sp>
      <p:sp>
        <p:nvSpPr>
          <p:cNvPr id="21" name="shape_15_19"/>
          <p:cNvSpPr/>
          <p:nvPr/>
        </p:nvSpPr>
        <p:spPr>
          <a:xfrm>
            <a:off x="7619970" y="3690153"/>
            <a:ext cx="3810030" cy="6309"/>
          </a:xfrm>
          <a:prstGeom prst="rect">
            <a:avLst/>
          </a:prstGeom>
          <a:solidFill>
            <a:srgbClr val="D6E6F5">
              <a:alpha val="13000"/>
            </a:srgbClr>
          </a:solidFill>
          <a:ln/>
        </p:spPr>
      </p:sp>
      <p:sp>
        <p:nvSpPr>
          <p:cNvPr id="22" name="text_15_20"/>
          <p:cNvSpPr txBox="1"/>
          <p:nvPr/>
        </p:nvSpPr>
        <p:spPr>
          <a:xfrm>
            <a:off x="7962870" y="3779032"/>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Schulungsnachweise für die Kompetenzpflicht nach Artikel 4 der KI-Verordnung</a:t>
            </a:r>
            <a:endParaRPr lang="en-US" sz="1100" dirty="0"/>
          </a:p>
        </p:txBody>
      </p:sp>
      <p:sp>
        <p:nvSpPr>
          <p:cNvPr id="23" name="text_15_21"/>
          <p:cNvSpPr txBox="1"/>
          <p:nvPr/>
        </p:nvSpPr>
        <p:spPr>
          <a:xfrm>
            <a:off x="7619970" y="377903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7A23B"/>
                </a:solidFill>
                <a:latin typeface="Archivo Black" pitchFamily="34" charset="0"/>
                <a:ea typeface="Archivo Black" pitchFamily="34" charset="-122"/>
                <a:cs typeface="Archivo Black" pitchFamily="34" charset="-120"/>
              </a:rPr>
              <a:t>03</a:t>
            </a:r>
            <a:endParaRPr lang="en-US" sz="1200" dirty="0"/>
          </a:p>
        </p:txBody>
      </p:sp>
      <p:sp>
        <p:nvSpPr>
          <p:cNvPr id="24" name="shape_15_22"/>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5" name="shape_15_23"/>
          <p:cNvSpPr/>
          <p:nvPr/>
        </p:nvSpPr>
        <p:spPr>
          <a:xfrm>
            <a:off x="7727960" y="5421752"/>
            <a:ext cx="1237092" cy="209580"/>
          </a:xfrm>
          <a:prstGeom prst="rect">
            <a:avLst/>
          </a:prstGeom>
          <a:solidFill>
            <a:srgbClr val="35C8FF"/>
          </a:solidFill>
          <a:ln/>
        </p:spPr>
      </p:sp>
      <p:sp>
        <p:nvSpPr>
          <p:cNvPr id="26" name="text_15_24"/>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27" name="text_15_25"/>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Schulung planen</a:t>
            </a:r>
            <a:endParaRPr lang="en-US" sz="1050" dirty="0"/>
          </a:p>
        </p:txBody>
      </p:sp>
      <p:sp>
        <p:nvSpPr>
          <p:cNvPr id="28" name="text_15_26"/>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literacy-adoption</a:t>
            </a:r>
            <a:endParaRPr lang="en-US" sz="700" dirty="0"/>
          </a:p>
        </p:txBody>
      </p:sp>
      <p:sp>
        <p:nvSpPr>
          <p:cNvPr id="29" name="text_15_27"/>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0" name="text_15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15_29"/>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2" name="text_15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_16_0"/>
          <p:cNvSpPr/>
          <p:nvPr/>
        </p:nvSpPr>
        <p:spPr>
          <a:xfrm>
            <a:off x="0" y="0"/>
            <a:ext cx="12191970" cy="88880"/>
          </a:xfrm>
          <a:prstGeom prst="rect">
            <a:avLst/>
          </a:prstGeom>
          <a:solidFill>
            <a:srgbClr val="22CE61"/>
          </a:solidFill>
          <a:ln/>
        </p:spPr>
      </p:sp>
      <p:pic>
        <p:nvPicPr>
          <p:cNvPr id="3" name="picture_16_1" descr="/tmp/claude-0/-home-claude/5dcc285b-52c5-57b1-88a8-9616b3351304/scratchpad/f39/W2/decks_v3/_work/C_Unternehmen-und-Angebote_DE_v1.3_20261027/img_03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6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6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GOVERNANCE · 4 WOCHEN</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legen fest, wer KI freigibt, wer sie verantwortet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und wann sie geprüft wird.</a:t>
            </a:r>
            <a:endParaRPr lang="en-US" sz="2900" dirty="0"/>
          </a:p>
        </p:txBody>
      </p:sp>
      <p:sp>
        <p:nvSpPr>
          <p:cNvPr id="9" name="text_16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Governance Setup</a:t>
            </a:r>
            <a:endParaRPr lang="en-US" sz="1800" dirty="0"/>
          </a:p>
        </p:txBody>
      </p:sp>
      <p:sp>
        <p:nvSpPr>
          <p:cNvPr id="10" name="text_16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Aufbau der KI-Governance</a:t>
            </a:r>
            <a:endParaRPr lang="en-US" sz="1050" dirty="0"/>
          </a:p>
        </p:txBody>
      </p:sp>
      <p:sp>
        <p:nvSpPr>
          <p:cNvPr id="11" name="text_16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19.500 €</a:t>
            </a:r>
            <a:endParaRPr lang="en-US" sz="5200" dirty="0"/>
          </a:p>
        </p:txBody>
      </p:sp>
      <p:sp>
        <p:nvSpPr>
          <p:cNvPr id="12" name="text_16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4 Wochen</a:t>
            </a:r>
            <a:endParaRPr lang="en-US" sz="900" dirty="0"/>
          </a:p>
        </p:txBody>
      </p:sp>
      <p:pic>
        <p:nvPicPr>
          <p:cNvPr id="13" name="picture_16_11" descr="/tmp/claude-0/-home-claude/5dcc285b-52c5-57b1-88a8-9616b3351304/scratchpad/f39/W2/decks_v3/_work/C_Unternehmen-und-Angebote_DE_v1.3_20261027/img_038.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6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6_13"/>
          <p:cNvSpPr/>
          <p:nvPr/>
        </p:nvSpPr>
        <p:spPr>
          <a:xfrm>
            <a:off x="7619970" y="2609880"/>
            <a:ext cx="3810030" cy="6309"/>
          </a:xfrm>
          <a:prstGeom prst="rect">
            <a:avLst/>
          </a:prstGeom>
          <a:solidFill>
            <a:srgbClr val="D6E6F5">
              <a:alpha val="13000"/>
            </a:srgbClr>
          </a:solidFill>
          <a:ln/>
        </p:spPr>
      </p:sp>
      <p:sp>
        <p:nvSpPr>
          <p:cNvPr id="16" name="text_16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Rollen und Entscheidungsrechte für jede KI-Anwendung</a:t>
            </a:r>
            <a:endParaRPr lang="en-US" sz="1100" dirty="0"/>
          </a:p>
        </p:txBody>
      </p:sp>
      <p:sp>
        <p:nvSpPr>
          <p:cNvPr id="17" name="text_16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6_16"/>
          <p:cNvSpPr/>
          <p:nvPr/>
        </p:nvSpPr>
        <p:spPr>
          <a:xfrm>
            <a:off x="7619970" y="3150017"/>
            <a:ext cx="3810030" cy="6309"/>
          </a:xfrm>
          <a:prstGeom prst="rect">
            <a:avLst/>
          </a:prstGeom>
          <a:solidFill>
            <a:srgbClr val="D6E6F5">
              <a:alpha val="13000"/>
            </a:srgbClr>
          </a:solidFill>
          <a:ln/>
        </p:spPr>
      </p:sp>
      <p:sp>
        <p:nvSpPr>
          <p:cNvPr id="19" name="text_16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Freigabeweg vom Antrag bis zum Betrieb</a:t>
            </a:r>
            <a:endParaRPr lang="en-US" sz="1100" dirty="0"/>
          </a:p>
        </p:txBody>
      </p:sp>
      <p:sp>
        <p:nvSpPr>
          <p:cNvPr id="20" name="text_16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6_19"/>
          <p:cNvSpPr/>
          <p:nvPr/>
        </p:nvSpPr>
        <p:spPr>
          <a:xfrm>
            <a:off x="7619970" y="3505810"/>
            <a:ext cx="3810030" cy="6309"/>
          </a:xfrm>
          <a:prstGeom prst="rect">
            <a:avLst/>
          </a:prstGeom>
          <a:solidFill>
            <a:srgbClr val="D6E6F5">
              <a:alpha val="13000"/>
            </a:srgbClr>
          </a:solidFill>
          <a:ln/>
        </p:spPr>
      </p:sp>
      <p:sp>
        <p:nvSpPr>
          <p:cNvPr id="22" name="text_16_20"/>
          <p:cNvSpPr txBox="1"/>
          <p:nvPr/>
        </p:nvSpPr>
        <p:spPr>
          <a:xfrm>
            <a:off x="7962870" y="359468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KI-Verzeichnis und Nutzungsrichtlinien</a:t>
            </a:r>
            <a:endParaRPr lang="en-US" sz="1100" dirty="0"/>
          </a:p>
        </p:txBody>
      </p:sp>
      <p:sp>
        <p:nvSpPr>
          <p:cNvPr id="23" name="text_16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6_22"/>
          <p:cNvSpPr/>
          <p:nvPr/>
        </p:nvSpPr>
        <p:spPr>
          <a:xfrm>
            <a:off x="7619970" y="3861603"/>
            <a:ext cx="3810030" cy="6309"/>
          </a:xfrm>
          <a:prstGeom prst="rect">
            <a:avLst/>
          </a:prstGeom>
          <a:solidFill>
            <a:srgbClr val="D6E6F5">
              <a:alpha val="13000"/>
            </a:srgbClr>
          </a:solidFill>
          <a:ln/>
        </p:spPr>
      </p:sp>
      <p:sp>
        <p:nvSpPr>
          <p:cNvPr id="25" name="text_16_23"/>
          <p:cNvSpPr txBox="1"/>
          <p:nvPr/>
        </p:nvSpPr>
        <p:spPr>
          <a:xfrm>
            <a:off x="7962870" y="3950482"/>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Grenzen dafür, was KI-Agenten eigenständig tun dürfen</a:t>
            </a:r>
            <a:endParaRPr lang="en-US" sz="1100" dirty="0"/>
          </a:p>
        </p:txBody>
      </p:sp>
      <p:sp>
        <p:nvSpPr>
          <p:cNvPr id="26" name="text_16_24"/>
          <p:cNvSpPr txBox="1"/>
          <p:nvPr/>
        </p:nvSpPr>
        <p:spPr>
          <a:xfrm>
            <a:off x="7619970" y="3950482"/>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6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6_26"/>
          <p:cNvSpPr/>
          <p:nvPr/>
        </p:nvSpPr>
        <p:spPr>
          <a:xfrm>
            <a:off x="7727960" y="5421752"/>
            <a:ext cx="1237092" cy="209580"/>
          </a:xfrm>
          <a:prstGeom prst="rect">
            <a:avLst/>
          </a:prstGeom>
          <a:solidFill>
            <a:srgbClr val="35C8FF"/>
          </a:solidFill>
          <a:ln/>
        </p:spPr>
      </p:sp>
      <p:sp>
        <p:nvSpPr>
          <p:cNvPr id="29" name="text_16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6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Governance-Aufbau besprechen</a:t>
            </a:r>
            <a:endParaRPr lang="en-US" sz="1050" dirty="0"/>
          </a:p>
        </p:txBody>
      </p:sp>
      <p:sp>
        <p:nvSpPr>
          <p:cNvPr id="31" name="text_16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governance-setup</a:t>
            </a:r>
            <a:endParaRPr lang="en-US" sz="700" dirty="0"/>
          </a:p>
        </p:txBody>
      </p:sp>
      <p:sp>
        <p:nvSpPr>
          <p:cNvPr id="32" name="text_16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6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6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16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22CE61"/>
          </a:solidFill>
          <a:ln/>
        </p:spPr>
      </p:sp>
      <p:pic>
        <p:nvPicPr>
          <p:cNvPr id="3" name="picture_17_1" descr="/tmp/claude-0/-home-claude/5dcc285b-52c5-57b1-88a8-9616b3351304/scratchpad/f39/W2/decks_v3/_work/C_Unternehmen-und-Angebote_DE_v1.3_20261027/img_039.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7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IHR KI-BESTAND · 4–8 WOCHEN</a:t>
            </a:r>
            <a:endParaRPr lang="en-US" sz="1050" dirty="0"/>
          </a:p>
        </p:txBody>
      </p:sp>
      <p:sp>
        <p:nvSpPr>
          <p:cNvPr id="8" name="Title"/>
          <p:cNvSpPr txBox="1"/>
          <p:nvPr/>
        </p:nvSpPr>
        <p:spPr>
          <a:xfrm>
            <a:off x="761970" y="1240109"/>
            <a:ext cx="6553230" cy="1502542"/>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Sie sehen die KI-Systeme Ihres Unternehmens mit Kosten, </a:t>
            </a:r>
            <a:pPr algn="l" indent="0" marL="0">
              <a:lnSpc>
                <a:spcPts val="2960"/>
              </a:lnSpc>
              <a:buNone/>
            </a:pPr>
            <a:r>
              <a:rPr lang="en-US" sz="2900" b="1" spc="-87" kern="0" dirty="0">
                <a:solidFill>
                  <a:srgbClr val="22CE61"/>
                </a:solidFill>
                <a:latin typeface="Archivo" pitchFamily="34" charset="0"/>
                <a:ea typeface="Archivo" pitchFamily="34" charset="-122"/>
                <a:cs typeface="Archivo" pitchFamily="34" charset="-120"/>
              </a:rPr>
              <a:t>Verantwortlichen und Abhängigkeiten.</a:t>
            </a:r>
            <a:endParaRPr lang="en-US" sz="2900" dirty="0"/>
          </a:p>
        </p:txBody>
      </p:sp>
      <p:sp>
        <p:nvSpPr>
          <p:cNvPr id="9" name="text_17_7"/>
          <p:cNvSpPr txBox="1"/>
          <p:nvPr/>
        </p:nvSpPr>
        <p:spPr>
          <a:xfrm>
            <a:off x="761970" y="2958633"/>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22CE61"/>
                </a:solidFill>
                <a:latin typeface="Archivo" pitchFamily="34" charset="0"/>
                <a:ea typeface="Archivo" pitchFamily="34" charset="-122"/>
                <a:cs typeface="Archivo" pitchFamily="34" charset="-120"/>
              </a:rPr>
              <a:t>AI Estate Audit &amp; Mapping</a:t>
            </a:r>
            <a:endParaRPr lang="en-US" sz="1800" dirty="0"/>
          </a:p>
        </p:txBody>
      </p:sp>
      <p:sp>
        <p:nvSpPr>
          <p:cNvPr id="10" name="text_17_8"/>
          <p:cNvSpPr txBox="1"/>
          <p:nvPr/>
        </p:nvSpPr>
        <p:spPr>
          <a:xfrm>
            <a:off x="761970" y="3260842"/>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Bestandsaufnahme Ihrer KI-Systeme mit Kosten und Risiken</a:t>
            </a:r>
            <a:endParaRPr lang="en-US" sz="1050" dirty="0"/>
          </a:p>
        </p:txBody>
      </p:sp>
      <p:sp>
        <p:nvSpPr>
          <p:cNvPr id="11" name="text_17_9"/>
          <p:cNvSpPr txBox="1"/>
          <p:nvPr/>
        </p:nvSpPr>
        <p:spPr>
          <a:xfrm>
            <a:off x="761970" y="3624682"/>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25.000 €</a:t>
            </a:r>
            <a:endParaRPr lang="en-US" sz="5200" dirty="0"/>
          </a:p>
        </p:txBody>
      </p:sp>
      <p:sp>
        <p:nvSpPr>
          <p:cNvPr id="12" name="text_17_10"/>
          <p:cNvSpPr txBox="1"/>
          <p:nvPr/>
        </p:nvSpPr>
        <p:spPr>
          <a:xfrm>
            <a:off x="761970" y="4340931"/>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 Focus 25.000 € · Group 45.000 € · Group+ 75.000 € · 4–8 Wochen</a:t>
            </a:r>
            <a:endParaRPr lang="en-US" sz="900" dirty="0"/>
          </a:p>
        </p:txBody>
      </p:sp>
      <p:pic>
        <p:nvPicPr>
          <p:cNvPr id="13" name="picture_17_11" descr="/tmp/claude-0/-home-claude/5dcc285b-52c5-57b1-88a8-9616b3351304/scratchpad/f39/W2/decks_v3/_work/C_Unternehmen-und-Angebote_DE_v1.3_20261027/img_040.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7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7_13"/>
          <p:cNvSpPr/>
          <p:nvPr/>
        </p:nvSpPr>
        <p:spPr>
          <a:xfrm>
            <a:off x="7619970" y="2609880"/>
            <a:ext cx="3810030" cy="6309"/>
          </a:xfrm>
          <a:prstGeom prst="rect">
            <a:avLst/>
          </a:prstGeom>
          <a:solidFill>
            <a:srgbClr val="D6E6F5">
              <a:alpha val="13000"/>
            </a:srgbClr>
          </a:solidFill>
          <a:ln/>
        </p:spPr>
      </p:sp>
      <p:sp>
        <p:nvSpPr>
          <p:cNvPr id="16" name="text_17_14"/>
          <p:cNvSpPr txBox="1"/>
          <p:nvPr/>
        </p:nvSpPr>
        <p:spPr>
          <a:xfrm>
            <a:off x="7962870" y="2698760"/>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Prüfung Ihrer KI-Werkzeuge, Agenten, Pilotprojekte und Lizenzen im vereinbarten Umfang</a:t>
            </a:r>
            <a:endParaRPr lang="en-US" sz="1100" dirty="0"/>
          </a:p>
        </p:txBody>
      </p:sp>
      <p:sp>
        <p:nvSpPr>
          <p:cNvPr id="17" name="text_17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01</a:t>
            </a:r>
            <a:endParaRPr lang="en-US" sz="1200" dirty="0"/>
          </a:p>
        </p:txBody>
      </p:sp>
      <p:sp>
        <p:nvSpPr>
          <p:cNvPr id="18" name="shape_17_16"/>
          <p:cNvSpPr/>
          <p:nvPr/>
        </p:nvSpPr>
        <p:spPr>
          <a:xfrm>
            <a:off x="7619970" y="3150017"/>
            <a:ext cx="3810030" cy="6309"/>
          </a:xfrm>
          <a:prstGeom prst="rect">
            <a:avLst/>
          </a:prstGeom>
          <a:solidFill>
            <a:srgbClr val="D6E6F5">
              <a:alpha val="13000"/>
            </a:srgbClr>
          </a:solidFill>
          <a:ln/>
        </p:spPr>
      </p:sp>
      <p:sp>
        <p:nvSpPr>
          <p:cNvPr id="19" name="text_17_17"/>
          <p:cNvSpPr txBox="1"/>
          <p:nvPr/>
        </p:nvSpPr>
        <p:spPr>
          <a:xfrm>
            <a:off x="7962870" y="323889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Kosten, Verantwortliche und Abhängigkeiten je System</a:t>
            </a:r>
            <a:endParaRPr lang="en-US" sz="1100" dirty="0"/>
          </a:p>
        </p:txBody>
      </p:sp>
      <p:sp>
        <p:nvSpPr>
          <p:cNvPr id="20" name="text_17_18"/>
          <p:cNvSpPr txBox="1"/>
          <p:nvPr/>
        </p:nvSpPr>
        <p:spPr>
          <a:xfrm>
            <a:off x="7619970" y="323889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02</a:t>
            </a:r>
            <a:endParaRPr lang="en-US" sz="1200" dirty="0"/>
          </a:p>
        </p:txBody>
      </p:sp>
      <p:sp>
        <p:nvSpPr>
          <p:cNvPr id="21" name="shape_17_19"/>
          <p:cNvSpPr/>
          <p:nvPr/>
        </p:nvSpPr>
        <p:spPr>
          <a:xfrm>
            <a:off x="7619970" y="3505810"/>
            <a:ext cx="3810030" cy="6309"/>
          </a:xfrm>
          <a:prstGeom prst="rect">
            <a:avLst/>
          </a:prstGeom>
          <a:solidFill>
            <a:srgbClr val="D6E6F5">
              <a:alpha val="13000"/>
            </a:srgbClr>
          </a:solidFill>
          <a:ln/>
        </p:spPr>
      </p:sp>
      <p:sp>
        <p:nvSpPr>
          <p:cNvPr id="22" name="text_17_20"/>
          <p:cNvSpPr txBox="1"/>
          <p:nvPr/>
        </p:nvSpPr>
        <p:spPr>
          <a:xfrm>
            <a:off x="7962870" y="3594689"/>
            <a:ext cx="3583808"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Je System eine Entscheidung: ausbauen, nachbessern, bündeln oder beenden</a:t>
            </a:r>
            <a:endParaRPr lang="en-US" sz="1100" dirty="0"/>
          </a:p>
        </p:txBody>
      </p:sp>
      <p:sp>
        <p:nvSpPr>
          <p:cNvPr id="23" name="text_17_21"/>
          <p:cNvSpPr txBox="1"/>
          <p:nvPr/>
        </p:nvSpPr>
        <p:spPr>
          <a:xfrm>
            <a:off x="7619970" y="359468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03</a:t>
            </a:r>
            <a:endParaRPr lang="en-US" sz="1200" dirty="0"/>
          </a:p>
        </p:txBody>
      </p:sp>
      <p:sp>
        <p:nvSpPr>
          <p:cNvPr id="24" name="shape_17_22"/>
          <p:cNvSpPr/>
          <p:nvPr/>
        </p:nvSpPr>
        <p:spPr>
          <a:xfrm>
            <a:off x="7619970" y="4045946"/>
            <a:ext cx="3810030" cy="6309"/>
          </a:xfrm>
          <a:prstGeom prst="rect">
            <a:avLst/>
          </a:prstGeom>
          <a:solidFill>
            <a:srgbClr val="D6E6F5">
              <a:alpha val="13000"/>
            </a:srgbClr>
          </a:solidFill>
          <a:ln/>
        </p:spPr>
      </p:sp>
      <p:sp>
        <p:nvSpPr>
          <p:cNvPr id="25" name="text_17_23"/>
          <p:cNvSpPr txBox="1"/>
          <p:nvPr/>
        </p:nvSpPr>
        <p:spPr>
          <a:xfrm>
            <a:off x="7962870" y="4134825"/>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Verzeichnis für die Personen, die Ihre KI steuern</a:t>
            </a:r>
            <a:endParaRPr lang="en-US" sz="1100" dirty="0"/>
          </a:p>
        </p:txBody>
      </p:sp>
      <p:sp>
        <p:nvSpPr>
          <p:cNvPr id="26" name="text_17_24"/>
          <p:cNvSpPr txBox="1"/>
          <p:nvPr/>
        </p:nvSpPr>
        <p:spPr>
          <a:xfrm>
            <a:off x="7619970" y="4134825"/>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22CE61"/>
                </a:solidFill>
                <a:latin typeface="Archivo Black" pitchFamily="34" charset="0"/>
                <a:ea typeface="Archivo Black" pitchFamily="34" charset="-122"/>
                <a:cs typeface="Archivo Black" pitchFamily="34" charset="-120"/>
              </a:rPr>
              <a:t>04</a:t>
            </a:r>
            <a:endParaRPr lang="en-US" sz="1200" dirty="0"/>
          </a:p>
        </p:txBody>
      </p:sp>
      <p:sp>
        <p:nvSpPr>
          <p:cNvPr id="27" name="shape_17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7_26"/>
          <p:cNvSpPr/>
          <p:nvPr/>
        </p:nvSpPr>
        <p:spPr>
          <a:xfrm>
            <a:off x="7727960" y="5421752"/>
            <a:ext cx="1237092" cy="209580"/>
          </a:xfrm>
          <a:prstGeom prst="rect">
            <a:avLst/>
          </a:prstGeom>
          <a:solidFill>
            <a:srgbClr val="35C8FF"/>
          </a:solidFill>
          <a:ln/>
        </p:spPr>
      </p:sp>
      <p:sp>
        <p:nvSpPr>
          <p:cNvPr id="29" name="text_17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7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Vorgespräch anfragen</a:t>
            </a:r>
            <a:endParaRPr lang="en-US" sz="1050" dirty="0"/>
          </a:p>
        </p:txBody>
      </p:sp>
      <p:sp>
        <p:nvSpPr>
          <p:cNvPr id="31" name="text_17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estate-audit</a:t>
            </a:r>
            <a:endParaRPr lang="en-US" sz="700" dirty="0"/>
          </a:p>
        </p:txBody>
      </p:sp>
      <p:sp>
        <p:nvSpPr>
          <p:cNvPr id="32" name="text_17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7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7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17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F0507A"/>
          </a:solidFill>
          <a:ln/>
        </p:spPr>
      </p:sp>
      <p:pic>
        <p:nvPicPr>
          <p:cNvPr id="3" name="picture_18_1" descr="/tmp/claude-0/-home-claude/5dcc285b-52c5-57b1-88a8-9616b3351304/scratchpad/f39/W2/decks_v3/_work/C_Unternehmen-und-Angebote_DE_v1.3_20261027/img_041.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18_5"/>
          <p:cNvSpPr txBox="1"/>
          <p:nvPr/>
        </p:nvSpPr>
        <p:spPr>
          <a:xfrm>
            <a:off x="761970" y="95253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0507A"/>
                </a:solidFill>
                <a:latin typeface="IBM Plex Mono" pitchFamily="34" charset="0"/>
                <a:ea typeface="IBM Plex Mono" pitchFamily="34" charset="-122"/>
                <a:cs typeface="IBM Plex Mono" pitchFamily="34" charset="-120"/>
              </a:rPr>
              <a:t>MONATLICHE BEGLEITUNG · MINDESTLAUFZEIT SECHS MONATE</a:t>
            </a:r>
            <a:endParaRPr lang="en-US" sz="1050" dirty="0"/>
          </a:p>
        </p:txBody>
      </p:sp>
      <p:sp>
        <p:nvSpPr>
          <p:cNvPr id="8" name="Title"/>
          <p:cNvSpPr txBox="1"/>
          <p:nvPr/>
        </p:nvSpPr>
        <p:spPr>
          <a:xfrm>
            <a:off x="761970" y="1240109"/>
            <a:ext cx="6553230" cy="1126907"/>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Jeden Monat prüfen wir mit Ihnen Entscheidungen, </a:t>
            </a:r>
            <a:pPr algn="l" indent="0" marL="0">
              <a:lnSpc>
                <a:spcPts val="2960"/>
              </a:lnSpc>
              <a:buNone/>
            </a:pPr>
            <a:r>
              <a:rPr lang="en-US" sz="2900" b="1" spc="-87" kern="0" dirty="0">
                <a:solidFill>
                  <a:srgbClr val="F0507A"/>
                </a:solidFill>
                <a:latin typeface="Archivo" pitchFamily="34" charset="0"/>
                <a:ea typeface="Archivo" pitchFamily="34" charset="-122"/>
                <a:cs typeface="Archivo" pitchFamily="34" charset="-120"/>
              </a:rPr>
              <a:t>neue Systeme und geänderte Regeln.</a:t>
            </a:r>
            <a:endParaRPr lang="en-US" sz="2900" dirty="0"/>
          </a:p>
        </p:txBody>
      </p:sp>
      <p:sp>
        <p:nvSpPr>
          <p:cNvPr id="9" name="text_18_7"/>
          <p:cNvSpPr txBox="1"/>
          <p:nvPr/>
        </p:nvSpPr>
        <p:spPr>
          <a:xfrm>
            <a:off x="761970" y="2582997"/>
            <a:ext cx="6553230" cy="251460"/>
          </a:xfrm>
          <a:prstGeom prst="rect">
            <a:avLst/>
          </a:prstGeom>
          <a:noFill/>
          <a:ln/>
        </p:spPr>
        <p:txBody>
          <a:bodyPr wrap="square" lIns="0" tIns="0" rIns="0" bIns="0" rtlCol="0" anchor="t"/>
          <a:lstStyle/>
          <a:p>
            <a:pPr algn="l" indent="0" marL="0">
              <a:lnSpc>
                <a:spcPts val="1980"/>
              </a:lnSpc>
              <a:buNone/>
            </a:pPr>
            <a:r>
              <a:rPr lang="en-US" sz="1800" b="1" spc="-18" kern="0" dirty="0">
                <a:solidFill>
                  <a:srgbClr val="F0507A"/>
                </a:solidFill>
                <a:latin typeface="Archivo" pitchFamily="34" charset="0"/>
                <a:ea typeface="Archivo" pitchFamily="34" charset="-122"/>
                <a:cs typeface="Archivo" pitchFamily="34" charset="-120"/>
              </a:rPr>
              <a:t>AI Governance Retainer</a:t>
            </a:r>
            <a:endParaRPr lang="en-US" sz="1800" dirty="0"/>
          </a:p>
        </p:txBody>
      </p:sp>
      <p:sp>
        <p:nvSpPr>
          <p:cNvPr id="10" name="text_18_8"/>
          <p:cNvSpPr txBox="1"/>
          <p:nvPr/>
        </p:nvSpPr>
        <p:spPr>
          <a:xfrm>
            <a:off x="761970" y="2885206"/>
            <a:ext cx="6553230" cy="173370"/>
          </a:xfrm>
          <a:prstGeom prst="rect">
            <a:avLst/>
          </a:prstGeom>
          <a:noFill/>
          <a:ln/>
        </p:spPr>
        <p:txBody>
          <a:bodyPr wrap="square" lIns="0" tIns="0" rIns="0" bIns="0" rtlCol="0" anchor="t"/>
          <a:lstStyle/>
          <a:p>
            <a:pPr algn="l" indent="0" marL="0">
              <a:lnSpc>
                <a:spcPts val="1370"/>
              </a:lnSpc>
              <a:buNone/>
            </a:pPr>
            <a:r>
              <a:rPr lang="en-US" sz="1050" dirty="0">
                <a:solidFill>
                  <a:srgbClr val="A3B4C5"/>
                </a:solidFill>
                <a:latin typeface="IBM Plex Sans Medium" pitchFamily="34" charset="0"/>
                <a:ea typeface="IBM Plex Sans Medium" pitchFamily="34" charset="-122"/>
                <a:cs typeface="IBM Plex Sans Medium" pitchFamily="34" charset="-120"/>
              </a:rPr>
              <a:t>Laufende Begleitung Ihrer KI-Governance</a:t>
            </a:r>
            <a:endParaRPr lang="en-US" sz="1050" dirty="0"/>
          </a:p>
        </p:txBody>
      </p:sp>
      <p:sp>
        <p:nvSpPr>
          <p:cNvPr id="11" name="text_18_9"/>
          <p:cNvSpPr txBox="1"/>
          <p:nvPr/>
        </p:nvSpPr>
        <p:spPr>
          <a:xfrm>
            <a:off x="761970" y="3249046"/>
            <a:ext cx="6553230" cy="627370"/>
          </a:xfrm>
          <a:prstGeom prst="rect">
            <a:avLst/>
          </a:prstGeom>
          <a:noFill/>
          <a:ln/>
        </p:spPr>
        <p:txBody>
          <a:bodyPr wrap="none" lIns="0" tIns="0" rIns="0" bIns="0" rtlCol="0" anchor="t"/>
          <a:lstStyle/>
          <a:p>
            <a:pPr algn="l" indent="0" marL="0">
              <a:lnSpc>
                <a:spcPts val="4940"/>
              </a:lnSpc>
              <a:buNone/>
            </a:pPr>
            <a:r>
              <a:rPr lang="en-US" sz="5200" spc="-234" kern="0" dirty="0">
                <a:solidFill>
                  <a:srgbClr val="EEF3F8"/>
                </a:solidFill>
                <a:latin typeface="Archivo Black" pitchFamily="34" charset="0"/>
                <a:ea typeface="Archivo Black" pitchFamily="34" charset="-122"/>
                <a:cs typeface="Archivo Black" pitchFamily="34" charset="-120"/>
              </a:rPr>
              <a:t>ab 2.500 €</a:t>
            </a:r>
            <a:endParaRPr lang="en-US" sz="5200" dirty="0"/>
          </a:p>
        </p:txBody>
      </p:sp>
      <p:sp>
        <p:nvSpPr>
          <p:cNvPr id="12" name="text_18_10"/>
          <p:cNvSpPr txBox="1"/>
          <p:nvPr/>
        </p:nvSpPr>
        <p:spPr>
          <a:xfrm>
            <a:off x="761970" y="3965296"/>
            <a:ext cx="6291621" cy="165781"/>
          </a:xfrm>
          <a:prstGeom prst="rect">
            <a:avLst/>
          </a:prstGeom>
          <a:noFill/>
          <a:ln/>
        </p:spPr>
        <p:txBody>
          <a:bodyPr wrap="square" lIns="0" tIns="0" rIns="0" bIns="0" rtlCol="0" anchor="t"/>
          <a:lstStyle/>
          <a:p>
            <a:pPr algn="l" indent="0" marL="0">
              <a:lnSpc>
                <a:spcPts val="1310"/>
              </a:lnSpc>
              <a:buNone/>
            </a:pPr>
            <a:r>
              <a:rPr lang="en-US" sz="900" spc="27" kern="0" dirty="0">
                <a:solidFill>
                  <a:srgbClr val="A3B4C5"/>
                </a:solidFill>
                <a:latin typeface="IBM Plex Mono" pitchFamily="34" charset="0"/>
                <a:ea typeface="IBM Plex Mono" pitchFamily="34" charset="-122"/>
                <a:cs typeface="IBM Plex Mono" pitchFamily="34" charset="-120"/>
              </a:rPr>
              <a:t>netto pro Monat · sechs Monate Mindestlaufzeit</a:t>
            </a:r>
            <a:endParaRPr lang="en-US" sz="900" dirty="0"/>
          </a:p>
        </p:txBody>
      </p:sp>
      <p:pic>
        <p:nvPicPr>
          <p:cNvPr id="13" name="picture_18_11" descr="/tmp/claude-0/-home-claude/5dcc285b-52c5-57b1-88a8-9616b3351304/scratchpad/f39/W2/decks_v3/_work/C_Unternehmen-und-Angebote_DE_v1.3_20261027/img_042.png">    </p:cNvPr>
          <p:cNvPicPr>
            <a:picLocks noChangeAspect="1"/>
          </p:cNvPicPr>
          <p:nvPr/>
        </p:nvPicPr>
        <p:blipFill>
          <a:blip r:embed="rId2"/>
          <a:stretch>
            <a:fillRect/>
          </a:stretch>
        </p:blipFill>
        <p:spPr>
          <a:xfrm>
            <a:off x="7619970" y="952530"/>
            <a:ext cx="3810030" cy="1270010"/>
          </a:xfrm>
          <a:prstGeom prst="rect">
            <a:avLst/>
          </a:prstGeom>
        </p:spPr>
      </p:pic>
      <p:sp>
        <p:nvSpPr>
          <p:cNvPr id="14" name="text_18_12"/>
          <p:cNvSpPr txBox="1"/>
          <p:nvPr/>
        </p:nvSpPr>
        <p:spPr>
          <a:xfrm>
            <a:off x="7619970" y="2444740"/>
            <a:ext cx="393704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WAS SIE ERHALTEN</a:t>
            </a:r>
            <a:endParaRPr lang="en-US" sz="800" dirty="0"/>
          </a:p>
        </p:txBody>
      </p:sp>
      <p:sp>
        <p:nvSpPr>
          <p:cNvPr id="15" name="shape_18_13"/>
          <p:cNvSpPr/>
          <p:nvPr/>
        </p:nvSpPr>
        <p:spPr>
          <a:xfrm>
            <a:off x="7619970" y="2609880"/>
            <a:ext cx="3810030" cy="6309"/>
          </a:xfrm>
          <a:prstGeom prst="rect">
            <a:avLst/>
          </a:prstGeom>
          <a:solidFill>
            <a:srgbClr val="D6E6F5">
              <a:alpha val="13000"/>
            </a:srgbClr>
          </a:solidFill>
          <a:ln/>
        </p:spPr>
      </p:sp>
      <p:sp>
        <p:nvSpPr>
          <p:cNvPr id="16" name="text_18_14"/>
          <p:cNvSpPr txBox="1"/>
          <p:nvPr/>
        </p:nvSpPr>
        <p:spPr>
          <a:xfrm>
            <a:off x="7962870" y="2698760"/>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Pflege Ihres KI-Verzeichnisses</a:t>
            </a:r>
            <a:endParaRPr lang="en-US" sz="1100" dirty="0"/>
          </a:p>
        </p:txBody>
      </p:sp>
      <p:sp>
        <p:nvSpPr>
          <p:cNvPr id="17" name="text_18_15"/>
          <p:cNvSpPr txBox="1"/>
          <p:nvPr/>
        </p:nvSpPr>
        <p:spPr>
          <a:xfrm>
            <a:off x="7619970" y="2698760"/>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01</a:t>
            </a:r>
            <a:endParaRPr lang="en-US" sz="1200" dirty="0"/>
          </a:p>
        </p:txBody>
      </p:sp>
      <p:sp>
        <p:nvSpPr>
          <p:cNvPr id="18" name="shape_18_16"/>
          <p:cNvSpPr/>
          <p:nvPr/>
        </p:nvSpPr>
        <p:spPr>
          <a:xfrm>
            <a:off x="7619970" y="2965674"/>
            <a:ext cx="3810030" cy="6309"/>
          </a:xfrm>
          <a:prstGeom prst="rect">
            <a:avLst/>
          </a:prstGeom>
          <a:solidFill>
            <a:srgbClr val="D6E6F5">
              <a:alpha val="13000"/>
            </a:srgbClr>
          </a:solidFill>
          <a:ln/>
        </p:spPr>
      </p:sp>
      <p:sp>
        <p:nvSpPr>
          <p:cNvPr id="19" name="text_18_17"/>
          <p:cNvSpPr txBox="1"/>
          <p:nvPr/>
        </p:nvSpPr>
        <p:spPr>
          <a:xfrm>
            <a:off x="7962870" y="3054553"/>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Beobachtung von Regulierung und Anbietern</a:t>
            </a:r>
            <a:endParaRPr lang="en-US" sz="1100" dirty="0"/>
          </a:p>
        </p:txBody>
      </p:sp>
      <p:sp>
        <p:nvSpPr>
          <p:cNvPr id="20" name="text_18_18"/>
          <p:cNvSpPr txBox="1"/>
          <p:nvPr/>
        </p:nvSpPr>
        <p:spPr>
          <a:xfrm>
            <a:off x="7619970" y="3054553"/>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02</a:t>
            </a:r>
            <a:endParaRPr lang="en-US" sz="1200" dirty="0"/>
          </a:p>
        </p:txBody>
      </p:sp>
      <p:sp>
        <p:nvSpPr>
          <p:cNvPr id="21" name="shape_18_19"/>
          <p:cNvSpPr/>
          <p:nvPr/>
        </p:nvSpPr>
        <p:spPr>
          <a:xfrm>
            <a:off x="7619970" y="3321467"/>
            <a:ext cx="3810030" cy="6309"/>
          </a:xfrm>
          <a:prstGeom prst="rect">
            <a:avLst/>
          </a:prstGeom>
          <a:solidFill>
            <a:srgbClr val="D6E6F5">
              <a:alpha val="13000"/>
            </a:srgbClr>
          </a:solidFill>
          <a:ln/>
        </p:spPr>
      </p:sp>
      <p:sp>
        <p:nvSpPr>
          <p:cNvPr id="22" name="text_18_20"/>
          <p:cNvSpPr txBox="1"/>
          <p:nvPr/>
        </p:nvSpPr>
        <p:spPr>
          <a:xfrm>
            <a:off x="7962870" y="3410346"/>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Prüfung jeder neuen KI-Anwendung</a:t>
            </a:r>
            <a:endParaRPr lang="en-US" sz="1100" dirty="0"/>
          </a:p>
        </p:txBody>
      </p:sp>
      <p:sp>
        <p:nvSpPr>
          <p:cNvPr id="23" name="text_18_21"/>
          <p:cNvSpPr txBox="1"/>
          <p:nvPr/>
        </p:nvSpPr>
        <p:spPr>
          <a:xfrm>
            <a:off x="7619970" y="3410346"/>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03</a:t>
            </a:r>
            <a:endParaRPr lang="en-US" sz="1200" dirty="0"/>
          </a:p>
        </p:txBody>
      </p:sp>
      <p:sp>
        <p:nvSpPr>
          <p:cNvPr id="24" name="shape_18_22"/>
          <p:cNvSpPr/>
          <p:nvPr/>
        </p:nvSpPr>
        <p:spPr>
          <a:xfrm>
            <a:off x="7619970" y="3677260"/>
            <a:ext cx="3810030" cy="6309"/>
          </a:xfrm>
          <a:prstGeom prst="rect">
            <a:avLst/>
          </a:prstGeom>
          <a:solidFill>
            <a:srgbClr val="D6E6F5">
              <a:alpha val="13000"/>
            </a:srgbClr>
          </a:solidFill>
          <a:ln/>
        </p:spPr>
      </p:sp>
      <p:sp>
        <p:nvSpPr>
          <p:cNvPr id="25" name="text_18_23"/>
          <p:cNvSpPr txBox="1"/>
          <p:nvPr/>
        </p:nvSpPr>
        <p:spPr>
          <a:xfrm>
            <a:off x="7962870" y="3766139"/>
            <a:ext cx="3583808"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Ein Quartalsbericht</a:t>
            </a:r>
            <a:endParaRPr lang="en-US" sz="1100" dirty="0"/>
          </a:p>
        </p:txBody>
      </p:sp>
      <p:sp>
        <p:nvSpPr>
          <p:cNvPr id="26" name="text_18_24"/>
          <p:cNvSpPr txBox="1"/>
          <p:nvPr/>
        </p:nvSpPr>
        <p:spPr>
          <a:xfrm>
            <a:off x="7619970" y="3766139"/>
            <a:ext cx="222199" cy="182880"/>
          </a:xfrm>
          <a:prstGeom prst="rect">
            <a:avLst/>
          </a:prstGeom>
          <a:noFill/>
          <a:ln/>
        </p:spPr>
        <p:txBody>
          <a:bodyPr wrap="square" lIns="0" tIns="0" rIns="0" bIns="0" rtlCol="0" anchor="t"/>
          <a:lstStyle/>
          <a:p>
            <a:pPr algn="l" indent="0" marL="0">
              <a:lnSpc>
                <a:spcPts val="1440"/>
              </a:lnSpc>
              <a:buNone/>
            </a:pPr>
            <a:r>
              <a:rPr lang="en-US" sz="1200" dirty="0">
                <a:solidFill>
                  <a:srgbClr val="F0507A"/>
                </a:solidFill>
                <a:latin typeface="Archivo Black" pitchFamily="34" charset="0"/>
                <a:ea typeface="Archivo Black" pitchFamily="34" charset="-122"/>
                <a:cs typeface="Archivo Black" pitchFamily="34" charset="-120"/>
              </a:rPr>
              <a:t>04</a:t>
            </a:r>
            <a:endParaRPr lang="en-US" sz="1200" dirty="0"/>
          </a:p>
        </p:txBody>
      </p:sp>
      <p:sp>
        <p:nvSpPr>
          <p:cNvPr id="27" name="shape_18_25"/>
          <p:cNvSpPr/>
          <p:nvPr/>
        </p:nvSpPr>
        <p:spPr>
          <a:xfrm>
            <a:off x="7619970" y="5219670"/>
            <a:ext cx="3810030" cy="613562"/>
          </a:xfrm>
          <a:prstGeom prst="rect">
            <a:avLst/>
          </a:prstGeom>
          <a:solidFill>
            <a:srgbClr val="0B1A2A"/>
          </a:solidFill>
          <a:ln w="6350">
            <a:solidFill>
              <a:srgbClr val="D6E6F5">
                <a:alpha val="13000"/>
              </a:srgbClr>
            </a:solidFill>
            <a:prstDash val="solid"/>
          </a:ln>
        </p:spPr>
      </p:sp>
      <p:sp>
        <p:nvSpPr>
          <p:cNvPr id="28" name="shape_18_26"/>
          <p:cNvSpPr/>
          <p:nvPr/>
        </p:nvSpPr>
        <p:spPr>
          <a:xfrm>
            <a:off x="7727960" y="5421752"/>
            <a:ext cx="1237092" cy="209580"/>
          </a:xfrm>
          <a:prstGeom prst="rect">
            <a:avLst/>
          </a:prstGeom>
          <a:solidFill>
            <a:srgbClr val="35C8FF"/>
          </a:solidFill>
          <a:ln/>
        </p:spPr>
      </p:sp>
      <p:sp>
        <p:nvSpPr>
          <p:cNvPr id="29" name="text_18_27"/>
          <p:cNvSpPr txBox="1"/>
          <p:nvPr/>
        </p:nvSpPr>
        <p:spPr>
          <a:xfrm>
            <a:off x="7797820" y="5478902"/>
            <a:ext cx="1143000" cy="95280"/>
          </a:xfrm>
          <a:prstGeom prst="rect">
            <a:avLst/>
          </a:prstGeom>
          <a:noFill/>
          <a:ln/>
        </p:spPr>
        <p:txBody>
          <a:bodyPr wrap="none" lIns="0" tIns="0" rIns="0" bIns="0" rtlCol="0" anchor="t"/>
          <a:lstStyle/>
          <a:p>
            <a:pPr algn="l"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NÄCHSTER SCHRITT</a:t>
            </a:r>
            <a:endParaRPr lang="en-US" sz="750" dirty="0"/>
          </a:p>
        </p:txBody>
      </p:sp>
      <p:sp>
        <p:nvSpPr>
          <p:cNvPr id="30" name="text_18_28"/>
          <p:cNvSpPr txBox="1"/>
          <p:nvPr/>
        </p:nvSpPr>
        <p:spPr>
          <a:xfrm>
            <a:off x="9066642" y="5314950"/>
            <a:ext cx="2335835" cy="423093"/>
          </a:xfrm>
          <a:prstGeom prst="rect">
            <a:avLst/>
          </a:prstGeom>
          <a:noFill/>
          <a:ln/>
        </p:spPr>
        <p:txBody>
          <a:bodyPr wrap="square" lIns="0" tIns="0" rIns="0" bIns="0" rtlCol="0" anchor="t"/>
          <a:lstStyle/>
          <a:p>
            <a:pPr algn="l" indent="0" marL="0">
              <a:lnSpc>
                <a:spcPts val="960"/>
              </a:lnSpc>
              <a:buNone/>
            </a:pPr>
            <a:r>
              <a:rPr lang="en-US" sz="1050" u="sng" dirty="0">
                <a:solidFill>
                  <a:srgbClr val="EEF3F8"/>
                </a:solidFill>
                <a:latin typeface="IBM Plex Sans SemiBold" pitchFamily="34" charset="0"/>
                <a:ea typeface="IBM Plex Sans SemiBold" pitchFamily="34" charset="-122"/>
                <a:cs typeface="IBM Plex Sans Semi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Laufende Begleitung besprechen</a:t>
            </a:r>
            <a:endParaRPr lang="en-US" sz="1050" dirty="0"/>
          </a:p>
        </p:txBody>
      </p:sp>
      <p:sp>
        <p:nvSpPr>
          <p:cNvPr id="31" name="text_18_29"/>
          <p:cNvSpPr txBox="1"/>
          <p:nvPr/>
        </p:nvSpPr>
        <p:spPr>
          <a:xfrm>
            <a:off x="9066642" y="5507065"/>
            <a:ext cx="2335835" cy="230977"/>
          </a:xfrm>
          <a:prstGeom prst="rect">
            <a:avLst/>
          </a:prstGeom>
          <a:noFill/>
          <a:ln/>
        </p:spPr>
        <p:txBody>
          <a:bodyPr wrap="square" lIns="0" tIns="0" rIns="0" bIns="0" rtlCol="0" anchor="t"/>
          <a:lstStyle/>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products/</a:t>
            </a:r>
            <a:endParaRPr lang="en-US" sz="700" dirty="0"/>
          </a:p>
          <a:p>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910"/>
              </a:lnSpc>
              <a:buNone/>
            </a:pPr>
            <a:r>
              <a:rPr lang="en-US" sz="700" u="sng"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governance-retainer</a:t>
            </a:r>
            <a:endParaRPr lang="en-US" sz="700" dirty="0"/>
          </a:p>
        </p:txBody>
      </p:sp>
      <p:sp>
        <p:nvSpPr>
          <p:cNvPr id="32" name="text_18_3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33" name="text_18_3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4" name="text_18_32"/>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5" name="text_18_3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C_Unternehmen-und-Angebote_DE_v1.3_20261027/img_04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19_5" descr="/tmp/claude-0/-home-claude/5dcc285b-52c5-57b1-88a8-9616b3351304/scratchpad/f39/W2/decks_v3/_work/C_Unternehmen-und-Angebote_DE_v1.3_20261027/img_044.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9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SO GEHEN WIR VOR</a:t>
            </a:r>
            <a:endParaRPr lang="en-US" sz="1050" dirty="0"/>
          </a:p>
        </p:txBody>
      </p:sp>
      <p:sp>
        <p:nvSpPr>
          <p:cNvPr id="9" name="Title"/>
          <p:cNvSpPr txBox="1"/>
          <p:nvPr/>
        </p:nvSpPr>
        <p:spPr>
          <a:xfrm>
            <a:off x="761970" y="1240109"/>
            <a:ext cx="786128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ETHORITY arbeitet in einem Kreislauf aus fünf Schritten;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jeder Schritt endet mit einer klaren Entscheidung.</a:t>
            </a:r>
            <a:endParaRPr lang="en-US" sz="3000" dirty="0"/>
          </a:p>
        </p:txBody>
      </p:sp>
      <p:sp>
        <p:nvSpPr>
          <p:cNvPr id="10" name="shape_19_8"/>
          <p:cNvSpPr/>
          <p:nvPr/>
        </p:nvSpPr>
        <p:spPr>
          <a:xfrm>
            <a:off x="952530" y="3009930"/>
            <a:ext cx="10287000" cy="19020"/>
          </a:xfrm>
          <a:prstGeom prst="rect">
            <a:avLst/>
          </a:prstGeom>
          <a:solidFill>
            <a:srgbClr val="35C8FF"/>
          </a:solidFill>
          <a:ln/>
        </p:spPr>
      </p:sp>
      <p:sp>
        <p:nvSpPr>
          <p:cNvPr id="11" name="shape_19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9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9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Entdecken</a:t>
            </a:r>
            <a:endParaRPr lang="en-US" sz="1800" dirty="0"/>
          </a:p>
        </p:txBody>
      </p:sp>
      <p:sp>
        <p:nvSpPr>
          <p:cNvPr id="14" name="text_19_12"/>
          <p:cNvSpPr txBox="1"/>
          <p:nvPr/>
        </p:nvSpPr>
        <p:spPr>
          <a:xfrm>
            <a:off x="761970" y="3694450"/>
            <a:ext cx="2074225" cy="103190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sehen, wo KI Ihrem Unternehmen hilft und welche Angebote der Markt dafür bietet, jedes mit Quelle.</a:t>
            </a:r>
            <a:endParaRPr lang="en-US" sz="1250" dirty="0"/>
          </a:p>
        </p:txBody>
      </p:sp>
      <p:sp>
        <p:nvSpPr>
          <p:cNvPr id="15" name="shape_19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9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9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Gestalten</a:t>
            </a:r>
            <a:endParaRPr lang="en-US" sz="1800" dirty="0"/>
          </a:p>
        </p:txBody>
      </p:sp>
      <p:sp>
        <p:nvSpPr>
          <p:cNvPr id="18" name="text_19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wählen eine Lösung, bauen sie auf und legen Kosten, Daten und Zuständigkeiten fest.</a:t>
            </a:r>
            <a:endParaRPr lang="en-US" sz="1250" dirty="0"/>
          </a:p>
        </p:txBody>
      </p:sp>
      <p:sp>
        <p:nvSpPr>
          <p:cNvPr id="19" name="shape_19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9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9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Betreiben</a:t>
            </a:r>
            <a:endParaRPr lang="en-US" sz="1800" dirty="0"/>
          </a:p>
        </p:txBody>
      </p:sp>
      <p:sp>
        <p:nvSpPr>
          <p:cNvPr id="22" name="text_19_20"/>
          <p:cNvSpPr txBox="1"/>
          <p:nvPr/>
        </p:nvSpPr>
        <p:spPr>
          <a:xfrm>
            <a:off x="5095220"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Die KI läuft im Alltag; jede Anwendung hat eine verantwortliche Person und vereinbarte Prüfungen.</a:t>
            </a:r>
            <a:endParaRPr lang="en-US" sz="1250" dirty="0"/>
          </a:p>
        </p:txBody>
      </p:sp>
      <p:sp>
        <p:nvSpPr>
          <p:cNvPr id="23" name="shape_19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9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9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Verbessern</a:t>
            </a:r>
            <a:endParaRPr lang="en-US" sz="1800" dirty="0"/>
          </a:p>
        </p:txBody>
      </p:sp>
      <p:sp>
        <p:nvSpPr>
          <p:cNvPr id="26" name="text_19_24"/>
          <p:cNvSpPr txBox="1"/>
          <p:nvPr/>
        </p:nvSpPr>
        <p:spPr>
          <a:xfrm>
            <a:off x="726179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messen das Ergebnis am Ausgangswert und verbessern, was nicht wirkt.</a:t>
            </a:r>
            <a:endParaRPr lang="en-US" sz="1250" dirty="0"/>
          </a:p>
        </p:txBody>
      </p:sp>
      <p:sp>
        <p:nvSpPr>
          <p:cNvPr id="27" name="shape_19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9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9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Wachsen</a:t>
            </a:r>
            <a:endParaRPr lang="en-US" sz="1800" dirty="0"/>
          </a:p>
        </p:txBody>
      </p:sp>
      <p:sp>
        <p:nvSpPr>
          <p:cNvPr id="30" name="text_19_28"/>
          <p:cNvSpPr txBox="1"/>
          <p:nvPr/>
        </p:nvSpPr>
        <p:spPr>
          <a:xfrm>
            <a:off x="942847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Was funktioniert, weiten Sie auf weitere Teams, Standorte oder Länder aus.</a:t>
            </a:r>
            <a:endParaRPr lang="en-US" sz="1250" dirty="0"/>
          </a:p>
        </p:txBody>
      </p:sp>
      <p:sp>
        <p:nvSpPr>
          <p:cNvPr id="31" name="text_19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9_30"/>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33" name="text_19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C_Unternehmen-und-Angebote_DE_v1.3_20261027/img_045.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pic>
        <p:nvPicPr>
          <p:cNvPr id="7" name="picture_20_5" descr="/tmp/claude-0/-home-claude/5dcc285b-52c5-57b1-88a8-9616b3351304/scratchpad/f39/W2/decks_v3/_work/C_Unternehmen-und-Angebote_DE_v1.3_20261027/img_046.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20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WER IHR PROJEKT LEITET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leitet jedes Projekt.</a:t>
            </a:r>
            <a:endParaRPr lang="en-US" sz="2900" dirty="0"/>
          </a:p>
        </p:txBody>
      </p:sp>
      <p:sp>
        <p:nvSpPr>
          <p:cNvPr id="10" name="text_20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GRÜNDER &amp; CEO · LEITENDER KI-ARCHITEKT</a:t>
            </a:r>
            <a:endParaRPr lang="en-US" sz="950" dirty="0"/>
          </a:p>
        </p:txBody>
      </p:sp>
      <p:sp>
        <p:nvSpPr>
          <p:cNvPr id="11" name="shape_20_9"/>
          <p:cNvSpPr/>
          <p:nvPr/>
        </p:nvSpPr>
        <p:spPr>
          <a:xfrm>
            <a:off x="5080041" y="2152955"/>
            <a:ext cx="38130" cy="745602"/>
          </a:xfrm>
          <a:prstGeom prst="rect">
            <a:avLst/>
          </a:prstGeom>
          <a:solidFill>
            <a:srgbClr val="35C8FF"/>
          </a:solidFill>
          <a:ln/>
        </p:spPr>
      </p:sp>
      <p:sp>
        <p:nvSpPr>
          <p:cNvPr id="12" name="text_20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Praktische KI-Architektur: Programmierung, LLM-Tests, Google-Cloud- und AWS-Einrichtung sowie Oberflächen mit Next.js und React. Unternehmensfragen, Software und Nutzererlebnis werden gemeinsam entwickelt.</a:t>
            </a:r>
            <a:endParaRPr lang="en-US" sz="1350" dirty="0"/>
          </a:p>
        </p:txBody>
      </p:sp>
      <p:sp>
        <p:nvSpPr>
          <p:cNvPr id="13" name="shape_20_11"/>
          <p:cNvSpPr/>
          <p:nvPr/>
        </p:nvSpPr>
        <p:spPr>
          <a:xfrm>
            <a:off x="5080041" y="4699010"/>
            <a:ext cx="2031980" cy="25420"/>
          </a:xfrm>
          <a:prstGeom prst="rect">
            <a:avLst/>
          </a:prstGeom>
          <a:solidFill>
            <a:srgbClr val="35C8FF"/>
          </a:solidFill>
          <a:ln/>
        </p:spPr>
      </p:sp>
      <p:sp>
        <p:nvSpPr>
          <p:cNvPr id="14" name="text_20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20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das erste deutsche Social Media Prisma</a:t>
            </a:r>
            <a:endParaRPr lang="en-US" sz="1000" dirty="0"/>
          </a:p>
        </p:txBody>
      </p:sp>
      <p:sp>
        <p:nvSpPr>
          <p:cNvPr id="16" name="shape_20_14"/>
          <p:cNvSpPr/>
          <p:nvPr/>
        </p:nvSpPr>
        <p:spPr>
          <a:xfrm>
            <a:off x="7239030" y="4699010"/>
            <a:ext cx="2031980" cy="25420"/>
          </a:xfrm>
          <a:prstGeom prst="rect">
            <a:avLst/>
          </a:prstGeom>
          <a:solidFill>
            <a:srgbClr val="35C8FF"/>
          </a:solidFill>
          <a:ln/>
        </p:spPr>
      </p:sp>
      <p:sp>
        <p:nvSpPr>
          <p:cNvPr id="17" name="text_20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20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KI-Angebote im Good AI Prisma</a:t>
            </a:r>
            <a:endParaRPr lang="en-US" sz="1000" dirty="0"/>
          </a:p>
        </p:txBody>
      </p:sp>
      <p:sp>
        <p:nvSpPr>
          <p:cNvPr id="19" name="shape_20_17"/>
          <p:cNvSpPr/>
          <p:nvPr/>
        </p:nvSpPr>
        <p:spPr>
          <a:xfrm>
            <a:off x="9398020" y="4699010"/>
            <a:ext cx="2031980" cy="25420"/>
          </a:xfrm>
          <a:prstGeom prst="rect">
            <a:avLst/>
          </a:prstGeom>
          <a:solidFill>
            <a:srgbClr val="35C8FF"/>
          </a:solidFill>
          <a:ln/>
        </p:spPr>
      </p:sp>
      <p:sp>
        <p:nvSpPr>
          <p:cNvPr id="20" name="text_20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20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Einstiegsangebote und Leistungen mit klarem Umfang</a:t>
            </a:r>
            <a:endParaRPr lang="en-US" sz="1000" dirty="0"/>
          </a:p>
        </p:txBody>
      </p:sp>
      <p:sp>
        <p:nvSpPr>
          <p:cNvPr id="22" name="text_20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ETHORITY-Unternehmensgeschichte · Good AI Prisma, Okt. 2026 · Angebotsseiten auf ethority.ai, Okt. 2026</a:t>
            </a:r>
            <a:endParaRPr lang="en-US" sz="900" dirty="0"/>
          </a:p>
        </p:txBody>
      </p:sp>
      <p:sp>
        <p:nvSpPr>
          <p:cNvPr id="23" name="text_20_2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24" name="text_20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22</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C_Unternehmen-und-Angebote_DE_v1.3_20261027/img_047.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1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NÄCHSTER SCHRITT</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Besprechen Sie Ihren Fall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mit Sten Franke.</a:t>
            </a:r>
            <a:endParaRPr lang="en-US" sz="3300" dirty="0"/>
          </a:p>
        </p:txBody>
      </p:sp>
      <p:sp>
        <p:nvSpPr>
          <p:cNvPr id="9" name="shape_21_7"/>
          <p:cNvSpPr/>
          <p:nvPr/>
        </p:nvSpPr>
        <p:spPr>
          <a:xfrm>
            <a:off x="761970" y="2489271"/>
            <a:ext cx="6603980" cy="6309"/>
          </a:xfrm>
          <a:prstGeom prst="rect">
            <a:avLst/>
          </a:prstGeom>
          <a:solidFill>
            <a:srgbClr val="D6E6F5">
              <a:alpha val="13000"/>
            </a:srgbClr>
          </a:solidFill>
          <a:ln/>
        </p:spPr>
      </p:sp>
      <p:sp>
        <p:nvSpPr>
          <p:cNvPr id="10" name="shape_21_8"/>
          <p:cNvSpPr/>
          <p:nvPr/>
        </p:nvSpPr>
        <p:spPr>
          <a:xfrm>
            <a:off x="761970" y="2622682"/>
            <a:ext cx="749259" cy="209580"/>
          </a:xfrm>
          <a:prstGeom prst="rect">
            <a:avLst/>
          </a:prstGeom>
          <a:solidFill>
            <a:srgbClr val="35C8FF"/>
          </a:solidFill>
          <a:ln/>
        </p:spPr>
      </p:sp>
      <p:sp>
        <p:nvSpPr>
          <p:cNvPr id="11" name="text_21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PRÜFEN</a:t>
            </a:r>
            <a:endParaRPr lang="en-US" sz="750" dirty="0"/>
          </a:p>
        </p:txBody>
      </p:sp>
      <p:sp>
        <p:nvSpPr>
          <p:cNvPr id="12" name="text_21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KI-Reifegrad-Check: ein Workshoptag, danach die schriftliche Bewertung · 3.500 €</a:t>
            </a:r>
            <a:endParaRPr lang="en-US" sz="1350" dirty="0"/>
          </a:p>
        </p:txBody>
      </p:sp>
      <p:sp>
        <p:nvSpPr>
          <p:cNvPr id="13" name="text_21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1_12"/>
          <p:cNvSpPr/>
          <p:nvPr/>
        </p:nvSpPr>
        <p:spPr>
          <a:xfrm>
            <a:off x="761970" y="3298149"/>
            <a:ext cx="6603980" cy="6309"/>
          </a:xfrm>
          <a:prstGeom prst="rect">
            <a:avLst/>
          </a:prstGeom>
          <a:solidFill>
            <a:srgbClr val="D6E6F5">
              <a:alpha val="13000"/>
            </a:srgbClr>
          </a:solidFill>
          <a:ln/>
        </p:spPr>
      </p:sp>
      <p:sp>
        <p:nvSpPr>
          <p:cNvPr id="15" name="shape_21_13"/>
          <p:cNvSpPr/>
          <p:nvPr/>
        </p:nvSpPr>
        <p:spPr>
          <a:xfrm>
            <a:off x="761970" y="3431469"/>
            <a:ext cx="749259" cy="209580"/>
          </a:xfrm>
          <a:prstGeom prst="rect">
            <a:avLst/>
          </a:prstGeom>
          <a:solidFill>
            <a:srgbClr val="35C8FF"/>
          </a:solidFill>
          <a:ln/>
        </p:spPr>
      </p:sp>
      <p:sp>
        <p:nvSpPr>
          <p:cNvPr id="16" name="text_21_14"/>
          <p:cNvSpPr txBox="1"/>
          <p:nvPr/>
        </p:nvSpPr>
        <p:spPr>
          <a:xfrm>
            <a:off x="831830" y="3488619"/>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RECHNEN</a:t>
            </a:r>
            <a:endParaRPr lang="en-US" sz="750" dirty="0"/>
          </a:p>
        </p:txBody>
      </p:sp>
      <p:sp>
        <p:nvSpPr>
          <p:cNvPr id="17" name="text_21_15"/>
          <p:cNvSpPr txBox="1"/>
          <p:nvPr/>
        </p:nvSpPr>
        <p:spPr>
          <a:xfrm>
            <a:off x="1625620" y="3406049"/>
            <a:ext cx="3730386"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Ihren Fall mit den KI-Rechnern durchrechnen</a:t>
            </a:r>
            <a:endParaRPr lang="en-US" sz="1350" dirty="0"/>
          </a:p>
        </p:txBody>
      </p:sp>
      <p:sp>
        <p:nvSpPr>
          <p:cNvPr id="18" name="text_21_16"/>
          <p:cNvSpPr txBox="1"/>
          <p:nvPr/>
        </p:nvSpPr>
        <p:spPr>
          <a:xfrm>
            <a:off x="1625620" y="3662538"/>
            <a:ext cx="3730386"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1_17"/>
          <p:cNvSpPr/>
          <p:nvPr/>
        </p:nvSpPr>
        <p:spPr>
          <a:xfrm>
            <a:off x="761970" y="3901288"/>
            <a:ext cx="6603980" cy="6309"/>
          </a:xfrm>
          <a:prstGeom prst="rect">
            <a:avLst/>
          </a:prstGeom>
          <a:solidFill>
            <a:srgbClr val="D6E6F5">
              <a:alpha val="13000"/>
            </a:srgbClr>
          </a:solidFill>
          <a:ln/>
        </p:spPr>
      </p:sp>
      <p:sp>
        <p:nvSpPr>
          <p:cNvPr id="20" name="shape_21_18"/>
          <p:cNvSpPr/>
          <p:nvPr/>
        </p:nvSpPr>
        <p:spPr>
          <a:xfrm>
            <a:off x="761970" y="4034607"/>
            <a:ext cx="749259" cy="209580"/>
          </a:xfrm>
          <a:prstGeom prst="rect">
            <a:avLst/>
          </a:prstGeom>
          <a:solidFill>
            <a:srgbClr val="35C8FF"/>
          </a:solidFill>
          <a:ln/>
        </p:spPr>
      </p:sp>
      <p:sp>
        <p:nvSpPr>
          <p:cNvPr id="21" name="text_21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LESEN</a:t>
            </a:r>
            <a:endParaRPr lang="en-US" sz="750" dirty="0"/>
          </a:p>
        </p:txBody>
      </p:sp>
      <p:sp>
        <p:nvSpPr>
          <p:cNvPr id="22" name="text_21_20"/>
          <p:cNvSpPr txBox="1"/>
          <p:nvPr/>
        </p:nvSpPr>
        <p:spPr>
          <a:xfrm>
            <a:off x="1625620" y="4009187"/>
            <a:ext cx="3674608"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Die Globale Marktstudie 2026/27 (90 Seiten)</a:t>
            </a:r>
            <a:endParaRPr lang="en-US" sz="1350" dirty="0"/>
          </a:p>
        </p:txBody>
      </p:sp>
      <p:sp>
        <p:nvSpPr>
          <p:cNvPr id="23" name="text_21_21"/>
          <p:cNvSpPr txBox="1"/>
          <p:nvPr/>
        </p:nvSpPr>
        <p:spPr>
          <a:xfrm>
            <a:off x="1625620" y="4265676"/>
            <a:ext cx="3674608"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1_22"/>
          <p:cNvSpPr/>
          <p:nvPr/>
        </p:nvSpPr>
        <p:spPr>
          <a:xfrm>
            <a:off x="761970" y="4504426"/>
            <a:ext cx="6603980" cy="6309"/>
          </a:xfrm>
          <a:prstGeom prst="rect">
            <a:avLst/>
          </a:prstGeom>
          <a:solidFill>
            <a:srgbClr val="D6E6F5">
              <a:alpha val="13000"/>
            </a:srgbClr>
          </a:solidFill>
          <a:ln/>
        </p:spPr>
      </p:sp>
      <p:sp>
        <p:nvSpPr>
          <p:cNvPr id="25" name="shape_21_23"/>
          <p:cNvSpPr/>
          <p:nvPr/>
        </p:nvSpPr>
        <p:spPr>
          <a:xfrm>
            <a:off x="761970" y="4637745"/>
            <a:ext cx="749259" cy="209580"/>
          </a:xfrm>
          <a:prstGeom prst="rect">
            <a:avLst/>
          </a:prstGeom>
          <a:solidFill>
            <a:srgbClr val="35C8FF"/>
          </a:solidFill>
          <a:ln/>
        </p:spPr>
      </p:sp>
      <p:sp>
        <p:nvSpPr>
          <p:cNvPr id="26" name="text_21_24"/>
          <p:cNvSpPr txBox="1"/>
          <p:nvPr/>
        </p:nvSpPr>
        <p:spPr>
          <a:xfrm>
            <a:off x="831830" y="469489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1_25"/>
          <p:cNvSpPr txBox="1"/>
          <p:nvPr/>
        </p:nvSpPr>
        <p:spPr>
          <a:xfrm>
            <a:off x="1625620" y="4612416"/>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1_26"/>
          <p:cNvSpPr txBox="1"/>
          <p:nvPr/>
        </p:nvSpPr>
        <p:spPr>
          <a:xfrm>
            <a:off x="1625620" y="486890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1_27"/>
          <p:cNvSpPr txBox="1"/>
          <p:nvPr/>
        </p:nvSpPr>
        <p:spPr>
          <a:xfrm>
            <a:off x="761970" y="5221864"/>
            <a:ext cx="6814840" cy="45720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Unternehmen &amp; Angebote · DE · v1.4 · 29. Okt. 2026 · Das Good AI Prisma von Sten Franke &amp; ETHORITY® · seit dem ersten Social Media Prisma 2009 · Wurzeln: ETHORITY.AI und STEN.AI · Text © 2026 ETHORITY &amp; STEN.AI LLC</a:t>
            </a:r>
            <a:endParaRPr lang="en-US" sz="800" dirty="0"/>
          </a:p>
        </p:txBody>
      </p:sp>
      <p:pic>
        <p:nvPicPr>
          <p:cNvPr id="30" name="picture_21_28" descr="/tmp/claude-0/-home-claude/5dcc285b-52c5-57b1-88a8-9616b3351304/scratchpad/f39/W2/decks_v3/_work/C_Unternehmen-und-Angebote_DE_v1.3_20261027/img_048.png">    </p:cNvPr>
          <p:cNvPicPr>
            <a:picLocks noChangeAspect="1"/>
          </p:cNvPicPr>
          <p:nvPr/>
        </p:nvPicPr>
        <p:blipFill>
          <a:blip r:embed="rId19"/>
          <a:stretch>
            <a:fillRect/>
          </a:stretch>
        </p:blipFill>
        <p:spPr>
          <a:xfrm>
            <a:off x="8128010" y="952530"/>
            <a:ext cx="3301990" cy="1587490"/>
          </a:xfrm>
          <a:prstGeom prst="rect">
            <a:avLst/>
          </a:prstGeom>
        </p:spPr>
      </p:pic>
      <p:sp>
        <p:nvSpPr>
          <p:cNvPr id="31" name="text_21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1_30"/>
          <p:cNvSpPr txBox="1"/>
          <p:nvPr/>
        </p:nvSpPr>
        <p:spPr>
          <a:xfrm>
            <a:off x="8128010" y="3008650"/>
            <a:ext cx="3413730" cy="284378"/>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33" name="text_21_31"/>
          <p:cNvSpPr txBox="1"/>
          <p:nvPr/>
        </p:nvSpPr>
        <p:spPr>
          <a:xfrm>
            <a:off x="8128010" y="3394527"/>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1"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1_32"/>
          <p:cNvSpPr/>
          <p:nvPr/>
        </p:nvSpPr>
        <p:spPr>
          <a:xfrm>
            <a:off x="8128010" y="3676437"/>
            <a:ext cx="1587490" cy="2162556"/>
          </a:xfrm>
          <a:prstGeom prst="rect">
            <a:avLst/>
          </a:prstGeom>
          <a:solidFill>
            <a:srgbClr val="FFFFFF"/>
          </a:solidFill>
          <a:ln/>
        </p:spPr>
      </p:sp>
      <p:pic>
        <p:nvPicPr>
          <p:cNvPr id="35" name="picture_21_33" descr="QR code: https://ethority.ai/de/research/publications/company-full-de">    </p:cNvPr>
          <p:cNvPicPr>
            <a:picLocks noChangeAspect="1"/>
          </p:cNvPicPr>
          <p:nvPr/>
        </p:nvPicPr>
        <p:blipFill>
          <a:blip r:embed="rId22"/>
          <a:stretch>
            <a:fillRect/>
          </a:stretch>
        </p:blipFill>
        <p:spPr>
          <a:xfrm>
            <a:off x="8286750" y="3765316"/>
            <a:ext cx="1270010" cy="1270010"/>
          </a:xfrm>
          <a:prstGeom prst="rect">
            <a:avLst/>
          </a:prstGeom>
        </p:spPr>
      </p:pic>
      <p:sp>
        <p:nvSpPr>
          <p:cNvPr id="36" name="text_21_34"/>
          <p:cNvSpPr txBox="1"/>
          <p:nvPr/>
        </p:nvSpPr>
        <p:spPr>
          <a:xfrm>
            <a:off x="82168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Diese Präsentation online</a:t>
            </a:r>
            <a:endParaRPr lang="en-US" sz="1000" dirty="0"/>
          </a:p>
        </p:txBody>
      </p:sp>
      <p:sp>
        <p:nvSpPr>
          <p:cNvPr id="37" name="text_21_35"/>
          <p:cNvSpPr txBox="1"/>
          <p:nvPr/>
        </p:nvSpPr>
        <p:spPr>
          <a:xfrm>
            <a:off x="8216890" y="5416357"/>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company-full-de</a:t>
            </a:r>
            <a:endParaRPr lang="en-US" sz="700" dirty="0"/>
          </a:p>
        </p:txBody>
      </p:sp>
      <p:sp>
        <p:nvSpPr>
          <p:cNvPr id="38" name="shape_21_36"/>
          <p:cNvSpPr/>
          <p:nvPr/>
        </p:nvSpPr>
        <p:spPr>
          <a:xfrm>
            <a:off x="9842510" y="3676437"/>
            <a:ext cx="1587490" cy="2162556"/>
          </a:xfrm>
          <a:prstGeom prst="rect">
            <a:avLst/>
          </a:prstGeom>
          <a:solidFill>
            <a:srgbClr val="FFFFFF"/>
          </a:solidFill>
          <a:ln/>
        </p:spPr>
      </p:sp>
      <p:pic>
        <p:nvPicPr>
          <p:cNvPr id="39" name="picture_21_37" descr="QR code: https://www.linkedin.com/in/stenfranke">    </p:cNvPr>
          <p:cNvPicPr>
            <a:picLocks noChangeAspect="1"/>
          </p:cNvPicPr>
          <p:nvPr/>
        </p:nvPicPr>
        <p:blipFill>
          <a:blip r:embed="rId23"/>
          <a:stretch>
            <a:fillRect/>
          </a:stretch>
        </p:blipFill>
        <p:spPr>
          <a:xfrm>
            <a:off x="10001250" y="3765316"/>
            <a:ext cx="1270010" cy="1270010"/>
          </a:xfrm>
          <a:prstGeom prst="rect">
            <a:avLst/>
          </a:prstGeom>
        </p:spPr>
      </p:pic>
      <p:sp>
        <p:nvSpPr>
          <p:cNvPr id="40" name="text_21_38"/>
          <p:cNvSpPr txBox="1"/>
          <p:nvPr/>
        </p:nvSpPr>
        <p:spPr>
          <a:xfrm>
            <a:off x="99313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Mit Sten Franke vernetzen</a:t>
            </a:r>
            <a:endParaRPr lang="en-US" sz="1000" dirty="0"/>
          </a:p>
        </p:txBody>
      </p:sp>
      <p:sp>
        <p:nvSpPr>
          <p:cNvPr id="41" name="text_21_39"/>
          <p:cNvSpPr txBox="1"/>
          <p:nvPr/>
        </p:nvSpPr>
        <p:spPr>
          <a:xfrm>
            <a:off x="99313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1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 auf ethority.ai · Nettopreis, ggf. zzgl. Umsatzsteuer · Okt. 2026</a:t>
            </a:r>
            <a:endParaRPr lang="en-US" sz="900" dirty="0"/>
          </a:p>
        </p:txBody>
      </p:sp>
      <p:sp>
        <p:nvSpPr>
          <p:cNvPr id="43" name="text_21_41"/>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44" name="text_21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22</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_22_0"/>
          <p:cNvSpPr/>
          <p:nvPr/>
        </p:nvSpPr>
        <p:spPr>
          <a:xfrm>
            <a:off x="0" y="0"/>
            <a:ext cx="12191970" cy="88880"/>
          </a:xfrm>
          <a:prstGeom prst="rect">
            <a:avLst/>
          </a:prstGeom>
          <a:solidFill>
            <a:srgbClr val="35C8FF"/>
          </a:solidFill>
          <a:ln/>
        </p:spPr>
      </p:sp>
      <p:pic>
        <p:nvPicPr>
          <p:cNvPr id="3" name="picture_22_1" descr="/tmp/claude-0/-home-claude/5dcc285b-52c5-57b1-88a8-9616b3351304/scratchpad/f39/W2/decks_v3/_work/C_Unternehmen-und-Angebote_DE_v1.3_20261027/img_051.png">    </p:cNvPr>
          <p:cNvPicPr>
            <a:picLocks noChangeAspect="1"/>
          </p:cNvPicPr>
          <p:nvPr/>
        </p:nvPicPr>
        <p:blipFill>
          <a:blip r:embed="rId1"/>
          <a:stretch>
            <a:fillRect/>
          </a:stretch>
        </p:blipFill>
        <p:spPr>
          <a:xfrm>
            <a:off x="761970" y="317480"/>
            <a:ext cx="279441" cy="279441"/>
          </a:xfrm>
          <a:prstGeom prst="rect">
            <a:avLst/>
          </a:prstGeom>
        </p:spPr>
      </p:pic>
      <p:sp>
        <p:nvSpPr>
          <p:cNvPr id="4" name="text_2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2_4"/>
          <p:cNvSpPr txBox="1"/>
          <p:nvPr/>
        </p:nvSpPr>
        <p:spPr>
          <a:xfrm>
            <a:off x="9731136" y="406359"/>
            <a:ext cx="176250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UNTERNEHMEN &amp; ANGEBOTE</a:t>
            </a:r>
            <a:endParaRPr lang="en-US" sz="800" dirty="0"/>
          </a:p>
        </p:txBody>
      </p:sp>
      <p:sp>
        <p:nvSpPr>
          <p:cNvPr id="7" name="text_2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WEITER AUF ETHORITY.AI</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Jede Seite, jedes Angebot und jede Studie erreichen Sie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mit einem Klick.</a:t>
            </a:r>
            <a:endParaRPr lang="en-US" sz="3000" dirty="0"/>
          </a:p>
        </p:txBody>
      </p:sp>
      <p:sp>
        <p:nvSpPr>
          <p:cNvPr id="9" name="shape_22_7"/>
          <p:cNvSpPr/>
          <p:nvPr/>
        </p:nvSpPr>
        <p:spPr>
          <a:xfrm>
            <a:off x="761970" y="2095530"/>
            <a:ext cx="2495580" cy="38130"/>
          </a:xfrm>
          <a:prstGeom prst="rect">
            <a:avLst/>
          </a:prstGeom>
          <a:solidFill>
            <a:srgbClr val="35C8FF"/>
          </a:solidFill>
          <a:ln/>
        </p:spPr>
      </p:sp>
      <p:sp>
        <p:nvSpPr>
          <p:cNvPr id="10" name="text_22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SEITEN</a:t>
            </a:r>
            <a:endParaRPr lang="en-US" sz="800" dirty="0"/>
          </a:p>
        </p:txBody>
      </p:sp>
      <p:sp>
        <p:nvSpPr>
          <p:cNvPr id="11" name="shape_22_9"/>
          <p:cNvSpPr/>
          <p:nvPr/>
        </p:nvSpPr>
        <p:spPr>
          <a:xfrm>
            <a:off x="761970" y="2387590"/>
            <a:ext cx="2495580" cy="6309"/>
          </a:xfrm>
          <a:prstGeom prst="rect">
            <a:avLst/>
          </a:prstGeom>
          <a:solidFill>
            <a:srgbClr val="D6E6F5">
              <a:alpha val="13000"/>
            </a:srgbClr>
          </a:solidFill>
          <a:ln/>
        </p:spPr>
      </p:sp>
      <p:sp>
        <p:nvSpPr>
          <p:cNvPr id="12" name="text_22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Startseite</a:t>
            </a:r>
            <a:endParaRPr lang="en-US" sz="1050" dirty="0"/>
          </a:p>
        </p:txBody>
      </p:sp>
      <p:sp>
        <p:nvSpPr>
          <p:cNvPr id="13" name="text_22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endParaRPr lang="en-US" sz="700" dirty="0"/>
          </a:p>
        </p:txBody>
      </p:sp>
      <p:sp>
        <p:nvSpPr>
          <p:cNvPr id="14" name="shape_22_12"/>
          <p:cNvSpPr/>
          <p:nvPr/>
        </p:nvSpPr>
        <p:spPr>
          <a:xfrm>
            <a:off x="761970" y="2802727"/>
            <a:ext cx="2495580" cy="6309"/>
          </a:xfrm>
          <a:prstGeom prst="rect">
            <a:avLst/>
          </a:prstGeom>
          <a:solidFill>
            <a:srgbClr val="D6E6F5">
              <a:alpha val="13000"/>
            </a:srgbClr>
          </a:solidFill>
          <a:ln/>
        </p:spPr>
      </p:sp>
      <p:sp>
        <p:nvSpPr>
          <p:cNvPr id="15" name="text_22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a:t>
            </a:r>
            <a:endParaRPr lang="en-US" sz="1050" dirty="0"/>
          </a:p>
        </p:txBody>
      </p:sp>
      <p:sp>
        <p:nvSpPr>
          <p:cNvPr id="16" name="text_22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2_15"/>
          <p:cNvSpPr/>
          <p:nvPr/>
        </p:nvSpPr>
        <p:spPr>
          <a:xfrm>
            <a:off x="761970" y="3217865"/>
            <a:ext cx="2495580" cy="6309"/>
          </a:xfrm>
          <a:prstGeom prst="rect">
            <a:avLst/>
          </a:prstGeom>
          <a:solidFill>
            <a:srgbClr val="D6E6F5">
              <a:alpha val="13000"/>
            </a:srgbClr>
          </a:solidFill>
          <a:ln/>
        </p:spPr>
      </p:sp>
      <p:sp>
        <p:nvSpPr>
          <p:cNvPr id="18" name="text_22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Register der KI-Angebote</a:t>
            </a:r>
            <a:endParaRPr lang="en-US" sz="1050" dirty="0"/>
          </a:p>
        </p:txBody>
      </p:sp>
      <p:sp>
        <p:nvSpPr>
          <p:cNvPr id="19" name="text_22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2_18"/>
          <p:cNvSpPr/>
          <p:nvPr/>
        </p:nvSpPr>
        <p:spPr>
          <a:xfrm>
            <a:off x="761970" y="3633003"/>
            <a:ext cx="2495580" cy="6309"/>
          </a:xfrm>
          <a:prstGeom prst="rect">
            <a:avLst/>
          </a:prstGeom>
          <a:solidFill>
            <a:srgbClr val="D6E6F5">
              <a:alpha val="13000"/>
            </a:srgbClr>
          </a:solidFill>
          <a:ln/>
        </p:spPr>
      </p:sp>
      <p:sp>
        <p:nvSpPr>
          <p:cNvPr id="21" name="text_22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Angebote vergleichen</a:t>
            </a:r>
            <a:endParaRPr lang="en-US" sz="1050" dirty="0"/>
          </a:p>
        </p:txBody>
      </p:sp>
      <p:sp>
        <p:nvSpPr>
          <p:cNvPr id="22" name="text_22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2_21"/>
          <p:cNvSpPr/>
          <p:nvPr/>
        </p:nvSpPr>
        <p:spPr>
          <a:xfrm>
            <a:off x="761970" y="4048140"/>
            <a:ext cx="2495580" cy="6309"/>
          </a:xfrm>
          <a:prstGeom prst="rect">
            <a:avLst/>
          </a:prstGeom>
          <a:solidFill>
            <a:srgbClr val="D6E6F5">
              <a:alpha val="13000"/>
            </a:srgbClr>
          </a:solidFill>
          <a:ln/>
        </p:spPr>
      </p:sp>
      <p:sp>
        <p:nvSpPr>
          <p:cNvPr id="24" name="text_22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Unternehmen</a:t>
            </a:r>
            <a:endParaRPr lang="en-US" sz="1050" dirty="0"/>
          </a:p>
        </p:txBody>
      </p:sp>
      <p:sp>
        <p:nvSpPr>
          <p:cNvPr id="25" name="text_22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2_24"/>
          <p:cNvSpPr/>
          <p:nvPr/>
        </p:nvSpPr>
        <p:spPr>
          <a:xfrm>
            <a:off x="761970" y="4463278"/>
            <a:ext cx="2495580" cy="6309"/>
          </a:xfrm>
          <a:prstGeom prst="rect">
            <a:avLst/>
          </a:prstGeom>
          <a:solidFill>
            <a:srgbClr val="D6E6F5">
              <a:alpha val="13000"/>
            </a:srgbClr>
          </a:solidFill>
          <a:ln/>
        </p:spPr>
      </p:sp>
      <p:sp>
        <p:nvSpPr>
          <p:cNvPr id="27" name="text_22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Gründer &amp; Expertennetzwerk</a:t>
            </a:r>
            <a:endParaRPr lang="en-US" sz="1050" dirty="0"/>
          </a:p>
        </p:txBody>
      </p:sp>
      <p:sp>
        <p:nvSpPr>
          <p:cNvPr id="28" name="text_22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2_27"/>
          <p:cNvSpPr/>
          <p:nvPr/>
        </p:nvSpPr>
        <p:spPr>
          <a:xfrm>
            <a:off x="761970" y="4878415"/>
            <a:ext cx="2495580" cy="6309"/>
          </a:xfrm>
          <a:prstGeom prst="rect">
            <a:avLst/>
          </a:prstGeom>
          <a:solidFill>
            <a:srgbClr val="D6E6F5">
              <a:alpha val="13000"/>
            </a:srgbClr>
          </a:solidFill>
          <a:ln/>
        </p:spPr>
      </p:sp>
      <p:sp>
        <p:nvSpPr>
          <p:cNvPr id="30" name="text_22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Kontakt</a:t>
            </a:r>
            <a:endParaRPr lang="en-US" sz="1050" dirty="0"/>
          </a:p>
        </p:txBody>
      </p:sp>
      <p:sp>
        <p:nvSpPr>
          <p:cNvPr id="31" name="text_22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2_30"/>
          <p:cNvSpPr/>
          <p:nvPr/>
        </p:nvSpPr>
        <p:spPr>
          <a:xfrm>
            <a:off x="3486150" y="2095530"/>
            <a:ext cx="2495580" cy="38130"/>
          </a:xfrm>
          <a:prstGeom prst="rect">
            <a:avLst/>
          </a:prstGeom>
          <a:solidFill>
            <a:srgbClr val="35C8FF"/>
          </a:solidFill>
          <a:ln/>
        </p:spPr>
      </p:sp>
      <p:sp>
        <p:nvSpPr>
          <p:cNvPr id="33" name="text_22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FÜNF EINSTIEGSANGEBOTE</a:t>
            </a:r>
            <a:endParaRPr lang="en-US" sz="800" dirty="0"/>
          </a:p>
        </p:txBody>
      </p:sp>
      <p:sp>
        <p:nvSpPr>
          <p:cNvPr id="34" name="text_22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Übersicht →</a:t>
            </a:r>
            <a:endParaRPr lang="en-US" sz="700" dirty="0"/>
          </a:p>
        </p:txBody>
      </p:sp>
      <p:sp>
        <p:nvSpPr>
          <p:cNvPr id="35" name="shape_22_33"/>
          <p:cNvSpPr/>
          <p:nvPr/>
        </p:nvSpPr>
        <p:spPr>
          <a:xfrm>
            <a:off x="3486150" y="2532339"/>
            <a:ext cx="2495580" cy="6309"/>
          </a:xfrm>
          <a:prstGeom prst="rect">
            <a:avLst/>
          </a:prstGeom>
          <a:solidFill>
            <a:srgbClr val="D6E6F5">
              <a:alpha val="13000"/>
            </a:srgbClr>
          </a:solidFill>
          <a:ln/>
        </p:spPr>
      </p:sp>
      <p:sp>
        <p:nvSpPr>
          <p:cNvPr id="36" name="text_22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2_35"/>
          <p:cNvSpPr txBox="1"/>
          <p:nvPr/>
        </p:nvSpPr>
        <p:spPr>
          <a:xfrm>
            <a:off x="3486150" y="2774838"/>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2_36"/>
          <p:cNvSpPr/>
          <p:nvPr/>
        </p:nvSpPr>
        <p:spPr>
          <a:xfrm>
            <a:off x="3486150" y="3062966"/>
            <a:ext cx="2495580" cy="6309"/>
          </a:xfrm>
          <a:prstGeom prst="rect">
            <a:avLst/>
          </a:prstGeom>
          <a:solidFill>
            <a:srgbClr val="D6E6F5">
              <a:alpha val="13000"/>
            </a:srgbClr>
          </a:solidFill>
          <a:ln/>
        </p:spPr>
      </p:sp>
      <p:sp>
        <p:nvSpPr>
          <p:cNvPr id="39" name="text_22_37"/>
          <p:cNvSpPr txBox="1"/>
          <p:nvPr/>
        </p:nvSpPr>
        <p:spPr>
          <a:xfrm>
            <a:off x="3486150" y="312651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2_38"/>
          <p:cNvSpPr txBox="1"/>
          <p:nvPr/>
        </p:nvSpPr>
        <p:spPr>
          <a:xfrm>
            <a:off x="3486150" y="330546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2_39"/>
          <p:cNvSpPr/>
          <p:nvPr/>
        </p:nvSpPr>
        <p:spPr>
          <a:xfrm>
            <a:off x="3486150" y="3593592"/>
            <a:ext cx="2495580" cy="6309"/>
          </a:xfrm>
          <a:prstGeom prst="rect">
            <a:avLst/>
          </a:prstGeom>
          <a:solidFill>
            <a:srgbClr val="D6E6F5">
              <a:alpha val="13000"/>
            </a:srgbClr>
          </a:solidFill>
          <a:ln/>
        </p:spPr>
      </p:sp>
      <p:sp>
        <p:nvSpPr>
          <p:cNvPr id="42" name="text_22_40"/>
          <p:cNvSpPr txBox="1"/>
          <p:nvPr/>
        </p:nvSpPr>
        <p:spPr>
          <a:xfrm>
            <a:off x="3486150" y="365714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2_41"/>
          <p:cNvSpPr txBox="1"/>
          <p:nvPr/>
        </p:nvSpPr>
        <p:spPr>
          <a:xfrm>
            <a:off x="3486150" y="3836091"/>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2_42"/>
          <p:cNvSpPr/>
          <p:nvPr/>
        </p:nvSpPr>
        <p:spPr>
          <a:xfrm>
            <a:off x="3486150" y="4008730"/>
            <a:ext cx="2495580" cy="6309"/>
          </a:xfrm>
          <a:prstGeom prst="rect">
            <a:avLst/>
          </a:prstGeom>
          <a:solidFill>
            <a:srgbClr val="D6E6F5">
              <a:alpha val="13000"/>
            </a:srgbClr>
          </a:solidFill>
          <a:ln/>
        </p:spPr>
      </p:sp>
      <p:sp>
        <p:nvSpPr>
          <p:cNvPr id="45" name="text_22_43"/>
          <p:cNvSpPr txBox="1"/>
          <p:nvPr/>
        </p:nvSpPr>
        <p:spPr>
          <a:xfrm>
            <a:off x="3486150" y="407228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2_44"/>
          <p:cNvSpPr txBox="1"/>
          <p:nvPr/>
        </p:nvSpPr>
        <p:spPr>
          <a:xfrm>
            <a:off x="3486150" y="42512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2_45"/>
          <p:cNvSpPr/>
          <p:nvPr/>
        </p:nvSpPr>
        <p:spPr>
          <a:xfrm>
            <a:off x="3486150" y="4423867"/>
            <a:ext cx="2495580" cy="6309"/>
          </a:xfrm>
          <a:prstGeom prst="rect">
            <a:avLst/>
          </a:prstGeom>
          <a:solidFill>
            <a:srgbClr val="D6E6F5">
              <a:alpha val="13000"/>
            </a:srgbClr>
          </a:solidFill>
          <a:ln/>
        </p:spPr>
      </p:sp>
      <p:sp>
        <p:nvSpPr>
          <p:cNvPr id="48" name="text_22_46"/>
          <p:cNvSpPr txBox="1"/>
          <p:nvPr/>
        </p:nvSpPr>
        <p:spPr>
          <a:xfrm>
            <a:off x="3486150" y="448732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2_47"/>
          <p:cNvSpPr txBox="1"/>
          <p:nvPr/>
        </p:nvSpPr>
        <p:spPr>
          <a:xfrm>
            <a:off x="3486150" y="466636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2_48"/>
          <p:cNvSpPr/>
          <p:nvPr/>
        </p:nvSpPr>
        <p:spPr>
          <a:xfrm>
            <a:off x="6210330" y="2095530"/>
            <a:ext cx="2495580" cy="38130"/>
          </a:xfrm>
          <a:prstGeom prst="rect">
            <a:avLst/>
          </a:prstGeom>
          <a:solidFill>
            <a:srgbClr val="35C8FF"/>
          </a:solidFill>
          <a:ln/>
        </p:spPr>
      </p:sp>
      <p:sp>
        <p:nvSpPr>
          <p:cNvPr id="51" name="text_22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SIEBEN LEISTUNGEN</a:t>
            </a:r>
            <a:endParaRPr lang="en-US" sz="800" dirty="0"/>
          </a:p>
        </p:txBody>
      </p:sp>
      <p:sp>
        <p:nvSpPr>
          <p:cNvPr id="52" name="text_22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Übersicht → · AI Opportunity Case: siehe Einstiegsangebote</a:t>
            </a:r>
            <a:endParaRPr lang="en-US" sz="700" dirty="0"/>
          </a:p>
        </p:txBody>
      </p:sp>
      <p:sp>
        <p:nvSpPr>
          <p:cNvPr id="53" name="shape_22_51"/>
          <p:cNvSpPr/>
          <p:nvPr/>
        </p:nvSpPr>
        <p:spPr>
          <a:xfrm>
            <a:off x="6210330" y="2639050"/>
            <a:ext cx="2495580" cy="6309"/>
          </a:xfrm>
          <a:prstGeom prst="rect">
            <a:avLst/>
          </a:prstGeom>
          <a:solidFill>
            <a:srgbClr val="D6E6F5">
              <a:alpha val="13000"/>
            </a:srgbClr>
          </a:solidFill>
          <a:ln/>
        </p:spPr>
      </p:sp>
      <p:sp>
        <p:nvSpPr>
          <p:cNvPr id="54" name="text_22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KI-Reifegrad-Check</a:t>
            </a:r>
            <a:endParaRPr lang="en-US" sz="1050" dirty="0"/>
          </a:p>
        </p:txBody>
      </p:sp>
      <p:sp>
        <p:nvSpPr>
          <p:cNvPr id="55" name="text_22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2_54"/>
          <p:cNvSpPr/>
          <p:nvPr/>
        </p:nvSpPr>
        <p:spPr>
          <a:xfrm>
            <a:off x="6210330" y="3169676"/>
            <a:ext cx="2495580" cy="6309"/>
          </a:xfrm>
          <a:prstGeom prst="rect">
            <a:avLst/>
          </a:prstGeom>
          <a:solidFill>
            <a:srgbClr val="D6E6F5">
              <a:alpha val="13000"/>
            </a:srgbClr>
          </a:solidFill>
          <a:ln/>
        </p:spPr>
      </p:sp>
      <p:sp>
        <p:nvSpPr>
          <p:cNvPr id="57" name="text_22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2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2_57"/>
          <p:cNvSpPr/>
          <p:nvPr/>
        </p:nvSpPr>
        <p:spPr>
          <a:xfrm>
            <a:off x="6210330" y="3700302"/>
            <a:ext cx="2495580" cy="6309"/>
          </a:xfrm>
          <a:prstGeom prst="rect">
            <a:avLst/>
          </a:prstGeom>
          <a:solidFill>
            <a:srgbClr val="D6E6F5">
              <a:alpha val="13000"/>
            </a:srgbClr>
          </a:solidFill>
          <a:ln/>
        </p:spPr>
      </p:sp>
      <p:sp>
        <p:nvSpPr>
          <p:cNvPr id="60" name="text_22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KI-Kompetenz &amp; Einführung</a:t>
            </a:r>
            <a:endParaRPr lang="en-US" sz="1050" dirty="0"/>
          </a:p>
        </p:txBody>
      </p:sp>
      <p:sp>
        <p:nvSpPr>
          <p:cNvPr id="61" name="text_22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2_60"/>
          <p:cNvSpPr/>
          <p:nvPr/>
        </p:nvSpPr>
        <p:spPr>
          <a:xfrm>
            <a:off x="6210330" y="4230929"/>
            <a:ext cx="2495580" cy="6309"/>
          </a:xfrm>
          <a:prstGeom prst="rect">
            <a:avLst/>
          </a:prstGeom>
          <a:solidFill>
            <a:srgbClr val="D6E6F5">
              <a:alpha val="13000"/>
            </a:srgbClr>
          </a:solidFill>
          <a:ln/>
        </p:spPr>
      </p:sp>
      <p:sp>
        <p:nvSpPr>
          <p:cNvPr id="63" name="text_22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2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2_63"/>
          <p:cNvSpPr/>
          <p:nvPr/>
        </p:nvSpPr>
        <p:spPr>
          <a:xfrm>
            <a:off x="6210330" y="4761464"/>
            <a:ext cx="2495580" cy="6309"/>
          </a:xfrm>
          <a:prstGeom prst="rect">
            <a:avLst/>
          </a:prstGeom>
          <a:solidFill>
            <a:srgbClr val="D6E6F5">
              <a:alpha val="13000"/>
            </a:srgbClr>
          </a:solidFill>
          <a:ln/>
        </p:spPr>
      </p:sp>
      <p:sp>
        <p:nvSpPr>
          <p:cNvPr id="66" name="text_22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2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2_66"/>
          <p:cNvSpPr/>
          <p:nvPr/>
        </p:nvSpPr>
        <p:spPr>
          <a:xfrm>
            <a:off x="6210330" y="5292090"/>
            <a:ext cx="2495580" cy="6309"/>
          </a:xfrm>
          <a:prstGeom prst="rect">
            <a:avLst/>
          </a:prstGeom>
          <a:solidFill>
            <a:srgbClr val="D6E6F5">
              <a:alpha val="13000"/>
            </a:srgbClr>
          </a:solidFill>
          <a:ln/>
        </p:spPr>
      </p:sp>
      <p:sp>
        <p:nvSpPr>
          <p:cNvPr id="69" name="text_22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2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2_69"/>
          <p:cNvSpPr/>
          <p:nvPr/>
        </p:nvSpPr>
        <p:spPr>
          <a:xfrm>
            <a:off x="8934420" y="2095530"/>
            <a:ext cx="2495580" cy="38130"/>
          </a:xfrm>
          <a:prstGeom prst="rect">
            <a:avLst/>
          </a:prstGeom>
          <a:solidFill>
            <a:srgbClr val="35C8FF"/>
          </a:solidFill>
          <a:ln/>
        </p:spPr>
      </p:sp>
      <p:sp>
        <p:nvSpPr>
          <p:cNvPr id="72" name="text_22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STUDIEN, ARTIKEL, WERKZEUGE</a:t>
            </a:r>
            <a:endParaRPr lang="en-US" sz="800" dirty="0"/>
          </a:p>
        </p:txBody>
      </p:sp>
      <p:sp>
        <p:nvSpPr>
          <p:cNvPr id="73" name="shape_22_71"/>
          <p:cNvSpPr/>
          <p:nvPr/>
        </p:nvSpPr>
        <p:spPr>
          <a:xfrm>
            <a:off x="8934420" y="2387590"/>
            <a:ext cx="2495580" cy="6309"/>
          </a:xfrm>
          <a:prstGeom prst="rect">
            <a:avLst/>
          </a:prstGeom>
          <a:solidFill>
            <a:srgbClr val="D6E6F5">
              <a:alpha val="13000"/>
            </a:srgbClr>
          </a:solidFill>
          <a:ln/>
        </p:spPr>
      </p:sp>
      <p:sp>
        <p:nvSpPr>
          <p:cNvPr id="74" name="text_22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Globale Marktstudie 2026/27</a:t>
            </a:r>
            <a:endParaRPr lang="en-US" sz="1050" dirty="0"/>
          </a:p>
        </p:txBody>
      </p:sp>
      <p:sp>
        <p:nvSpPr>
          <p:cNvPr id="75" name="text_22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market-global-de</a:t>
            </a:r>
            <a:endParaRPr lang="en-US" sz="700" dirty="0"/>
          </a:p>
        </p:txBody>
      </p:sp>
      <p:sp>
        <p:nvSpPr>
          <p:cNvPr id="76" name="shape_22_74"/>
          <p:cNvSpPr/>
          <p:nvPr/>
        </p:nvSpPr>
        <p:spPr>
          <a:xfrm>
            <a:off x="8934420" y="2918216"/>
            <a:ext cx="2495580" cy="6309"/>
          </a:xfrm>
          <a:prstGeom prst="rect">
            <a:avLst/>
          </a:prstGeom>
          <a:solidFill>
            <a:srgbClr val="D6E6F5">
              <a:alpha val="13000"/>
            </a:srgbClr>
          </a:solidFill>
          <a:ln/>
        </p:spPr>
      </p:sp>
      <p:sp>
        <p:nvSpPr>
          <p:cNvPr id="77" name="text_22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Alle Studien</a:t>
            </a:r>
            <a:endParaRPr lang="en-US" sz="1050" dirty="0"/>
          </a:p>
        </p:txBody>
      </p:sp>
      <p:sp>
        <p:nvSpPr>
          <p:cNvPr id="78" name="text_22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2_77"/>
          <p:cNvSpPr/>
          <p:nvPr/>
        </p:nvSpPr>
        <p:spPr>
          <a:xfrm>
            <a:off x="8934420" y="3333354"/>
            <a:ext cx="2495580" cy="6309"/>
          </a:xfrm>
          <a:prstGeom prst="rect">
            <a:avLst/>
          </a:prstGeom>
          <a:solidFill>
            <a:srgbClr val="D6E6F5">
              <a:alpha val="13000"/>
            </a:srgbClr>
          </a:solidFill>
          <a:ln/>
        </p:spPr>
      </p:sp>
      <p:sp>
        <p:nvSpPr>
          <p:cNvPr id="80" name="text_22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Artikel</a:t>
            </a:r>
            <a:endParaRPr lang="en-US" sz="1050" dirty="0"/>
          </a:p>
        </p:txBody>
      </p:sp>
      <p:sp>
        <p:nvSpPr>
          <p:cNvPr id="81" name="text_22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2_80"/>
          <p:cNvSpPr/>
          <p:nvPr/>
        </p:nvSpPr>
        <p:spPr>
          <a:xfrm>
            <a:off x="8934420" y="3748491"/>
            <a:ext cx="2495580" cy="6309"/>
          </a:xfrm>
          <a:prstGeom prst="rect">
            <a:avLst/>
          </a:prstGeom>
          <a:solidFill>
            <a:srgbClr val="D6E6F5">
              <a:alpha val="13000"/>
            </a:srgbClr>
          </a:solidFill>
          <a:ln/>
        </p:spPr>
      </p:sp>
      <p:sp>
        <p:nvSpPr>
          <p:cNvPr id="83" name="text_22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KI-Rechner</a:t>
            </a:r>
            <a:endParaRPr lang="en-US" sz="1050" dirty="0"/>
          </a:p>
        </p:txBody>
      </p:sp>
      <p:sp>
        <p:nvSpPr>
          <p:cNvPr id="84" name="text_22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2_83"/>
          <p:cNvSpPr/>
          <p:nvPr/>
        </p:nvSpPr>
        <p:spPr>
          <a:xfrm>
            <a:off x="8934420" y="4163629"/>
            <a:ext cx="2495580" cy="6309"/>
          </a:xfrm>
          <a:prstGeom prst="rect">
            <a:avLst/>
          </a:prstGeom>
          <a:solidFill>
            <a:srgbClr val="D6E6F5">
              <a:alpha val="13000"/>
            </a:srgbClr>
          </a:solidFill>
          <a:ln/>
        </p:spPr>
      </p:sp>
      <p:sp>
        <p:nvSpPr>
          <p:cNvPr id="86" name="text_22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a:t>
            </a:r>
            <a:endParaRPr lang="en-US" sz="1050" dirty="0"/>
          </a:p>
        </p:txBody>
      </p:sp>
      <p:sp>
        <p:nvSpPr>
          <p:cNvPr id="87" name="text_22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2_86"/>
          <p:cNvSpPr/>
          <p:nvPr/>
        </p:nvSpPr>
        <p:spPr>
          <a:xfrm>
            <a:off x="8934420" y="4578767"/>
            <a:ext cx="2495580" cy="6309"/>
          </a:xfrm>
          <a:prstGeom prst="rect">
            <a:avLst/>
          </a:prstGeom>
          <a:solidFill>
            <a:srgbClr val="D6E6F5">
              <a:alpha val="13000"/>
            </a:srgbClr>
          </a:solidFill>
          <a:ln/>
        </p:spPr>
      </p:sp>
      <p:sp>
        <p:nvSpPr>
          <p:cNvPr id="89" name="text_22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Methodik</a:t>
            </a:r>
            <a:endParaRPr lang="en-US" sz="1050" dirty="0"/>
          </a:p>
        </p:txBody>
      </p:sp>
      <p:sp>
        <p:nvSpPr>
          <p:cNvPr id="90" name="text_22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2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Seiten wie auf ethority.ai veröffentlicht, Okt. 2026</a:t>
            </a:r>
            <a:endParaRPr lang="en-US" sz="900" dirty="0"/>
          </a:p>
        </p:txBody>
      </p:sp>
      <p:sp>
        <p:nvSpPr>
          <p:cNvPr id="92" name="text_22_90"/>
          <p:cNvSpPr txBox="1"/>
          <p:nvPr/>
        </p:nvSpPr>
        <p:spPr>
          <a:xfrm>
            <a:off x="761970" y="6502390"/>
            <a:ext cx="4321637"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UNTERNEHMEN &amp; ANGEBOTE · DE · V1.4 · 29. OKT. 2026</a:t>
            </a:r>
            <a:endParaRPr lang="en-US" sz="750" dirty="0"/>
          </a:p>
        </p:txBody>
      </p:sp>
      <p:sp>
        <p:nvSpPr>
          <p:cNvPr id="93" name="text_22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22 / 22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Unternehmen &amp; Angebote v1.4 (DE)</dc:title>
  <dc:subject>PptxGenJS Presentation</dc:subject>
  <dc:creator>Sten Franke &amp; ETHORITY</dc:creator>
  <cp:lastModifiedBy>Sten Franke &amp; ETHORITY</cp:lastModifiedBy>
  <cp:revision>1</cp:revision>
  <dcterms:created xsi:type="dcterms:W3CDTF">2026-10-27T19:22:06Z</dcterms:created>
  <dcterms:modified xsi:type="dcterms:W3CDTF">2026-10-29T17:53:42Z</dcterms:modified>
  <dc:identifier>ETH-DECK-C-UNTERNEHMEN-UND-ANGEBOTE-DE-v1.4</dc:identifier>
  <cp:keywords>ETHORITY; ETH-DECK-C-UNTERNEHMEN-UND-ANGEBOTE-DE</cp:keywords>
  <dc:description>© 2026 ETHORITY &amp; STEN.AI LLC · quote with attribution · Prism artwork CC BY-NC-ND 4.0 (artwork only) · licensing: https://ethority.ai/de/products/research-licensing</dc:description>
  <cp:category>ETHORITY presentation</cp:category>
  <cp:contentStatus>Publication edition, 29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https://ethority.ai/de/research/publications/company-full-de</vt:lpwstr>
  </property>
  <property fmtid="{D5CDD505-2E9C-101B-9397-08002B2CF9AE}" pid="3" name="ETHORITYDocumentID">
    <vt:lpwstr>ETH-DECK-C-UNTERNEHMEN-UND-ANGEBOTE-DE</vt:lpwstr>
  </property>
  <property fmtid="{D5CDD505-2E9C-101B-9397-08002B2CF9AE}" pid="4" name="ETHORITYEditionID">
    <vt:lpwstr>ETH-DECK-C-UNTERNEHMEN-UND-ANGEBOTE-DE-v1.3</vt:lpwstr>
  </property>
  <property fmtid="{D5CDD505-2E9C-101B-9397-08002B2CF9AE}" pid="5" name="ETHORITYRights">
    <vt:lpwstr>© 2026 ETHORITY &amp; STEN.AI LLC. Texte und Abbildungen dürfen mit Quellenangabe zitiert werden. Good AI Prisma Artwork: CC BY-NC-ND 4.0 (nur das Artwork; Daten, Software und Marken Dritter ausgenommen); kommerzielle Nutzung auf Anfrage per Lizenz: https://ethority.ai/de/products/research-licensing</vt:lpwstr>
  </property>
  <property fmtid="{D5CDD505-2E9C-101B-9397-08002B2CF9AE}" pid="6" name="ETHORITYLicensing">
    <vt:lpwstr>https://ethority.ai/de/products/research-licensing</vt:lpwstr>
  </property>
  <property fmtid="{D5CDD505-2E9C-101B-9397-08002B2CF9AE}" pid="7" name="ETHORITYStampTool">
    <vt:lpwstr>stamp_identity.py 1.1.0</vt:lpwstr>
  </property>
</Properties>
</file>