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KI-Angebote auf einer Karte: Entscheiden Sie jetzt, was Sie 2027 einsetzen.
Was Unternehmen in Europa, Amerika, Asien-Pazifik, dem Nahen Osten und Afrika jetzt von KI brauchen und welche Entscheidungen 2027 prägen. Vorgestellt von Sten Franke.
2,67 Bio. US-$ prognostizierte KI-Ausgaben weltweit 2026 (Gartner, Sept. 2026)
961 erfasste KI-Angebote (Good AI Prisma, Okt. 2026)
30+ verglichene Volkswirtschaften (Marktstudie 2026/27, v2.6)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Neun von zehn befragten Organisationen nutzen KI; 37 % sehen eine Wirkung auf den Gewinn.
Drei getrennte Antworten aus einer weltweiten Umfrage: Die Befragten berichten von regelmäßiger Nutzung, Skalierung und einer gewissen Wirkung auf den Gewinn. Ob aus Nutzung ein Ergebnis wird, entscheiden Sie.
≈90 % nutzen KI regelmäßig in mindestens einer Unternehmensfunktion (McKinsey, The state of AI, Aug. 2026)
44 % berichten, dass sie KI skalieren (McKinsey, The state of AI, Aug. 2026)
37 % sehen eine gewisse Wirkung auf den Gewinn (EBIT)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Ausgaben sollen um die Hälfte steigen. Fehlendes Fachwissen ist die meistgenannte Hürde.
Die Ausgaben sollen um die Hälfte steigen, vor allem für Infrastruktur. In den zitierten Umfragen nutzen die meisten befragten Organisationen KI; fehlendes Fachwissen ist die meistgenannte Hürde.
Quelle: Gartner, Sept. 2026 · Eurostat, 2025 · Good AI Prisma Marktstudie 2026/27, Kapitel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weltweiten KI-Ausgaben sollen 2026 um die Hälfte steigen.
2,67 Bio. US-$
Prognose für 2026, ein Plus von 49,5 %. 1,48 Bio. US-$ davon fließen in Infrastruktur.
Quelle: Gartner, Sept. 2026 · Good AI Prisma Marktstudie 2026/27, Kapitel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 amtlicher Statistik nutzt jedes fünfte EU-Unternehmen KI, in Dänemark zwei von fünf.
Weltweite Managementumfragen kommen auf fast neun von zehn; die Statistikämter erfassen alle Unternehmen ab zehn Beschäftigten.
Die Spanne reicht von 5,2 % in Rumänien bis 42 % in Dänemark.
Planen Sie mit der amtlichen Zahl für Ihren Markt, nicht mit der Schlagzeile einer Umfrage.
Dänemark: 42 %
Finnland: 37,8 %
Vereinigtes Königreich (Juni 2026): 35 %
Schweden: 35 %
Niederlande: 33,2 %
Deutschland: 26 %
Spanien: 21,1 %
EU-27: 20 %
Frankreich: 18 %
Italien: 16,4 %
Australien (alle Unternehmen): 12 %
Polen: 8,4 %
Rumänien: 5,2 %
Quelle: Eurostat, Dez. 2025 · ONS · INE · INSEE · Istat · ABS · Abbildung 1.3,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Großunternehmen nutzen KI 1,6- bis 4,3-mal so häufig wie kleine.
In der EU nutzen 55 % der großen Unternehmen KI, aber nur 17 % der kleinen.
KI-Agenten vergrößern den Abstand: 40 % der großen Organisationen skalieren sie, aber nur 22 % der kleineren.
Die Studie empfiehlt Angebote und Programme, die auf kleine Unternehmen zugeschnitten sind.
Quelle: Nationale Statistikämter 2024–26, wie in Abbildung 1.5 · McKinsey, Aug. 2026 ·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Fehlendes Fachwissen ist die meistgenannte Hürde.
71 %
der EU-Unternehmen, die KI erwogen haben, fehlt nach eigener Angabe das Fachwissen dafür.
Quelle: Eurostat, 2025 · Good AI Prisma Marktstudie 2026/27, Befund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wird zum laufenden Kostenfaktor: Etwa jede fünfte befragte Organisation sagt, dass die Kosten die Nutzung bereits begrenzen.
1 von 5
Organisationen sagt, dass Betriebskosten ihre KI-Nutzung begrenzen.
1 von 5 Organisationen sagt, dass Betriebskosten ihre KI-Nutzung begrenzen.
26 % der großen US-Unternehmen sehen ihre KI-Kosten in Echtzeit (KPMG AI Pulse Q2 2026 · Umsatz ab 1 Mrd. US-$)
35 % der großen US-Unternehmen nennen KI-Kostenmanagement als Hürde (KPMG AI Pulse Q2 2026 · Umsatz ab 1 Mrd. US-$)
46 % der Unternehmen in Mexiko verstehen KI-Kostenstrukturen nur schwer (KPMG Mexiko, Q2 2026 · Umsatz über 50 Mio. US-$)
Quelle: McKinsey, The state of AI, Aug. 2026 · KPMG AI Pulse Q2 2026 · KPMG Mexiko, Global AI Pulse Q2 2026 · Good AI Prisma Marktstudie 2026/27, Befund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KI-Gesetze gelten bereits in Südkorea und Vietnam, EU-Pflichten für gelistete Hochrisiko-Einsätze ab 2. Dez. 2027.
KI-Gesetze gelten in Südkorea und Vietnam, Regeln von US-Bundesstaaten ab 1. Jan. 2027, EU-Hochrisikopflichten ab 2. Dez. 2027 und Indiens Datenschutzpflichten ab 13. Mai 2027.
Quelle: VO (EU) 2026/1744 · Good AI Prisma Marktstudie 2026/27, Befund 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Transparenzpflichten gelten bereits, Pflichten für gelistete Hochrisiko-Einsätze ab 2. Dez. 2027.
Seit dem 2. Aug. 2026 müssen Menschen erfahren, dass sie es mit einer KI zu tun haben (Artikel 50).
Hochrisikopflichten betreffen Einsätze nach Anhang III, etwa bestimmte KI-Anwendungen bei Personalauswahl, Kreditvergabe, Versicherung, Bildung und öffentlichen Leistungen.
Beginnen Sie mit einem Verzeichnis aller eingesetzten KI-Systeme. Es hilft Ihnen in jeder Rechtsordnung, in der Sie tätig sind.
2. Aug. 2026: Transparenz: Menschen müssen erfahren, dass sie es mit einer KI zu tun haben (Artikel 50).
2. Dez. 2026: Maschinenlesbare Kennzeichnung für generative KI, die bereits am Markt ist (Artikel 50 Abs. 2).
2. Dez. 2027: Hochrisikopflichten für Einsätze nach Anhang III, etwa bestimmte KI-Anwendungen bei Personalauswahl, Kreditvergabe, Versicherung, Bildung und öffentlichen Leistungen.
2. Aug. 2028: Hochrisikopflichten für KI in regulierten Produkten wie Maschinen und Medizinprodukten, soweit Anhang I greift.
Quelle: VO (EU) 2026/1744, EUR-Lex · Abbildung 2.1,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Einkäufer können KI-Angebote selten anhand von Fakten vergleichen.
43 von 107
KI-Angeboten für den Kundenservice nennen einen Preis; 38 dokumentieren eine EU-Hosting-Option.
Quelle: Good AI Prisma, Erhebung Okt. 2026 (Anbieterangaben geprüft am 19.–20.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Fünf Fragen entscheiden, ob Sie pilotieren, Belege anfordern, umbauen oder stoppen.
Relevanz – Ist der Prozess wichtig genug, um ihn zu ändern? – Wenn nicht: einen anderen Prozess wählen.
Ausgangswert – Gibt es einen gemessenen Ausgangswert und eine verantwortliche Person? – Wenn nicht: zuerst messen (Freigabe 1).
Fakten – Liegen die entscheidenden Fakten für mindestens zwei Optionen schriftlich vor? – Wenn nicht: vor jeder Vorführung anfordern.
Prüfungen – Sind Datenschutz, Sicherheit, Arbeitsrecht und Mitbestimmung sowie der Vertrag geprüft, und ist die Anwendung hochriskant? – Wenn hochriskant: zuerst die zusätzlichen Kontrollen einrichten.
Ergebnis – Hat der Pilot seine Schwelle für abgenommene Ergebnisse erreicht? – Wenn nicht: umbauen oder stoppen. Wenn ja: skalieren (Freigabe 2).
Quelle: ETHORITY-Entscheidungsfolge · Abbildung 8.2,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Gute KI ist wirksam, effizient, wirtschaftlich und verantwortungsvoll.
Die Einhaltung der Regeln gehört zur verantwortungsvollen Umsetzung. Verantwortung geht weiter: Auch eine erlaubte Anwendung kann schlecht gestaltet sein oder Betroffenen schaden.
Wirksam: KI unterstützt ein konkretes Ziel mit überprüfbaren Ergebnissen.
Effizient: Aufwand, Kosten und menschliche Nacharbeit werden berücksichtigt.
Wirtschaftlich: Ein technischer Fortschritt wird auf seinen tatsächlichen Geschäftswert geprüft.
Verantwortungsvoll: Menschen, Rechte, Sicherheit und ethische Folgen werden einbezogen.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lohnt sich, wenn Menschen damit arbeiten können. Beziehen Sie Ihre Teams früh ein, schulen Sie sie während der Einführung und klären Sie, wer entscheidet. Dann wächst KI mit Ihrem Unternehmen.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KI-Angebote auf einer Karte: Entscheiden Sie jetzt, was Sie 2027 einsetzen.
Die Studie zeigt, wie verbreitet KI ist, was 961 Angebote versprechen und belegen und wie Sie KI nach der Auswahl betreiben. Jede Zahl nennt ihre Quelle.
961 erfasste KI-Angebote (Good AI Prisma, Okt. 2026)
30+ verglichene Volkswirtschaften (Marktstudie 2026/27)
90 Seiten, deutsche Ausgabe (Globale Ausgabe v2.6)
Studie lesen (PDF, 90 Seiten) · https://ethority.ai/de/research/publications/market-global-de
https://ethority.ai/de/research
QR · Studie lesen: https://ethority.ai/de/research/publications/market-global-de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leitet jedes Projekt.
„Ich helfe Ihnen, den KI-Markt einzuordnen, tragfähige Entscheidungen zu treffen und die Umsetzung zu gestalten. Dafür verbinde ich Marktintelligenz, Systemarchitektur und wirtschaftliche Bewertung.“
Quelle: ETHORITY-Unternehmensgeschichte · Good AI Prisma, Okt. 2026 ·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Besprechen Sie Ihren Fall mit Sten Franke.
Prüfen: KI-Reifegrad-Check: ein Workshoptag, danach die schriftliche Bewertung · https://ethority.ai/de/products/enterprise-services/readiness-maturity-check
Rechnen: Ihren Fall mit den KI-Rechnern durchrechnen · https://ethority.ai/de/solutions/calculators
Lesen: Die Globale Marktstudie 2026/27 (90 Seiten) · https://ethority.ai/de/research
E-Mail: sten@ethority.ai · Sten Franke
QR · Diese Präsentation online: https://ethority.ai/de/research/presentations
QR · Mit Sten Franke vernetzen: https://www.linkedin.com/in/stenfranke
Quelle: Angebots- und Studienseiten auf ethority.ai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Seite, jedes Angebot und jede Studie erreichen Sie mit einem Klick.
Seiten: Startseite https://ethority.ai/de; Good AI Prisma https://ethority.ai/de/ai-prism; Register der KI-Angebote https://ethority.ai/de/explore/registry; Angebote vergleichen https://ethority.ai/de/explore/compare; Unternehmen https://ethority.ai/de/company; Gründer &amp; Expertennetzwerk https://ethority.ai/de/company/team; Kontakt https://ethority.ai/de/contact
Fünf Einstiegsangebote: AI Decision Brief https://ethority.ai/de/offers/ai-decision-brief; AI Business Blueprint https://ethority.ai/de/offers/ai-business-blueprint; AI Trust Record https://ethority.ai/de/offers/ai-trust-record; AI Trust Pilot https://ethority.ai/de/offers/ai-trust-pilot; AI Opportunity Case https://ethority.ai/de/products/enterprise-services/opportunity-case
Sieben Leistungen: KI-Reifegrad-Check https://ethority.ai/de/products/enterprise-services/readiness-maturity-check; AI Act Readiness Sprint https://ethority.ai/de/products/enterprise-services/ai-act-readiness-sprint; KI-Kompetenz &amp; Einführung https://ethority.ai/de/products/enterprise-services/literacy-adoption; AI Governance Setup https://ethority.ai/de/products/enterprise-services/governance-setup; AI Estate Audit &amp; Mapping https://ethority.ai/de/products/enterprise-services/estate-audit; AI Governance Retainer https://ethority.ai/de/products/enterprise-services/governance-retainer
Studien, Artikel, Werkzeuge: Globale Marktstudie 2026/27 https://ethority.ai/de/research/publications/market-global-de; Alle Studien https://ethority.ai/de/research/publications; Artikel https://ethority.ai/de/articles; KI-Rechner https://ethority.ai/de/solutions/calculators; Glossar https://ethority.ai/de/learn/glossary; Methodik https://ethority.ai/de/methodology
Quelle: Seiten wie auf ethority.ai veröffentlicht,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Good AI Prisma von Sten Franke &amp; ETHORITY®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2.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de/research/publications/market-global-de?utm_source=pdf&amp;utm_medium=deck&amp;utm_campaign=study-presentation-de-v3.3" TargetMode="External"/><Relationship Id="rId4" Type="http://schemas.openxmlformats.org/officeDocument/2006/relationships/hyperlink" Target="https://ethority.ai/de/research?utm_source=pdf&amp;utm_medium=deck&amp;utm_campaign=study-presentation-de-v3.3" TargetMode="External"/><Relationship Id="rId5" Type="http://schemas.openxmlformats.org/officeDocument/2006/relationships/hyperlink" Target="https://ethority.ai/de/research?utm_source=pdf&amp;utm_medium=deck&amp;utm_campaign=study-presentation-de-v3.3" TargetMode="External"/><Relationship Id="rId6" Type="http://schemas.openxmlformats.org/officeDocument/2006/relationships/hyperlink" Target="https://ethority.ai/de/research?utm_source=pdf&amp;utm_medium=deck&amp;utm_campaign=study-presentation-de-v3.3" TargetMode="External"/><Relationship Id="rId7" Type="http://schemas.openxmlformats.org/officeDocument/2006/relationships/image" Target="../media/image-15-3.png"/><Relationship Id="rId8" Type="http://schemas.openxmlformats.org/officeDocument/2006/relationships/slideLayout" Target="../slideLayouts/slideLayout2.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hyperlink" Target="https://ethority.ai/de/products/enterprise-services/readiness-maturity-check?utm_source=pdf&amp;utm_medium=deck&amp;utm_campaign=study-presentation-de-v3.3" TargetMode="External"/><Relationship Id="rId3" Type="http://schemas.openxmlformats.org/officeDocument/2006/relationships/hyperlink" Target="https://ethority.ai/de/products/enterprise-services/readiness-maturity-check?utm_source=pdf&amp;utm_medium=deck&amp;utm_campaign=study-presentation-de-v3.3" TargetMode="External"/><Relationship Id="rId4" Type="http://schemas.openxmlformats.org/officeDocument/2006/relationships/hyperlink" Target="https://ethority.ai/de/products/enterprise-services/readiness-maturity-check?utm_source=pdf&amp;utm_medium=deck&amp;utm_campaign=study-presentation-de-v3.3" TargetMode="External"/><Relationship Id="rId5" Type="http://schemas.openxmlformats.org/officeDocument/2006/relationships/hyperlink" Target="https://ethority.ai/de/products/enterprise-services/readiness-maturity-check?utm_source=pdf&amp;utm_medium=deck&amp;utm_campaign=study-presentation-de-v3.3" TargetMode="External"/><Relationship Id="rId6" Type="http://schemas.openxmlformats.org/officeDocument/2006/relationships/hyperlink" Target="https://ethority.ai/de/products/enterprise-services/readiness-maturity-check?utm_source=pdf&amp;utm_medium=deck&amp;utm_campaign=study-presentation-de-v3.3" TargetMode="External"/><Relationship Id="rId7" Type="http://schemas.openxmlformats.org/officeDocument/2006/relationships/hyperlink" Target="https://ethority.ai/de/products/enterprise-services/readiness-maturity-check?utm_source=pdf&amp;utm_medium=deck&amp;utm_campaign=study-presentation-de-v3.3" TargetMode="External"/><Relationship Id="rId8" Type="http://schemas.openxmlformats.org/officeDocument/2006/relationships/hyperlink" Target="https://ethority.ai/de/solutions/calculators?utm_source=pdf&amp;utm_medium=deck&amp;utm_campaign=study-presentation-de-v3.3" TargetMode="External"/><Relationship Id="rId9" Type="http://schemas.openxmlformats.org/officeDocument/2006/relationships/hyperlink" Target="https://ethority.ai/de/solutions/calculators?utm_source=pdf&amp;utm_medium=deck&amp;utm_campaign=study-presentation-de-v3.3" TargetMode="External"/><Relationship Id="rId10" Type="http://schemas.openxmlformats.org/officeDocument/2006/relationships/hyperlink" Target="https://ethority.ai/de/solutions/calculators?utm_source=pdf&amp;utm_medium=deck&amp;utm_campaign=study-presentation-de-v3.3" TargetMode="External"/><Relationship Id="rId11" Type="http://schemas.openxmlformats.org/officeDocument/2006/relationships/hyperlink" Target="https://ethority.ai/de/solutions/calculators?utm_source=pdf&amp;utm_medium=deck&amp;utm_campaign=study-presentation-de-v3.3" TargetMode="External"/><Relationship Id="rId12" Type="http://schemas.openxmlformats.org/officeDocument/2006/relationships/hyperlink" Target="https://ethority.ai/de/solutions/calculators?utm_source=pdf&amp;utm_medium=deck&amp;utm_campaign=study-presentation-de-v3.3" TargetMode="External"/><Relationship Id="rId13" Type="http://schemas.openxmlformats.org/officeDocument/2006/relationships/hyperlink" Target="https://ethority.ai/de/research?utm_source=pdf&amp;utm_medium=deck&amp;utm_campaign=study-presentation-de-v3.3" TargetMode="External"/><Relationship Id="rId14" Type="http://schemas.openxmlformats.org/officeDocument/2006/relationships/hyperlink" Target="https://ethority.ai/de/research?utm_source=pdf&amp;utm_medium=deck&amp;utm_campaign=study-presentation-de-v3.3" TargetMode="External"/><Relationship Id="rId15" Type="http://schemas.openxmlformats.org/officeDocument/2006/relationships/hyperlink" Target="https://ethority.ai/de/research?utm_source=pdf&amp;utm_medium=deck&amp;utm_campaign=study-presentation-de-v3.3" TargetMode="External"/><Relationship Id="rId16" Type="http://schemas.openxmlformats.org/officeDocument/2006/relationships/hyperlink" Target="https://ethority.ai/de/research?utm_source=pdf&amp;utm_medium=deck&amp;utm_campaign=study-presentation-de-v3.3" TargetMode="External"/><Relationship Id="rId17" Type="http://schemas.openxmlformats.org/officeDocument/2006/relationships/hyperlink" Target="mailto:sten@ethority.ai" TargetMode="External"/><Relationship Id="rId18" Type="http://schemas.openxmlformats.org/officeDocument/2006/relationships/hyperlink" Target="mailto:sten@ethority.ai" TargetMode="External"/><Relationship Id="rId19" Type="http://schemas.openxmlformats.org/officeDocument/2006/relationships/image" Target="../media/image-17-2.png"/><Relationship Id="rId20" Type="http://schemas.openxmlformats.org/officeDocument/2006/relationships/hyperlink" Target="mailto:sten@ethority.ai" TargetMode="External"/><Relationship Id="rId21" Type="http://schemas.openxmlformats.org/officeDocument/2006/relationships/hyperlink" Target="https://ethority.ai/?utm_source=pdf&amp;utm_medium=deck&amp;utm_campaign=study-presentation-de-v3.3" TargetMode="External"/><Relationship Id="rId22" Type="http://schemas.openxmlformats.org/officeDocument/2006/relationships/image" Target="../media/image-17-3.png"/><Relationship Id="rId23" Type="http://schemas.openxmlformats.org/officeDocument/2006/relationships/image" Target="../media/image-17-4.png"/><Relationship Id="rId24" Type="http://schemas.openxmlformats.org/officeDocument/2006/relationships/slideLayout" Target="../slideLayouts/slideLayout2.xml"/><Relationship Id="rId2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hyperlink" Target="https://ethority.ai/de?utm_source=pdf&amp;utm_medium=deck&amp;utm_campaign=study-presentation-de-v3.3" TargetMode="External"/><Relationship Id="rId3" Type="http://schemas.openxmlformats.org/officeDocument/2006/relationships/hyperlink" Target="https://ethority.ai/de/ai-prism?utm_source=pdf&amp;utm_medium=deck&amp;utm_campaign=study-presentation-de-v3.3" TargetMode="External"/><Relationship Id="rId4" Type="http://schemas.openxmlformats.org/officeDocument/2006/relationships/hyperlink" Target="https://ethority.ai/de/explore/registry?utm_source=pdf&amp;utm_medium=deck&amp;utm_campaign=study-presentation-de-v3.3" TargetMode="External"/><Relationship Id="rId5" Type="http://schemas.openxmlformats.org/officeDocument/2006/relationships/hyperlink" Target="https://ethority.ai/de/explore/compare?utm_source=pdf&amp;utm_medium=deck&amp;utm_campaign=study-presentation-de-v3.3" TargetMode="External"/><Relationship Id="rId6" Type="http://schemas.openxmlformats.org/officeDocument/2006/relationships/hyperlink" Target="https://ethority.ai/de/company?utm_source=pdf&amp;utm_medium=deck&amp;utm_campaign=study-presentation-de-v3.3" TargetMode="External"/><Relationship Id="rId7" Type="http://schemas.openxmlformats.org/officeDocument/2006/relationships/hyperlink" Target="https://ethority.ai/de/company/team?utm_source=pdf&amp;utm_medium=deck&amp;utm_campaign=study-presentation-de-v3.3" TargetMode="External"/><Relationship Id="rId8" Type="http://schemas.openxmlformats.org/officeDocument/2006/relationships/hyperlink" Target="https://ethority.ai/de/contact?utm_source=pdf&amp;utm_medium=deck&amp;utm_campaign=study-presentation-de-v3.3" TargetMode="External"/><Relationship Id="rId9" Type="http://schemas.openxmlformats.org/officeDocument/2006/relationships/hyperlink" Target="https://ethority.ai/de/products/entry-offers?utm_source=pdf&amp;utm_medium=deck&amp;utm_campaign=study-presentation-de-v3.3" TargetMode="External"/><Relationship Id="rId10" Type="http://schemas.openxmlformats.org/officeDocument/2006/relationships/hyperlink" Target="https://ethority.ai/de/offers/ai-decision-brief?utm_source=pdf&amp;utm_medium=deck&amp;utm_campaign=study-presentation-de-v3.3" TargetMode="External"/><Relationship Id="rId11" Type="http://schemas.openxmlformats.org/officeDocument/2006/relationships/hyperlink" Target="https://ethority.ai/de/offers/ai-business-blueprint?utm_source=pdf&amp;utm_medium=deck&amp;utm_campaign=study-presentation-de-v3.3" TargetMode="External"/><Relationship Id="rId12" Type="http://schemas.openxmlformats.org/officeDocument/2006/relationships/hyperlink" Target="https://ethority.ai/de/offers/ai-trust-record?utm_source=pdf&amp;utm_medium=deck&amp;utm_campaign=study-presentation-de-v3.3" TargetMode="External"/><Relationship Id="rId13" Type="http://schemas.openxmlformats.org/officeDocument/2006/relationships/hyperlink" Target="https://ethority.ai/de/offers/ai-trust-pilot?utm_source=pdf&amp;utm_medium=deck&amp;utm_campaign=study-presentation-de-v3.3" TargetMode="External"/><Relationship Id="rId14" Type="http://schemas.openxmlformats.org/officeDocument/2006/relationships/hyperlink" Target="https://ethority.ai/de/products/enterprise-services/opportunity-case?utm_source=pdf&amp;utm_medium=deck&amp;utm_campaign=study-presentation-de-v3.3" TargetMode="External"/><Relationship Id="rId15" Type="http://schemas.openxmlformats.org/officeDocument/2006/relationships/hyperlink" Target="https://ethority.ai/de/products/enterprise-services?utm_source=pdf&amp;utm_medium=deck&amp;utm_campaign=study-presentation-de-v3.3" TargetMode="External"/><Relationship Id="rId16" Type="http://schemas.openxmlformats.org/officeDocument/2006/relationships/hyperlink" Target="https://ethority.ai/de/products/enterprise-services/readiness-maturity-check?utm_source=pdf&amp;utm_medium=deck&amp;utm_campaign=study-presentation-de-v3.3" TargetMode="External"/><Relationship Id="rId17" Type="http://schemas.openxmlformats.org/officeDocument/2006/relationships/hyperlink" Target="https://ethority.ai/de/products/enterprise-services/ai-act-readiness-sprint?utm_source=pdf&amp;utm_medium=deck&amp;utm_campaign=study-presentation-de-v3.3" TargetMode="External"/><Relationship Id="rId18" Type="http://schemas.openxmlformats.org/officeDocument/2006/relationships/hyperlink" Target="https://ethority.ai/de/products/enterprise-services/literacy-adoption?utm_source=pdf&amp;utm_medium=deck&amp;utm_campaign=study-presentation-de-v3.3" TargetMode="External"/><Relationship Id="rId19" Type="http://schemas.openxmlformats.org/officeDocument/2006/relationships/hyperlink" Target="https://ethority.ai/de/products/enterprise-services/governance-setup?utm_source=pdf&amp;utm_medium=deck&amp;utm_campaign=study-presentation-de-v3.3" TargetMode="External"/><Relationship Id="rId20" Type="http://schemas.openxmlformats.org/officeDocument/2006/relationships/hyperlink" Target="https://ethority.ai/de/products/enterprise-services/estate-audit?utm_source=pdf&amp;utm_medium=deck&amp;utm_campaign=study-presentation-de-v3.3" TargetMode="External"/><Relationship Id="rId21" Type="http://schemas.openxmlformats.org/officeDocument/2006/relationships/hyperlink" Target="https://ethority.ai/de/products/enterprise-services/governance-retainer?utm_source=pdf&amp;utm_medium=deck&amp;utm_campaign=study-presentation-de-v3.3" TargetMode="External"/><Relationship Id="rId22" Type="http://schemas.openxmlformats.org/officeDocument/2006/relationships/hyperlink" Target="https://ethority.ai/de/research/publications/market-global-de?utm_source=pdf&amp;utm_medium=deck&amp;utm_campaign=study-presentation-de-v3.3" TargetMode="External"/><Relationship Id="rId23" Type="http://schemas.openxmlformats.org/officeDocument/2006/relationships/hyperlink" Target="https://ethority.ai/de/research/publications?utm_source=pdf&amp;utm_medium=deck&amp;utm_campaign=study-presentation-de-v3.3" TargetMode="External"/><Relationship Id="rId24" Type="http://schemas.openxmlformats.org/officeDocument/2006/relationships/hyperlink" Target="https://ethority.ai/de/articles?utm_source=pdf&amp;utm_medium=deck&amp;utm_campaign=study-presentation-de-v3.3" TargetMode="External"/><Relationship Id="rId25" Type="http://schemas.openxmlformats.org/officeDocument/2006/relationships/hyperlink" Target="https://ethority.ai/de/solutions/calculators?utm_source=pdf&amp;utm_medium=deck&amp;utm_campaign=study-presentation-de-v3.3" TargetMode="External"/><Relationship Id="rId26" Type="http://schemas.openxmlformats.org/officeDocument/2006/relationships/hyperlink" Target="https://ethority.ai/de/learn/glossary?utm_source=pdf&amp;utm_medium=deck&amp;utm_campaign=study-presentation-de-v3.3" TargetMode="External"/><Relationship Id="rId27" Type="http://schemas.openxmlformats.org/officeDocument/2006/relationships/hyperlink" Target="https://ethority.ai/de/methodology?utm_source=pdf&amp;utm_medium=deck&amp;utm_campaign=study-presentation-de-v3.3" TargetMode="External"/><Relationship Id="rId28" Type="http://schemas.openxmlformats.org/officeDocument/2006/relationships/slideLayout" Target="../slideLayouts/slideLayout2.xml"/><Relationship Id="rId2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S_Studienpraesentation_Marktstudie_GLOBAL_DE_v3.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_5" descr="/tmp/claude-0/-home-claude/5dcc285b-52c5-57b1-88a8-9616b3351304/scratchpad/f39/W2/decks_v3/_work/S_Studienpraesentation_Marktstudie_GLOBAL_DE_v3.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GOOD AI PRISMA · MARKTSTUDIE 2026/27 · GLOBALE AUSGABE</a:t>
            </a:r>
            <a:endParaRPr lang="en-US" sz="1050" dirty="0"/>
          </a:p>
        </p:txBody>
      </p:sp>
      <p:sp>
        <p:nvSpPr>
          <p:cNvPr id="9" name="Title"/>
          <p:cNvSpPr txBox="1"/>
          <p:nvPr/>
        </p:nvSpPr>
        <p:spPr>
          <a:xfrm>
            <a:off x="761970" y="1544970"/>
            <a:ext cx="7730520" cy="2103029"/>
          </a:xfrm>
          <a:prstGeom prst="rect">
            <a:avLst/>
          </a:prstGeom>
          <a:noFill/>
          <a:ln/>
        </p:spPr>
        <p:txBody>
          <a:bodyPr wrap="square" lIns="0" tIns="0" rIns="0" bIns="0" rtlCol="0" anchor="t"/>
          <a:lstStyle/>
          <a:p>
            <a:pPr algn="l" indent="0" marL="0">
              <a:lnSpc>
                <a:spcPts val="4140"/>
              </a:lnSpc>
              <a:buNone/>
            </a:pPr>
            <a:r>
              <a:rPr lang="en-US" sz="4500" spc="-202" kern="0" dirty="0">
                <a:solidFill>
                  <a:srgbClr val="EEF3F8"/>
                </a:solidFill>
                <a:latin typeface="Archivo Black" pitchFamily="34" charset="0"/>
                <a:ea typeface="Archivo Black" pitchFamily="34" charset="-122"/>
                <a:cs typeface="Archivo Black" pitchFamily="34" charset="-120"/>
              </a:rPr>
              <a:t>961 KI-Angebote auf einer Karte: </a:t>
            </a:r>
            <a:pPr algn="l" indent="0" marL="0">
              <a:lnSpc>
                <a:spcPts val="4140"/>
              </a:lnSpc>
              <a:buNone/>
            </a:pPr>
            <a:r>
              <a:rPr lang="en-US" sz="4500" spc="-202" kern="0" dirty="0">
                <a:solidFill>
                  <a:srgbClr val="35C8FF"/>
                </a:solidFill>
                <a:latin typeface="Archivo Black" pitchFamily="34" charset="0"/>
                <a:ea typeface="Archivo Black" pitchFamily="34" charset="-122"/>
                <a:cs typeface="Archivo Black" pitchFamily="34" charset="-120"/>
              </a:rPr>
              <a:t>Entscheiden Sie jetzt, was Sie 2027 einsetzen.</a:t>
            </a:r>
            <a:endParaRPr lang="en-US" sz="4500" dirty="0"/>
          </a:p>
        </p:txBody>
      </p:sp>
      <p:sp>
        <p:nvSpPr>
          <p:cNvPr id="10" name="text_1_8"/>
          <p:cNvSpPr txBox="1"/>
          <p:nvPr/>
        </p:nvSpPr>
        <p:spPr>
          <a:xfrm>
            <a:off x="761970" y="383846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Was Unternehmen in Europa, Amerika, Asien-Pazifik, dem Nahen Osten und Afrika jetzt von KI brauchen und welche Entscheidungen 2027 prägen. Vorgestellt von Sten Franke.</a:t>
            </a:r>
            <a:endParaRPr lang="en-US" sz="1450" dirty="0"/>
          </a:p>
        </p:txBody>
      </p:sp>
      <p:sp>
        <p:nvSpPr>
          <p:cNvPr id="11" name="shape_1_9"/>
          <p:cNvSpPr/>
          <p:nvPr/>
        </p:nvSpPr>
        <p:spPr>
          <a:xfrm>
            <a:off x="761970" y="4919838"/>
            <a:ext cx="2763500" cy="38130"/>
          </a:xfrm>
          <a:prstGeom prst="rect">
            <a:avLst/>
          </a:prstGeom>
          <a:solidFill>
            <a:srgbClr val="35C8FF"/>
          </a:solidFill>
          <a:ln/>
        </p:spPr>
      </p:sp>
      <p:sp>
        <p:nvSpPr>
          <p:cNvPr id="12" name="text_1_10"/>
          <p:cNvSpPr txBox="1"/>
          <p:nvPr/>
        </p:nvSpPr>
        <p:spPr>
          <a:xfrm>
            <a:off x="761970" y="5059558"/>
            <a:ext cx="2859146"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2,67 Bio. US-$</a:t>
            </a:r>
            <a:endParaRPr lang="en-US" sz="3200" dirty="0"/>
          </a:p>
        </p:txBody>
      </p:sp>
      <p:sp>
        <p:nvSpPr>
          <p:cNvPr id="13" name="text_1_11"/>
          <p:cNvSpPr txBox="1"/>
          <p:nvPr/>
        </p:nvSpPr>
        <p:spPr>
          <a:xfrm>
            <a:off x="761970" y="5542178"/>
            <a:ext cx="2859146"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prognostizierte KI-Ausgaben weltweit 2026</a:t>
            </a:r>
            <a:endParaRPr lang="en-US" sz="1100" dirty="0"/>
          </a:p>
        </p:txBody>
      </p:sp>
      <p:sp>
        <p:nvSpPr>
          <p:cNvPr id="14" name="text_1_12"/>
          <p:cNvSpPr txBox="1"/>
          <p:nvPr/>
        </p:nvSpPr>
        <p:spPr>
          <a:xfrm>
            <a:off x="761970" y="5789981"/>
            <a:ext cx="2859146"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SEPT. 2026</a:t>
            </a:r>
            <a:endParaRPr lang="en-US" sz="700" dirty="0"/>
          </a:p>
        </p:txBody>
      </p:sp>
      <p:sp>
        <p:nvSpPr>
          <p:cNvPr id="15" name="shape_1_13"/>
          <p:cNvSpPr/>
          <p:nvPr/>
        </p:nvSpPr>
        <p:spPr>
          <a:xfrm>
            <a:off x="3804910" y="4919838"/>
            <a:ext cx="1990009" cy="38130"/>
          </a:xfrm>
          <a:prstGeom prst="rect">
            <a:avLst/>
          </a:prstGeom>
          <a:solidFill>
            <a:srgbClr val="35C8FF"/>
          </a:solidFill>
          <a:ln/>
        </p:spPr>
      </p:sp>
      <p:sp>
        <p:nvSpPr>
          <p:cNvPr id="16" name="text_1_14"/>
          <p:cNvSpPr txBox="1"/>
          <p:nvPr/>
        </p:nvSpPr>
        <p:spPr>
          <a:xfrm>
            <a:off x="3804910" y="5059558"/>
            <a:ext cx="2062429"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804910" y="5542178"/>
            <a:ext cx="2062429"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a:t>
            </a:r>
            <a:endParaRPr lang="en-US" sz="1100" dirty="0"/>
          </a:p>
        </p:txBody>
      </p:sp>
      <p:sp>
        <p:nvSpPr>
          <p:cNvPr id="18" name="text_1_16"/>
          <p:cNvSpPr txBox="1"/>
          <p:nvPr/>
        </p:nvSpPr>
        <p:spPr>
          <a:xfrm>
            <a:off x="3804910" y="5789981"/>
            <a:ext cx="2062429"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9" name="shape_1_17"/>
          <p:cNvSpPr/>
          <p:nvPr/>
        </p:nvSpPr>
        <p:spPr>
          <a:xfrm>
            <a:off x="6074359" y="4919838"/>
            <a:ext cx="1990100" cy="38130"/>
          </a:xfrm>
          <a:prstGeom prst="rect">
            <a:avLst/>
          </a:prstGeom>
          <a:solidFill>
            <a:srgbClr val="35C8FF"/>
          </a:solidFill>
          <a:ln/>
        </p:spPr>
      </p:sp>
      <p:sp>
        <p:nvSpPr>
          <p:cNvPr id="20" name="text_1_18"/>
          <p:cNvSpPr txBox="1"/>
          <p:nvPr/>
        </p:nvSpPr>
        <p:spPr>
          <a:xfrm>
            <a:off x="6074359" y="5059558"/>
            <a:ext cx="2062521"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21" name="text_1_19"/>
          <p:cNvSpPr txBox="1"/>
          <p:nvPr/>
        </p:nvSpPr>
        <p:spPr>
          <a:xfrm>
            <a:off x="6074359" y="5542178"/>
            <a:ext cx="2062521"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verglichene Volkswirtschaften</a:t>
            </a:r>
            <a:endParaRPr lang="en-US" sz="1100" dirty="0"/>
          </a:p>
        </p:txBody>
      </p:sp>
      <p:sp>
        <p:nvSpPr>
          <p:cNvPr id="22" name="text_1_20"/>
          <p:cNvSpPr txBox="1"/>
          <p:nvPr/>
        </p:nvSpPr>
        <p:spPr>
          <a:xfrm>
            <a:off x="6074359" y="5789981"/>
            <a:ext cx="2062521"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MARKTSTUDIE 2026/27, V2.6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4" name="text_1_2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19</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S_Studienpraesentation_Marktstudie_GLOBAL_DE_v3.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IN EINER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Neun von zehn befragten Organisationen nutzen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 sehen eine Wirkung auf den Gewinn.</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Drei getrennte Antworten aus einer weltweiten Umfrage: Die Befragten berichten von regelmäßiger Nutzung, Skalierung und einer gewissen Wirkung auf den Gewinn. Ob aus Nutzung ein Ergebnis wird, entscheiden Sie.</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≈90 %</a:t>
            </a:r>
            <a:endParaRPr lang="en-US" sz="7500" dirty="0"/>
          </a:p>
        </p:txBody>
      </p:sp>
      <p:sp>
        <p:nvSpPr>
          <p:cNvPr id="12" name="text_2_10"/>
          <p:cNvSpPr txBox="1"/>
          <p:nvPr/>
        </p:nvSpPr>
        <p:spPr>
          <a:xfrm>
            <a:off x="76197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nutzen KI regelmäßig in mindestens einer Unternehmensfunktion</a:t>
            </a:r>
            <a:endParaRPr lang="en-US" sz="1350" dirty="0"/>
          </a:p>
        </p:txBody>
      </p:sp>
      <p:sp>
        <p:nvSpPr>
          <p:cNvPr id="13" name="text_2_11"/>
          <p:cNvSpPr txBox="1"/>
          <p:nvPr/>
        </p:nvSpPr>
        <p:spPr>
          <a:xfrm>
            <a:off x="76197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44 %</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berichten, dass sie KI skalieren</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37 %</a:t>
            </a:r>
            <a:endParaRPr lang="en-US" sz="7500" dirty="0"/>
          </a:p>
        </p:txBody>
      </p:sp>
      <p:sp>
        <p:nvSpPr>
          <p:cNvPr id="20" name="text_2_18"/>
          <p:cNvSpPr txBox="1"/>
          <p:nvPr/>
        </p:nvSpPr>
        <p:spPr>
          <a:xfrm>
            <a:off x="812801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sehen eine gewisse Wirkung auf den Gewinn (EBIT)</a:t>
            </a:r>
            <a:endParaRPr lang="en-US" sz="1350" dirty="0"/>
          </a:p>
        </p:txBody>
      </p:sp>
      <p:sp>
        <p:nvSpPr>
          <p:cNvPr id="21" name="text_2_19"/>
          <p:cNvSpPr txBox="1"/>
          <p:nvPr/>
        </p:nvSpPr>
        <p:spPr>
          <a:xfrm>
            <a:off x="812801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19</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S_Studienpraesentation_Marktstudie_GLOBAL_DE_v3.3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3_5" descr="/tmp/claude-0/-home-claude/5dcc285b-52c5-57b1-88a8-9616b3351304/scratchpad/f39/W2/decks_v3/_work/S_Studienpraesentation_Marktstudie_GLOBAL_DE_v3.3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KAPITEL 01 · DER MARKT</a:t>
            </a:r>
            <a:endParaRPr lang="en-US" sz="1050" dirty="0"/>
          </a:p>
        </p:txBody>
      </p:sp>
      <p:sp>
        <p:nvSpPr>
          <p:cNvPr id="10" name="Title"/>
          <p:cNvSpPr txBox="1"/>
          <p:nvPr/>
        </p:nvSpPr>
        <p:spPr>
          <a:xfrm>
            <a:off x="761970" y="3297509"/>
            <a:ext cx="7207209" cy="1074237"/>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Die Ausgaben sollen um die Hälfte steigen. </a:t>
            </a:r>
            <a:pPr algn="l" indent="0" marL="0">
              <a:lnSpc>
                <a:spcPts val="2820"/>
              </a:lnSpc>
              <a:buNone/>
            </a:pPr>
            <a:r>
              <a:rPr lang="en-US" sz="3000" spc="-135" kern="0" dirty="0">
                <a:solidFill>
                  <a:srgbClr val="35C8FF"/>
                </a:solidFill>
                <a:latin typeface="Archivo Black" pitchFamily="34" charset="0"/>
                <a:ea typeface="Archivo Black" pitchFamily="34" charset="-122"/>
                <a:cs typeface="Archivo Black" pitchFamily="34" charset="-120"/>
              </a:rPr>
              <a:t>Fehlendes Fachwissen ist die meistgenannte Hürde.</a:t>
            </a:r>
            <a:endParaRPr lang="en-US" sz="3000" dirty="0"/>
          </a:p>
        </p:txBody>
      </p:sp>
      <p:sp>
        <p:nvSpPr>
          <p:cNvPr id="11" name="text_3_9"/>
          <p:cNvSpPr txBox="1"/>
          <p:nvPr/>
        </p:nvSpPr>
        <p:spPr>
          <a:xfrm>
            <a:off x="761970" y="4549597"/>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Die Ausgaben sollen um die Hälfte steigen, vor allem für Infrastruktur. In den zitierten Umfragen nutzen die meisten befragten Organisationen KI; fehlendes Fachwissen ist die meistgenannte Hürde.</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Sept. 2026 · Eurostat, 2025 · Good AI Prisma Marktstudie 2026/27, Kapitel 1</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3_1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19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S_Studienpraesentation_Marktstudie_GLOBAL_DE_v3.3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4_5" descr="/tmp/claude-0/-home-claude/5dcc285b-52c5-57b1-88a8-9616b3351304/scratchpad/f39/W2/decks_v3/_work/S_Studienpraesentation_Marktstudie_GLOBAL_DE_v3.3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KI-AUSGABEN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Die weltweiten KI-Ausgaben sollen 2026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um die Hälfte steigen.</a:t>
            </a:r>
            <a:endParaRPr lang="en-US" sz="3000" dirty="0"/>
          </a:p>
        </p:txBody>
      </p:sp>
      <p:sp>
        <p:nvSpPr>
          <p:cNvPr id="10" name="text_4_8"/>
          <p:cNvSpPr txBox="1"/>
          <p:nvPr/>
        </p:nvSpPr>
        <p:spPr>
          <a:xfrm>
            <a:off x="698510" y="2730490"/>
            <a:ext cx="6409395" cy="819120"/>
          </a:xfrm>
          <a:prstGeom prst="rect">
            <a:avLst/>
          </a:prstGeom>
          <a:noFill/>
          <a:ln/>
        </p:spPr>
        <p:txBody>
          <a:bodyPr wrap="none" lIns="0" tIns="0" rIns="0" bIns="0" rtlCol="0" anchor="t"/>
          <a:lstStyle/>
          <a:p>
            <a:pPr algn="l" indent="0" marL="0">
              <a:lnSpc>
                <a:spcPts val="6450"/>
              </a:lnSpc>
              <a:buNone/>
            </a:pPr>
            <a:r>
              <a:rPr lang="en-US" sz="7500" spc="-413" kern="0" dirty="0">
                <a:solidFill>
                  <a:srgbClr val="35C8FF"/>
                </a:solidFill>
                <a:latin typeface="Archivo Black" pitchFamily="34" charset="0"/>
                <a:ea typeface="Archivo Black" pitchFamily="34" charset="-122"/>
                <a:cs typeface="Archivo Black" pitchFamily="34" charset="-120"/>
              </a:rPr>
              <a:t>2,67 Bio. US-$</a:t>
            </a:r>
            <a:endParaRPr lang="en-US" sz="75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Prognose für 2026, ein Plus von 49,5 %. 1,48 Bio. US-$ davon fließen in Infrastruktur.</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Sept. 2026 · Good AI Prisma Marktstudie 2026/27, Kapitel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4_1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19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S_Studienpraesentation_Marktstudie_GLOBAL_DE_v3.3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ABBILDUNG 1.3 · NUTZUNG NACH AMTLICHER STATISTIK</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Laut amtlicher Statistik nutzt jedes fünfte EU-Unternehmen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in Dänemark zwei von fünf.</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Dänemark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6155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42 %</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79877"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37,8 %</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Vereinigtes Königreich (Juni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Schweden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Niederlande</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33,2 %</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Deutschland</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26 %</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Spanien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21,1 %</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20 %</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Frankreich</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18 %</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Italien</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9725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16,4 %</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Australien (alle Unternehmen)</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12 %</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Polen</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40727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8,4 %</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Rumänien</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40718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5,2 %</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Weltweite Managementumfragen kommen auf fast neun von zehn; die Statistikämter erfassen alle Unternehmen ab zehn Beschäftigten.</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Die Spanne reicht von 5,2 % in Rumänien bis 42 % in Dänemark.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Planen Sie mit der amtlichen Zahl für Ihren Markt, nicht mit der Schlagzeile einer Umfrage.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Dez. 2025 · ONS · INE · INSEE · Istat · ABS · Abbildung 1.3, Good AI Prisma Marktstudie 2026/27</a:t>
            </a:r>
            <a:endParaRPr lang="en-US" sz="900" dirty="0"/>
          </a:p>
        </p:txBody>
      </p:sp>
      <p:sp>
        <p:nvSpPr>
          <p:cNvPr id="58" name="text_5_56"/>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19</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S_Studienpraesentation_Marktstudie_GLOBAL_DE_v3.3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ABBILDUNG 1.5 · UNTERSCHIED NACH UNTERNEHMENSGRÖSSE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Großunternehmen nutzen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1,6- bis 4,3-mal so häufig wie kleine.</a:t>
            </a:r>
            <a:endParaRPr lang="en-US" sz="3000" dirty="0"/>
          </a:p>
        </p:txBody>
      </p:sp>
      <p:sp>
        <p:nvSpPr>
          <p:cNvPr id="9" name="text_6_7"/>
          <p:cNvSpPr txBox="1"/>
          <p:nvPr/>
        </p:nvSpPr>
        <p:spPr>
          <a:xfrm>
            <a:off x="939820" y="2540020"/>
            <a:ext cx="3753886" cy="44449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In der EU nutzen 55 % der großen Unternehmen KI, aber nur 17 % der kleinen.</a:t>
            </a:r>
            <a:endParaRPr lang="en-US" sz="1250" dirty="0"/>
          </a:p>
        </p:txBody>
      </p:sp>
      <p:sp>
        <p:nvSpPr>
          <p:cNvPr id="10" name="shape_6_8"/>
          <p:cNvSpPr/>
          <p:nvPr/>
        </p:nvSpPr>
        <p:spPr>
          <a:xfrm>
            <a:off x="761970" y="2628900"/>
            <a:ext cx="76170" cy="76170"/>
          </a:xfrm>
          <a:prstGeom prst="rect">
            <a:avLst/>
          </a:prstGeom>
          <a:solidFill>
            <a:srgbClr val="35C8FF"/>
          </a:solidFill>
          <a:ln/>
        </p:spPr>
      </p:sp>
      <p:sp>
        <p:nvSpPr>
          <p:cNvPr id="11" name="text_6_9"/>
          <p:cNvSpPr txBox="1"/>
          <p:nvPr/>
        </p:nvSpPr>
        <p:spPr>
          <a:xfrm>
            <a:off x="939820" y="3124230"/>
            <a:ext cx="3753886" cy="66678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KI-Agenten vergrößern den Abstand: 40 % der großen Organisationen skalieren sie, aber nur 22 % der kleineren.</a:t>
            </a:r>
            <a:endParaRPr lang="en-US" sz="1250" dirty="0"/>
          </a:p>
        </p:txBody>
      </p:sp>
      <p:sp>
        <p:nvSpPr>
          <p:cNvPr id="12" name="shape_6_10"/>
          <p:cNvSpPr/>
          <p:nvPr/>
        </p:nvSpPr>
        <p:spPr>
          <a:xfrm>
            <a:off x="761970" y="3213110"/>
            <a:ext cx="76170" cy="76170"/>
          </a:xfrm>
          <a:prstGeom prst="rect">
            <a:avLst/>
          </a:prstGeom>
          <a:solidFill>
            <a:srgbClr val="35C8FF"/>
          </a:solidFill>
          <a:ln/>
        </p:spPr>
      </p:sp>
      <p:sp>
        <p:nvSpPr>
          <p:cNvPr id="13" name="text_6_11"/>
          <p:cNvSpPr txBox="1"/>
          <p:nvPr/>
        </p:nvSpPr>
        <p:spPr>
          <a:xfrm>
            <a:off x="939820" y="3930640"/>
            <a:ext cx="3753886" cy="44449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Die Studie empfiehlt Angebote und Programme, die auf kleine Unternehmen zugeschnitten sind.</a:t>
            </a:r>
            <a:endParaRPr lang="en-US" sz="1250" dirty="0"/>
          </a:p>
        </p:txBody>
      </p:sp>
      <p:sp>
        <p:nvSpPr>
          <p:cNvPr id="14" name="shape_6_12"/>
          <p:cNvSpPr/>
          <p:nvPr/>
        </p:nvSpPr>
        <p:spPr>
          <a:xfrm>
            <a:off x="761970" y="4019520"/>
            <a:ext cx="76170" cy="76170"/>
          </a:xfrm>
          <a:prstGeom prst="rect">
            <a:avLst/>
          </a:prstGeom>
          <a:solidFill>
            <a:srgbClr val="35C8FF"/>
          </a:solidFill>
          <a:ln/>
        </p:spPr>
      </p:sp>
      <p:sp>
        <p:nvSpPr>
          <p:cNvPr id="15" name="shape_6_13"/>
          <p:cNvSpPr/>
          <p:nvPr/>
        </p:nvSpPr>
        <p:spPr>
          <a:xfrm>
            <a:off x="4953030" y="2158990"/>
            <a:ext cx="6476970" cy="3746480"/>
          </a:xfrm>
          <a:prstGeom prst="rect">
            <a:avLst/>
          </a:prstGeom>
          <a:solidFill>
            <a:srgbClr val="FFFFFF"/>
          </a:solidFill>
          <a:ln/>
        </p:spPr>
      </p:sp>
      <p:pic>
        <p:nvPicPr>
          <p:cNvPr id="16" name="picture_6_14" descr="Punktdiagramm: KI-Nutzung kleiner und großer Unternehmen in zehn Volkswirtschaften">    </p:cNvPr>
          <p:cNvPicPr>
            <a:picLocks noChangeAspect="1"/>
          </p:cNvPicPr>
          <p:nvPr/>
        </p:nvPicPr>
        <p:blipFill>
          <a:blip r:embed="rId2"/>
          <a:stretch>
            <a:fillRect/>
          </a:stretch>
        </p:blipFill>
        <p:spPr>
          <a:xfrm>
            <a:off x="5461163" y="2298710"/>
            <a:ext cx="5460705" cy="3467039"/>
          </a:xfrm>
          <a:prstGeom prst="rect">
            <a:avLst/>
          </a:prstGeom>
        </p:spPr>
      </p:pic>
      <p:sp>
        <p:nvSpPr>
          <p:cNvPr id="17" name="text_6_1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Nationale Statistikämter 2024–26, wie in Abbildung 1.5 · McKinsey, Aug. 2026 · Good AI Prisma Marktstudie 2026/27</a:t>
            </a:r>
            <a:endParaRPr lang="en-US" sz="900" dirty="0"/>
          </a:p>
        </p:txBody>
      </p:sp>
      <p:sp>
        <p:nvSpPr>
          <p:cNvPr id="18" name="text_6_16"/>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9" name="text_6_1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19</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S_Studienpraesentation_Marktstudie_GLOBAL_DE_v3.3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7_5" descr="/tmp/claude-0/-home-claude/5dcc285b-52c5-57b1-88a8-9616b3351304/scratchpad/f39/W2/decks_v3/_work/S_Studienpraesentation_Marktstudie_GLOBAL_DE_v3.3_20261027/img_011.png">    </p:cNvPr>
          <p:cNvPicPr>
            <a:picLocks noChangeAspect="1"/>
          </p:cNvPicPr>
          <p:nvPr/>
        </p:nvPicPr>
        <p:blipFill>
          <a:blip r:embed="rId2"/>
          <a:stretch>
            <a:fillRect/>
          </a:stretch>
        </p:blipFill>
        <p:spPr>
          <a:xfrm>
            <a:off x="8635959" y="0"/>
            <a:ext cx="3556010" cy="6858000"/>
          </a:xfrm>
          <a:prstGeom prst="rect">
            <a:avLst/>
          </a:prstGeom>
        </p:spPr>
      </p:pic>
      <p:sp>
        <p:nvSpPr>
          <p:cNvPr id="8" name="text_7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WAS UNTERNEHMEN BREMST</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Fehlendes Fachwissen ist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die meistgenannte Hürde.</a:t>
            </a:r>
            <a:endParaRPr lang="en-US" sz="3000" dirty="0"/>
          </a:p>
        </p:txBody>
      </p:sp>
      <p:sp>
        <p:nvSpPr>
          <p:cNvPr id="10" name="text_7_8"/>
          <p:cNvSpPr txBox="1"/>
          <p:nvPr/>
        </p:nvSpPr>
        <p:spPr>
          <a:xfrm>
            <a:off x="698510" y="2730490"/>
            <a:ext cx="4213830" cy="1529060"/>
          </a:xfrm>
          <a:prstGeom prst="rect">
            <a:avLst/>
          </a:prstGeom>
          <a:noFill/>
          <a:ln/>
        </p:spPr>
        <p:txBody>
          <a:bodyPr wrap="none" lIns="0" tIns="0" rIns="0" bIns="0" rtlCol="0" anchor="t"/>
          <a:lstStyle/>
          <a:p>
            <a:pPr algn="l" indent="0" marL="0">
              <a:lnSpc>
                <a:spcPts val="12040"/>
              </a:lnSpc>
              <a:buNone/>
            </a:pPr>
            <a:r>
              <a:rPr lang="en-US" sz="14000" spc="-770" kern="0" dirty="0">
                <a:solidFill>
                  <a:srgbClr val="35C8FF"/>
                </a:solidFill>
                <a:latin typeface="Archivo Black" pitchFamily="34" charset="0"/>
                <a:ea typeface="Archivo Black" pitchFamily="34" charset="-122"/>
                <a:cs typeface="Archivo Black" pitchFamily="34" charset="-120"/>
              </a:rPr>
              <a:t>71 %</a:t>
            </a:r>
            <a:endParaRPr lang="en-US" sz="14000" dirty="0"/>
          </a:p>
        </p:txBody>
      </p:sp>
      <p:sp>
        <p:nvSpPr>
          <p:cNvPr id="11" name="text_7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der EU-Unternehmen, die KI erwogen haben, fehlt nach eigener Angabe das Fachwissen dafür.</a:t>
            </a:r>
            <a:endParaRPr lang="en-US" sz="1800" dirty="0"/>
          </a:p>
        </p:txBody>
      </p:sp>
      <p:sp>
        <p:nvSpPr>
          <p:cNvPr id="12" name="text_7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2025 · Good AI Prisma Marktstudie 2026/27, Befund 05</a:t>
            </a:r>
            <a:endParaRPr lang="en-US" sz="900" dirty="0"/>
          </a:p>
        </p:txBody>
      </p:sp>
      <p:sp>
        <p:nvSpPr>
          <p:cNvPr id="13" name="text_7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7_1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5" name="text_7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19</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35C8FF"/>
          </a:solidFill>
          <a:ln/>
        </p:spPr>
      </p:sp>
      <p:pic>
        <p:nvPicPr>
          <p:cNvPr id="3" name="picture_8_1" descr="/tmp/claude-0/-home-claude/5dcc285b-52c5-57b1-88a8-9616b3351304/scratchpad/f39/W2/decks_v3/_work/S_Studienpraesentation_Marktstudie_GLOBAL_DE_v3.3_20261027/img_012.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8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ALS LAUFENDER KOSTENFAKTOR</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KI wird zum laufenden Kostenfaktor: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Etwa jede fünfte befragte Organisation sagt, dass die Kosten die Nutzung bereits begrenzen.</a:t>
            </a:r>
            <a:endParaRPr lang="en-US" sz="3000" dirty="0"/>
          </a:p>
        </p:txBody>
      </p:sp>
      <p:sp>
        <p:nvSpPr>
          <p:cNvPr id="9" name="text_8_7"/>
          <p:cNvSpPr txBox="1"/>
          <p:nvPr/>
        </p:nvSpPr>
        <p:spPr>
          <a:xfrm>
            <a:off x="761970" y="2540020"/>
            <a:ext cx="4983480" cy="1092159"/>
          </a:xfrm>
          <a:prstGeom prst="rect">
            <a:avLst/>
          </a:prstGeom>
          <a:noFill/>
          <a:ln/>
        </p:spPr>
        <p:txBody>
          <a:bodyPr wrap="none" lIns="0" tIns="0" rIns="0" bIns="0" rtlCol="0" anchor="t"/>
          <a:lstStyle/>
          <a:p>
            <a:pPr algn="l" indent="0" marL="0">
              <a:lnSpc>
                <a:spcPts val="8600"/>
              </a:lnSpc>
              <a:buNone/>
            </a:pPr>
            <a:r>
              <a:rPr lang="en-US" sz="10000" spc="-550" kern="0" dirty="0">
                <a:solidFill>
                  <a:srgbClr val="35C8FF"/>
                </a:solidFill>
                <a:latin typeface="Archivo Black" pitchFamily="34" charset="0"/>
                <a:ea typeface="Archivo Black" pitchFamily="34" charset="-122"/>
                <a:cs typeface="Archivo Black" pitchFamily="34" charset="-120"/>
              </a:rPr>
              <a:t>1 von 5</a:t>
            </a:r>
            <a:endParaRPr lang="en-US" sz="10000" dirty="0"/>
          </a:p>
        </p:txBody>
      </p:sp>
      <p:sp>
        <p:nvSpPr>
          <p:cNvPr id="10" name="text_8_8"/>
          <p:cNvSpPr txBox="1"/>
          <p:nvPr/>
        </p:nvSpPr>
        <p:spPr>
          <a:xfrm>
            <a:off x="761970" y="384807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Organisationen sagt, dass Betriebskosten ihre KI-Nutzung begrenzen.</a:t>
            </a:r>
            <a:endParaRPr lang="en-US" sz="1600" dirty="0"/>
          </a:p>
        </p:txBody>
      </p:sp>
      <p:sp>
        <p:nvSpPr>
          <p:cNvPr id="11" name="text_8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WIE SICHTBAR KI-KOSTEN SIND</a:t>
            </a:r>
            <a:endParaRPr lang="en-US" sz="800" dirty="0"/>
          </a:p>
        </p:txBody>
      </p:sp>
      <p:sp>
        <p:nvSpPr>
          <p:cNvPr id="12" name="text_8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sehen ihre KI-Kosten in Echtzeit</a:t>
            </a:r>
            <a:endParaRPr lang="en-US" sz="1150" dirty="0"/>
          </a:p>
        </p:txBody>
      </p:sp>
      <p:sp>
        <p:nvSpPr>
          <p:cNvPr id="13" name="shape_8_11"/>
          <p:cNvSpPr/>
          <p:nvPr/>
        </p:nvSpPr>
        <p:spPr>
          <a:xfrm>
            <a:off x="6096030" y="3085368"/>
            <a:ext cx="2012960" cy="279441"/>
          </a:xfrm>
          <a:prstGeom prst="rect">
            <a:avLst/>
          </a:prstGeom>
          <a:solidFill>
            <a:srgbClr val="35C8FF"/>
          </a:solidFill>
          <a:ln/>
        </p:spPr>
      </p:sp>
      <p:sp>
        <p:nvSpPr>
          <p:cNvPr id="14" name="text_8_12"/>
          <p:cNvSpPr txBox="1"/>
          <p:nvPr/>
        </p:nvSpPr>
        <p:spPr>
          <a:xfrm>
            <a:off x="8210580" y="3123499"/>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26 %</a:t>
            </a:r>
            <a:endParaRPr lang="en-US" sz="1500" dirty="0"/>
          </a:p>
        </p:txBody>
      </p:sp>
      <p:sp>
        <p:nvSpPr>
          <p:cNvPr id="15" name="text_8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16" name="text_8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nennen KI-Kostenmanagement als Hürde</a:t>
            </a:r>
            <a:endParaRPr lang="en-US" sz="1150" dirty="0"/>
          </a:p>
        </p:txBody>
      </p:sp>
      <p:sp>
        <p:nvSpPr>
          <p:cNvPr id="17" name="shape_8_15"/>
          <p:cNvSpPr/>
          <p:nvPr/>
        </p:nvSpPr>
        <p:spPr>
          <a:xfrm>
            <a:off x="6096030" y="3983218"/>
            <a:ext cx="2705070" cy="279441"/>
          </a:xfrm>
          <a:prstGeom prst="rect">
            <a:avLst/>
          </a:prstGeom>
          <a:solidFill>
            <a:srgbClr val="5A6F84"/>
          </a:solidFill>
          <a:ln/>
        </p:spPr>
      </p:sp>
      <p:sp>
        <p:nvSpPr>
          <p:cNvPr id="18" name="text_8_16"/>
          <p:cNvSpPr txBox="1"/>
          <p:nvPr/>
        </p:nvSpPr>
        <p:spPr>
          <a:xfrm>
            <a:off x="8902690" y="4021348"/>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35 %</a:t>
            </a:r>
            <a:endParaRPr lang="en-US" sz="1500" dirty="0"/>
          </a:p>
        </p:txBody>
      </p:sp>
      <p:sp>
        <p:nvSpPr>
          <p:cNvPr id="19" name="text_8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20" name="text_8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Unternehmen in Mexiko verstehen KI-Kostenstrukturen nur schwer</a:t>
            </a:r>
            <a:endParaRPr lang="en-US" sz="1150" dirty="0"/>
          </a:p>
        </p:txBody>
      </p:sp>
      <p:sp>
        <p:nvSpPr>
          <p:cNvPr id="21" name="shape_8_19"/>
          <p:cNvSpPr/>
          <p:nvPr/>
        </p:nvSpPr>
        <p:spPr>
          <a:xfrm>
            <a:off x="6096030" y="4881067"/>
            <a:ext cx="3556010" cy="279441"/>
          </a:xfrm>
          <a:prstGeom prst="rect">
            <a:avLst/>
          </a:prstGeom>
          <a:solidFill>
            <a:srgbClr val="5A6F84"/>
          </a:solidFill>
          <a:ln/>
        </p:spPr>
      </p:sp>
      <p:sp>
        <p:nvSpPr>
          <p:cNvPr id="22" name="text_8_20"/>
          <p:cNvSpPr txBox="1"/>
          <p:nvPr/>
        </p:nvSpPr>
        <p:spPr>
          <a:xfrm>
            <a:off x="9753630" y="4919198"/>
            <a:ext cx="488381"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46 %</a:t>
            </a:r>
            <a:endParaRPr lang="en-US" sz="1500" dirty="0"/>
          </a:p>
        </p:txBody>
      </p:sp>
      <p:sp>
        <p:nvSpPr>
          <p:cNvPr id="23" name="text_8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MEXIKO, Q2 2026 · UMSATZ ÜBER 50 MIO. US-$</a:t>
            </a:r>
            <a:endParaRPr lang="en-US" sz="750" dirty="0"/>
          </a:p>
        </p:txBody>
      </p:sp>
      <p:sp>
        <p:nvSpPr>
          <p:cNvPr id="24" name="text_8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Mexiko, Global AI Pulse Q2 2026 · Good AI Prisma Marktstudie 2026/27, Befund 08</a:t>
            </a:r>
            <a:endParaRPr lang="en-US" sz="900" dirty="0"/>
          </a:p>
        </p:txBody>
      </p:sp>
      <p:sp>
        <p:nvSpPr>
          <p:cNvPr id="25" name="text_8_23"/>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6" name="text_8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19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C2CDD"/>
          </a:solidFill>
          <a:ln/>
        </p:spPr>
      </p:sp>
      <p:pic>
        <p:nvPicPr>
          <p:cNvPr id="3" name="picture_9_1" descr="/tmp/claude-0/-home-claude/5dcc285b-52c5-57b1-88a8-9616b3351304/scratchpad/f39/W2/decks_v3/_work/S_Studienpraesentation_Marktstudie_GLOBAL_DE_v3.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9_5" descr="/tmp/claude-0/-home-claude/5dcc285b-52c5-57b1-88a8-9616b3351304/scratchpad/f39/W2/decks_v3/_work/S_Studienpraesentation_Marktstudie_GLOBAL_DE_v3.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9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8080EB"/>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9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KAPITEL 02 · DIE REGELN</a:t>
            </a:r>
            <a:endParaRPr lang="en-US" sz="1050" dirty="0"/>
          </a:p>
        </p:txBody>
      </p:sp>
      <p:sp>
        <p:nvSpPr>
          <p:cNvPr id="10" name="Title"/>
          <p:cNvSpPr txBox="1"/>
          <p:nvPr/>
        </p:nvSpPr>
        <p:spPr>
          <a:xfrm>
            <a:off x="761970" y="3297509"/>
            <a:ext cx="7207209" cy="1432316"/>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KI-Gesetze gelten bereits in Südkorea und Vietnam, </a:t>
            </a:r>
            <a:pPr algn="l" indent="0" marL="0">
              <a:lnSpc>
                <a:spcPts val="2820"/>
              </a:lnSpc>
              <a:buNone/>
            </a:pPr>
            <a:r>
              <a:rPr lang="en-US" sz="3000" spc="-135" kern="0" dirty="0">
                <a:solidFill>
                  <a:srgbClr val="8080EB"/>
                </a:solidFill>
                <a:latin typeface="Archivo Black" pitchFamily="34" charset="0"/>
                <a:ea typeface="Archivo Black" pitchFamily="34" charset="-122"/>
                <a:cs typeface="Archivo Black" pitchFamily="34" charset="-120"/>
              </a:rPr>
              <a:t>EU-Pflichten für gelistete Hochrisiko-Einsätze ab 2. Dez. 2027.</a:t>
            </a:r>
            <a:endParaRPr lang="en-US" sz="3000" dirty="0"/>
          </a:p>
        </p:txBody>
      </p:sp>
      <p:sp>
        <p:nvSpPr>
          <p:cNvPr id="11" name="text_9_9"/>
          <p:cNvSpPr txBox="1"/>
          <p:nvPr/>
        </p:nvSpPr>
        <p:spPr>
          <a:xfrm>
            <a:off x="761970" y="4907676"/>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KI-Gesetze gelten in Südkorea und Vietnam, Regeln von US-Bundesstaaten ab 1. Jan. 2027, EU-Hochrisikopflichten ab 2. Dez. 2027 und Indiens Datenschutzpflichten ab 13. Mai 2027.</a:t>
            </a:r>
            <a:endParaRPr lang="en-US" sz="145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VO (EU) 2026/1744 · Good AI Prisma Marktstudie 2026/27, Befund 09</a:t>
            </a:r>
            <a:endParaRPr lang="en-US" sz="900" dirty="0"/>
          </a:p>
        </p:txBody>
      </p:sp>
      <p:sp>
        <p:nvSpPr>
          <p:cNvPr id="13" name="text_9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9_1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5" name="shape_9_13"/>
          <p:cNvSpPr/>
          <p:nvPr/>
        </p:nvSpPr>
        <p:spPr>
          <a:xfrm>
            <a:off x="10885841" y="6496080"/>
            <a:ext cx="544159" cy="114300"/>
          </a:xfrm>
          <a:prstGeom prst="rect">
            <a:avLst/>
          </a:prstGeom>
          <a:solidFill>
            <a:srgbClr val="06111D"/>
          </a:solidFill>
          <a:ln/>
        </p:spPr>
      </p:sp>
      <p:sp>
        <p:nvSpPr>
          <p:cNvPr id="16" name="text_9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19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2C2CDD"/>
          </a:solidFill>
          <a:ln/>
        </p:spPr>
      </p:sp>
      <p:pic>
        <p:nvPicPr>
          <p:cNvPr id="3" name="picture_10_1" descr="/tmp/claude-0/-home-claude/5dcc285b-52c5-57b1-88a8-9616b3351304/scratchpad/f39/W2/decks_v3/_work/S_Studienpraesentation_Marktstudie_GLOBAL_DE_v3.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ABBILDUNG 2.1 · KI-VERORDNUNG</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Transparenzpflichten gelten bereits,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Pflichten für gelistete Hochrisiko-Einsätze ab 2. Dez. 2027.</a:t>
            </a:r>
            <a:endParaRPr lang="en-US" sz="3000" dirty="0"/>
          </a:p>
        </p:txBody>
      </p:sp>
      <p:sp>
        <p:nvSpPr>
          <p:cNvPr id="9" name="shape_10_7"/>
          <p:cNvSpPr/>
          <p:nvPr/>
        </p:nvSpPr>
        <p:spPr>
          <a:xfrm>
            <a:off x="952530" y="3136941"/>
            <a:ext cx="10287000" cy="25420"/>
          </a:xfrm>
          <a:prstGeom prst="rect">
            <a:avLst/>
          </a:prstGeom>
          <a:solidFill>
            <a:srgbClr val="8080EB"/>
          </a:solidFill>
          <a:ln/>
        </p:spPr>
      </p:sp>
      <p:sp>
        <p:nvSpPr>
          <p:cNvPr id="10" name="shape_10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0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0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Transparenz: Menschen müssen erfahren, dass sie es mit einer KI zu tun haben (Artikel 50).</a:t>
            </a:r>
            <a:endParaRPr lang="en-US" sz="1150" dirty="0"/>
          </a:p>
        </p:txBody>
      </p:sp>
      <p:sp>
        <p:nvSpPr>
          <p:cNvPr id="13" name="text_10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GILT BEREITS</a:t>
            </a:r>
            <a:endParaRPr lang="en-US" sz="750" dirty="0"/>
          </a:p>
        </p:txBody>
      </p:sp>
      <p:sp>
        <p:nvSpPr>
          <p:cNvPr id="14" name="shape_10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0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2026</a:t>
            </a:r>
            <a:endParaRPr lang="en-US" sz="2300" dirty="0"/>
          </a:p>
        </p:txBody>
      </p:sp>
      <p:sp>
        <p:nvSpPr>
          <p:cNvPr id="16" name="text_10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Maschinenlesbare Kennzeichnung für generative KI, die bereits am Markt ist (Artikel 50 Abs. 2).</a:t>
            </a:r>
            <a:endParaRPr lang="en-US" sz="1150" dirty="0"/>
          </a:p>
        </p:txBody>
      </p:sp>
      <p:sp>
        <p:nvSpPr>
          <p:cNvPr id="17" name="shape_10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0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2027</a:t>
            </a:r>
            <a:endParaRPr lang="en-US" sz="2300" dirty="0"/>
          </a:p>
        </p:txBody>
      </p:sp>
      <p:sp>
        <p:nvSpPr>
          <p:cNvPr id="19" name="text_10_17"/>
          <p:cNvSpPr txBox="1"/>
          <p:nvPr/>
        </p:nvSpPr>
        <p:spPr>
          <a:xfrm>
            <a:off x="6203930" y="3949659"/>
            <a:ext cx="2592964" cy="1021933"/>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Einsätze nach Anhang III, etwa bestimmte KI-Anwendungen bei Personalauswahl, Kreditvergabe, Versicherung, Bildung und öffentlichen Leistungen.</a:t>
            </a:r>
            <a:endParaRPr lang="en-US" sz="1150" dirty="0"/>
          </a:p>
        </p:txBody>
      </p:sp>
      <p:sp>
        <p:nvSpPr>
          <p:cNvPr id="20" name="text_10_18"/>
          <p:cNvSpPr txBox="1"/>
          <p:nvPr/>
        </p:nvSpPr>
        <p:spPr>
          <a:xfrm>
            <a:off x="6203930" y="5073274"/>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JETZT PLANEN</a:t>
            </a:r>
            <a:endParaRPr lang="en-US" sz="750" dirty="0"/>
          </a:p>
        </p:txBody>
      </p:sp>
      <p:sp>
        <p:nvSpPr>
          <p:cNvPr id="21" name="shape_10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0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0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KI in regulierten Produkten wie Maschinen und Medizinprodukten, soweit Anhang I greift.</a:t>
            </a:r>
            <a:endParaRPr lang="en-US" sz="1150" dirty="0"/>
          </a:p>
        </p:txBody>
      </p:sp>
      <p:sp>
        <p:nvSpPr>
          <p:cNvPr id="24" name="text_10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VO (EU) 2026/1744, EUR-Lex · Abbildung 2.1, Good AI Prisma Marktstudie 2026/27</a:t>
            </a:r>
            <a:endParaRPr lang="en-US" sz="900" dirty="0"/>
          </a:p>
        </p:txBody>
      </p:sp>
      <p:sp>
        <p:nvSpPr>
          <p:cNvPr id="25" name="text_10_23"/>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6" name="text_10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19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S_Studienpraesentation_Marktstudie_GLOBAL_DE_v3.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1_5" descr="/tmp/claude-0/-home-claude/5dcc285b-52c5-57b1-88a8-9616b3351304/scratchpad/f39/W2/decks_v3/_work/S_Studienpraesentation_Marktstudie_GLOBAL_DE_v3.3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11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EINKAUFEN · WAS ANBIETER VERÖFFENTLICHEN</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Einkäufer können KI-Angebote selten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anhand von Fakten vergleichen.</a:t>
            </a:r>
            <a:endParaRPr lang="en-US" sz="3000" dirty="0"/>
          </a:p>
        </p:txBody>
      </p:sp>
      <p:sp>
        <p:nvSpPr>
          <p:cNvPr id="10" name="text_11_8"/>
          <p:cNvSpPr txBox="1"/>
          <p:nvPr/>
        </p:nvSpPr>
        <p:spPr>
          <a:xfrm>
            <a:off x="698510" y="2730490"/>
            <a:ext cx="6005139"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von 107</a:t>
            </a:r>
            <a:endParaRPr lang="en-US" sz="9000" dirty="0"/>
          </a:p>
        </p:txBody>
      </p:sp>
      <p:sp>
        <p:nvSpPr>
          <p:cNvPr id="11" name="text_11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KI-Angeboten für den Kundenservice nennen einen Preis; 38 dokumentieren eine EU-Hosting-Option.</a:t>
            </a:r>
            <a:endParaRPr lang="en-US" sz="1800" dirty="0"/>
          </a:p>
        </p:txBody>
      </p:sp>
      <p:sp>
        <p:nvSpPr>
          <p:cNvPr id="12" name="text_11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Erhebung Okt. 2026 (Anbieterangaben geprüft am 19.–20. Okt. 2026)</a:t>
            </a:r>
            <a:endParaRPr lang="en-US" sz="900" dirty="0"/>
          </a:p>
        </p:txBody>
      </p:sp>
      <p:sp>
        <p:nvSpPr>
          <p:cNvPr id="13" name="text_11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11_12"/>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5" name="text_11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19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35C8FF"/>
          </a:solidFill>
          <a:ln/>
        </p:spPr>
      </p:sp>
      <p:pic>
        <p:nvPicPr>
          <p:cNvPr id="3" name="picture_12_1" descr="/tmp/claude-0/-home-claude/5dcc285b-52c5-57b1-88a8-9616b3351304/scratchpad/f39/W2/decks_v3/_work/S_Studienpraesentation_Marktstudie_GLOBAL_DE_v3.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ABBILDUNG 8.2 · DIE ENTSCHEIDUNG</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Fünf Fragen entscheiden, ob Sie pilotieren, Belege anfordern,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umbauen oder stoppen.</a:t>
            </a:r>
            <a:endParaRPr lang="en-US" sz="3000" dirty="0"/>
          </a:p>
        </p:txBody>
      </p:sp>
      <p:sp>
        <p:nvSpPr>
          <p:cNvPr id="9" name="shape_12_7"/>
          <p:cNvSpPr/>
          <p:nvPr/>
        </p:nvSpPr>
        <p:spPr>
          <a:xfrm>
            <a:off x="952530" y="3009930"/>
            <a:ext cx="10287000" cy="19020"/>
          </a:xfrm>
          <a:prstGeom prst="rect">
            <a:avLst/>
          </a:prstGeom>
          <a:solidFill>
            <a:srgbClr val="35C8FF"/>
          </a:solidFill>
          <a:ln/>
        </p:spPr>
      </p:sp>
      <p:sp>
        <p:nvSpPr>
          <p:cNvPr id="10" name="shape_12_8"/>
          <p:cNvSpPr/>
          <p:nvPr/>
        </p:nvSpPr>
        <p:spPr>
          <a:xfrm>
            <a:off x="761970" y="2794041"/>
            <a:ext cx="431780" cy="431780"/>
          </a:xfrm>
          <a:prstGeom prst="ellipse">
            <a:avLst/>
          </a:prstGeom>
          <a:solidFill>
            <a:srgbClr val="06111D"/>
          </a:solidFill>
          <a:ln w="19050">
            <a:solidFill>
              <a:srgbClr val="35C8FF"/>
            </a:solidFill>
            <a:prstDash val="solid"/>
          </a:ln>
        </p:spPr>
      </p:sp>
      <p:sp>
        <p:nvSpPr>
          <p:cNvPr id="11" name="text_12_9"/>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2" name="text_12_10"/>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Relevanz</a:t>
            </a:r>
            <a:endParaRPr lang="en-US" sz="1800" dirty="0"/>
          </a:p>
        </p:txBody>
      </p:sp>
      <p:sp>
        <p:nvSpPr>
          <p:cNvPr id="13" name="text_12_11"/>
          <p:cNvSpPr txBox="1"/>
          <p:nvPr/>
        </p:nvSpPr>
        <p:spPr>
          <a:xfrm>
            <a:off x="761970" y="3694450"/>
            <a:ext cx="2074225"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Ist der Prozess wichtig genug, um ihn zu ändern?</a:t>
            </a:r>
            <a:endParaRPr lang="en-US" sz="1250" dirty="0"/>
          </a:p>
        </p:txBody>
      </p:sp>
      <p:sp>
        <p:nvSpPr>
          <p:cNvPr id="14" name="text_12_12"/>
          <p:cNvSpPr txBox="1"/>
          <p:nvPr/>
        </p:nvSpPr>
        <p:spPr>
          <a:xfrm>
            <a:off x="761970" y="4183380"/>
            <a:ext cx="2074225"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Wenn nicht: einen anderen Prozess wählen.</a:t>
            </a:r>
            <a:endParaRPr lang="en-US" sz="1050" dirty="0"/>
          </a:p>
        </p:txBody>
      </p:sp>
      <p:sp>
        <p:nvSpPr>
          <p:cNvPr id="15" name="shape_12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2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2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Ausgangswert</a:t>
            </a:r>
            <a:endParaRPr lang="en-US" sz="1800" dirty="0"/>
          </a:p>
        </p:txBody>
      </p:sp>
      <p:sp>
        <p:nvSpPr>
          <p:cNvPr id="18" name="text_12_16"/>
          <p:cNvSpPr txBox="1"/>
          <p:nvPr/>
        </p:nvSpPr>
        <p:spPr>
          <a:xfrm>
            <a:off x="2928549"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Gibt es einen gemessenen Ausgangswert und eine verantwortliche Person?</a:t>
            </a:r>
            <a:endParaRPr lang="en-US" sz="1250" dirty="0"/>
          </a:p>
        </p:txBody>
      </p:sp>
      <p:sp>
        <p:nvSpPr>
          <p:cNvPr id="19" name="text_12_17"/>
          <p:cNvSpPr txBox="1"/>
          <p:nvPr/>
        </p:nvSpPr>
        <p:spPr>
          <a:xfrm>
            <a:off x="2928549" y="438976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Wenn nicht: zuerst messen (Freigabe 1).</a:t>
            </a:r>
            <a:endParaRPr lang="en-US" sz="1050" dirty="0"/>
          </a:p>
        </p:txBody>
      </p:sp>
      <p:sp>
        <p:nvSpPr>
          <p:cNvPr id="20" name="shape_12_18"/>
          <p:cNvSpPr/>
          <p:nvPr/>
        </p:nvSpPr>
        <p:spPr>
          <a:xfrm>
            <a:off x="5095220" y="2794041"/>
            <a:ext cx="431780" cy="431780"/>
          </a:xfrm>
          <a:prstGeom prst="ellipse">
            <a:avLst/>
          </a:prstGeom>
          <a:solidFill>
            <a:srgbClr val="06111D"/>
          </a:solidFill>
          <a:ln w="19050">
            <a:solidFill>
              <a:srgbClr val="35C8FF"/>
            </a:solidFill>
            <a:prstDash val="solid"/>
          </a:ln>
        </p:spPr>
      </p:sp>
      <p:sp>
        <p:nvSpPr>
          <p:cNvPr id="21" name="text_12_19"/>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2" name="text_12_20"/>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Fakten</a:t>
            </a:r>
            <a:endParaRPr lang="en-US" sz="1800" dirty="0"/>
          </a:p>
        </p:txBody>
      </p:sp>
      <p:sp>
        <p:nvSpPr>
          <p:cNvPr id="23" name="text_12_21"/>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Liegen die entscheidenden Fakten für mindestens zwei Optionen schriftlich vor?</a:t>
            </a:r>
            <a:endParaRPr lang="en-US" sz="1250" dirty="0"/>
          </a:p>
        </p:txBody>
      </p:sp>
      <p:sp>
        <p:nvSpPr>
          <p:cNvPr id="24" name="text_12_22"/>
          <p:cNvSpPr txBox="1"/>
          <p:nvPr/>
        </p:nvSpPr>
        <p:spPr>
          <a:xfrm>
            <a:off x="5095220" y="438976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Wenn nicht: vor jeder Vorführung anfordern.</a:t>
            </a:r>
            <a:endParaRPr lang="en-US" sz="1050" dirty="0"/>
          </a:p>
        </p:txBody>
      </p:sp>
      <p:sp>
        <p:nvSpPr>
          <p:cNvPr id="25" name="shape_12_23"/>
          <p:cNvSpPr/>
          <p:nvPr/>
        </p:nvSpPr>
        <p:spPr>
          <a:xfrm>
            <a:off x="7261799" y="2794041"/>
            <a:ext cx="431780" cy="431780"/>
          </a:xfrm>
          <a:prstGeom prst="ellipse">
            <a:avLst/>
          </a:prstGeom>
          <a:solidFill>
            <a:srgbClr val="06111D"/>
          </a:solidFill>
          <a:ln w="19050">
            <a:solidFill>
              <a:srgbClr val="35C8FF"/>
            </a:solidFill>
            <a:prstDash val="solid"/>
          </a:ln>
        </p:spPr>
      </p:sp>
      <p:sp>
        <p:nvSpPr>
          <p:cNvPr id="26" name="text_12_24"/>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7" name="text_12_25"/>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Prüfungen</a:t>
            </a:r>
            <a:endParaRPr lang="en-US" sz="1800" dirty="0"/>
          </a:p>
        </p:txBody>
      </p:sp>
      <p:sp>
        <p:nvSpPr>
          <p:cNvPr id="28" name="text_12_26"/>
          <p:cNvSpPr txBox="1"/>
          <p:nvPr/>
        </p:nvSpPr>
        <p:spPr>
          <a:xfrm>
            <a:off x="7261799" y="3694450"/>
            <a:ext cx="2074316" cy="123828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Sind Datenschutz, Sicherheit, Arbeitsrecht und Mitbestimmung sowie der Vertrag geprüft, und ist die Anwendung hochriskant?</a:t>
            </a:r>
            <a:endParaRPr lang="en-US" sz="1250" dirty="0"/>
          </a:p>
        </p:txBody>
      </p:sp>
      <p:sp>
        <p:nvSpPr>
          <p:cNvPr id="29" name="text_12_27"/>
          <p:cNvSpPr txBox="1"/>
          <p:nvPr/>
        </p:nvSpPr>
        <p:spPr>
          <a:xfrm>
            <a:off x="7261799" y="5008900"/>
            <a:ext cx="2074316" cy="559887"/>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Wenn hochriskant: zuerst die zusätzlichen Kontrollen einrichten.</a:t>
            </a:r>
            <a:endParaRPr lang="en-US" sz="1050" dirty="0"/>
          </a:p>
        </p:txBody>
      </p:sp>
      <p:sp>
        <p:nvSpPr>
          <p:cNvPr id="30" name="shape_12_28"/>
          <p:cNvSpPr/>
          <p:nvPr/>
        </p:nvSpPr>
        <p:spPr>
          <a:xfrm>
            <a:off x="9428470" y="2794041"/>
            <a:ext cx="431780" cy="431780"/>
          </a:xfrm>
          <a:prstGeom prst="ellipse">
            <a:avLst/>
          </a:prstGeom>
          <a:solidFill>
            <a:srgbClr val="06111D"/>
          </a:solidFill>
          <a:ln w="19050">
            <a:solidFill>
              <a:srgbClr val="35C8FF"/>
            </a:solidFill>
            <a:prstDash val="solid"/>
          </a:ln>
        </p:spPr>
      </p:sp>
      <p:sp>
        <p:nvSpPr>
          <p:cNvPr id="31" name="text_12_29"/>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32" name="text_12_30"/>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Ergebnis</a:t>
            </a:r>
            <a:endParaRPr lang="en-US" sz="1800" dirty="0"/>
          </a:p>
        </p:txBody>
      </p:sp>
      <p:sp>
        <p:nvSpPr>
          <p:cNvPr id="33" name="text_12_31"/>
          <p:cNvSpPr txBox="1"/>
          <p:nvPr/>
        </p:nvSpPr>
        <p:spPr>
          <a:xfrm>
            <a:off x="9428470"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Hat der Pilot seine Schwelle für abgenommene Ergebnisse erreicht?</a:t>
            </a:r>
            <a:endParaRPr lang="en-US" sz="1250" dirty="0"/>
          </a:p>
        </p:txBody>
      </p:sp>
      <p:sp>
        <p:nvSpPr>
          <p:cNvPr id="34" name="text_12_32"/>
          <p:cNvSpPr txBox="1"/>
          <p:nvPr/>
        </p:nvSpPr>
        <p:spPr>
          <a:xfrm>
            <a:off x="9428470" y="4596140"/>
            <a:ext cx="2074316" cy="559887"/>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Wenn nicht: umbauen oder stoppen. Wenn ja: skalieren (Freigabe 2).</a:t>
            </a:r>
            <a:endParaRPr lang="en-US" sz="1050" dirty="0"/>
          </a:p>
        </p:txBody>
      </p:sp>
      <p:sp>
        <p:nvSpPr>
          <p:cNvPr id="35" name="text_12_33"/>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ETHORITY-Entscheidungsfolge · Abbildung 8.2, Good AI Prisma Marktstudie 2026/27</a:t>
            </a:r>
            <a:endParaRPr lang="en-US" sz="900" dirty="0"/>
          </a:p>
        </p:txBody>
      </p:sp>
      <p:sp>
        <p:nvSpPr>
          <p:cNvPr id="36" name="text_12_34"/>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37" name="text_12_3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19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S_Studienpraesentation_Marktstudie_GLOBAL_DE_v3.3_20261027/img_01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VIER QUALITÄTEN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Gute KI ist wirksam, effizient,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wirtschaftlich und verantwortungsvoll.</a:t>
            </a:r>
            <a:endParaRPr lang="en-US" sz="3000" dirty="0"/>
          </a:p>
        </p:txBody>
      </p:sp>
      <p:sp>
        <p:nvSpPr>
          <p:cNvPr id="9" name="text_13_7"/>
          <p:cNvSpPr txBox="1"/>
          <p:nvPr/>
        </p:nvSpPr>
        <p:spPr>
          <a:xfrm>
            <a:off x="761970" y="2144177"/>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Die Einhaltung der Regeln gehört zur verantwortungsvollen Umsetzung. Verantwortung geht weiter: Auch eine erlaubte Anwendung kann schlecht gestaltet sein oder Betroffenen schaden.</a:t>
            </a:r>
            <a:endParaRPr lang="en-US" sz="1200" dirty="0"/>
          </a:p>
        </p:txBody>
      </p:sp>
      <p:sp>
        <p:nvSpPr>
          <p:cNvPr id="10" name="shape_13_8"/>
          <p:cNvSpPr/>
          <p:nvPr/>
        </p:nvSpPr>
        <p:spPr>
          <a:xfrm>
            <a:off x="761970" y="2984510"/>
            <a:ext cx="1883938" cy="2667030"/>
          </a:xfrm>
          <a:prstGeom prst="rect">
            <a:avLst/>
          </a:prstGeom>
          <a:solidFill>
            <a:srgbClr val="0B1A2A"/>
          </a:solidFill>
          <a:ln/>
        </p:spPr>
      </p:sp>
      <p:sp>
        <p:nvSpPr>
          <p:cNvPr id="11" name="shape_13_9"/>
          <p:cNvSpPr/>
          <p:nvPr/>
        </p:nvSpPr>
        <p:spPr>
          <a:xfrm>
            <a:off x="761970" y="2984510"/>
            <a:ext cx="1883938" cy="50841"/>
          </a:xfrm>
          <a:prstGeom prst="rect">
            <a:avLst/>
          </a:prstGeom>
          <a:solidFill>
            <a:srgbClr val="35C8FF"/>
          </a:solidFill>
          <a:ln/>
        </p:spPr>
      </p:sp>
      <p:sp>
        <p:nvSpPr>
          <p:cNvPr id="12" name="shape_13_10"/>
          <p:cNvSpPr/>
          <p:nvPr/>
        </p:nvSpPr>
        <p:spPr>
          <a:xfrm>
            <a:off x="2639598" y="2984510"/>
            <a:ext cx="6309" cy="2667030"/>
          </a:xfrm>
          <a:prstGeom prst="rect">
            <a:avLst/>
          </a:prstGeom>
          <a:solidFill>
            <a:srgbClr val="D6E6F5">
              <a:alpha val="13000"/>
            </a:srgbClr>
          </a:solidFill>
          <a:ln/>
        </p:spPr>
      </p:sp>
      <p:sp>
        <p:nvSpPr>
          <p:cNvPr id="13" name="shape_13_11"/>
          <p:cNvSpPr/>
          <p:nvPr/>
        </p:nvSpPr>
        <p:spPr>
          <a:xfrm>
            <a:off x="761970" y="5645140"/>
            <a:ext cx="1883938" cy="6309"/>
          </a:xfrm>
          <a:prstGeom prst="rect">
            <a:avLst/>
          </a:prstGeom>
          <a:solidFill>
            <a:srgbClr val="D6E6F5">
              <a:alpha val="13000"/>
            </a:srgbClr>
          </a:solidFill>
          <a:ln/>
        </p:spPr>
      </p:sp>
      <p:sp>
        <p:nvSpPr>
          <p:cNvPr id="14" name="shape_13_12"/>
          <p:cNvSpPr/>
          <p:nvPr/>
        </p:nvSpPr>
        <p:spPr>
          <a:xfrm>
            <a:off x="761970" y="2984510"/>
            <a:ext cx="6309" cy="2667030"/>
          </a:xfrm>
          <a:prstGeom prst="rect">
            <a:avLst/>
          </a:prstGeom>
          <a:solidFill>
            <a:srgbClr val="D6E6F5">
              <a:alpha val="13000"/>
            </a:srgbClr>
          </a:solidFill>
          <a:ln/>
        </p:spPr>
      </p:sp>
      <p:pic>
        <p:nvPicPr>
          <p:cNvPr id="15" name="picture_13_13" descr="/tmp/claude-0/-home-claude/5dcc285b-52c5-57b1-88a8-9616b3351304/scratchpad/f39/W2/decks_v3/_work/S_Studienpraesentation_Marktstudie_GLOBAL_DE_v3.3_20261027/img_020.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3_14"/>
          <p:cNvSpPr txBox="1"/>
          <p:nvPr/>
        </p:nvSpPr>
        <p:spPr>
          <a:xfrm>
            <a:off x="958840" y="3830239"/>
            <a:ext cx="1547713"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3_15"/>
          <p:cNvSpPr txBox="1"/>
          <p:nvPr/>
        </p:nvSpPr>
        <p:spPr>
          <a:xfrm>
            <a:off x="958840" y="3995379"/>
            <a:ext cx="1547713"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Wirksam</a:t>
            </a:r>
            <a:endParaRPr lang="en-US" sz="2600" dirty="0"/>
          </a:p>
        </p:txBody>
      </p:sp>
      <p:sp>
        <p:nvSpPr>
          <p:cNvPr id="18" name="text_13_16"/>
          <p:cNvSpPr txBox="1"/>
          <p:nvPr/>
        </p:nvSpPr>
        <p:spPr>
          <a:xfrm>
            <a:off x="958840" y="4452579"/>
            <a:ext cx="1547713"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 unterstützt ein konkretes Ziel mit überprüfbaren Ergebnissen.</a:t>
            </a:r>
            <a:endParaRPr lang="en-US" sz="1150" dirty="0"/>
          </a:p>
        </p:txBody>
      </p:sp>
      <p:sp>
        <p:nvSpPr>
          <p:cNvPr id="19" name="shape_13_17"/>
          <p:cNvSpPr/>
          <p:nvPr/>
        </p:nvSpPr>
        <p:spPr>
          <a:xfrm>
            <a:off x="2798338" y="2984510"/>
            <a:ext cx="1884030" cy="2667030"/>
          </a:xfrm>
          <a:prstGeom prst="rect">
            <a:avLst/>
          </a:prstGeom>
          <a:solidFill>
            <a:srgbClr val="0B1A2A"/>
          </a:solidFill>
          <a:ln/>
        </p:spPr>
      </p:sp>
      <p:sp>
        <p:nvSpPr>
          <p:cNvPr id="20" name="shape_13_18"/>
          <p:cNvSpPr/>
          <p:nvPr/>
        </p:nvSpPr>
        <p:spPr>
          <a:xfrm>
            <a:off x="2798338" y="2984510"/>
            <a:ext cx="1884030" cy="50841"/>
          </a:xfrm>
          <a:prstGeom prst="rect">
            <a:avLst/>
          </a:prstGeom>
          <a:solidFill>
            <a:srgbClr val="F7A23B"/>
          </a:solidFill>
          <a:ln/>
        </p:spPr>
      </p:sp>
      <p:sp>
        <p:nvSpPr>
          <p:cNvPr id="21" name="shape_13_19"/>
          <p:cNvSpPr/>
          <p:nvPr/>
        </p:nvSpPr>
        <p:spPr>
          <a:xfrm>
            <a:off x="4676059" y="2984510"/>
            <a:ext cx="6309" cy="2667030"/>
          </a:xfrm>
          <a:prstGeom prst="rect">
            <a:avLst/>
          </a:prstGeom>
          <a:solidFill>
            <a:srgbClr val="D6E6F5">
              <a:alpha val="13000"/>
            </a:srgbClr>
          </a:solidFill>
          <a:ln/>
        </p:spPr>
      </p:sp>
      <p:sp>
        <p:nvSpPr>
          <p:cNvPr id="22" name="shape_13_20"/>
          <p:cNvSpPr/>
          <p:nvPr/>
        </p:nvSpPr>
        <p:spPr>
          <a:xfrm>
            <a:off x="2798338" y="5645140"/>
            <a:ext cx="1884030" cy="6309"/>
          </a:xfrm>
          <a:prstGeom prst="rect">
            <a:avLst/>
          </a:prstGeom>
          <a:solidFill>
            <a:srgbClr val="D6E6F5">
              <a:alpha val="13000"/>
            </a:srgbClr>
          </a:solidFill>
          <a:ln/>
        </p:spPr>
      </p:sp>
      <p:sp>
        <p:nvSpPr>
          <p:cNvPr id="23" name="shape_13_21"/>
          <p:cNvSpPr/>
          <p:nvPr/>
        </p:nvSpPr>
        <p:spPr>
          <a:xfrm>
            <a:off x="2798338" y="2984510"/>
            <a:ext cx="6309" cy="2667030"/>
          </a:xfrm>
          <a:prstGeom prst="rect">
            <a:avLst/>
          </a:prstGeom>
          <a:solidFill>
            <a:srgbClr val="D6E6F5">
              <a:alpha val="13000"/>
            </a:srgbClr>
          </a:solidFill>
          <a:ln/>
        </p:spPr>
      </p:sp>
      <p:pic>
        <p:nvPicPr>
          <p:cNvPr id="24" name="picture_13_22" descr="/tmp/claude-0/-home-claude/5dcc285b-52c5-57b1-88a8-9616b3351304/scratchpad/f39/W2/decks_v3/_work/S_Studienpraesentation_Marktstudie_GLOBAL_DE_v3.3_20261027/img_021.png">    </p:cNvPr>
          <p:cNvPicPr>
            <a:picLocks noChangeAspect="1"/>
          </p:cNvPicPr>
          <p:nvPr/>
        </p:nvPicPr>
        <p:blipFill>
          <a:blip r:embed="rId3"/>
          <a:stretch>
            <a:fillRect/>
          </a:stretch>
        </p:blipFill>
        <p:spPr>
          <a:xfrm>
            <a:off x="2995209" y="3225820"/>
            <a:ext cx="393741" cy="393741"/>
          </a:xfrm>
          <a:prstGeom prst="rect">
            <a:avLst/>
          </a:prstGeom>
        </p:spPr>
      </p:pic>
      <p:sp>
        <p:nvSpPr>
          <p:cNvPr id="25" name="text_13_23"/>
          <p:cNvSpPr txBox="1"/>
          <p:nvPr/>
        </p:nvSpPr>
        <p:spPr>
          <a:xfrm>
            <a:off x="2995209" y="3830239"/>
            <a:ext cx="1547805"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3_24"/>
          <p:cNvSpPr txBox="1"/>
          <p:nvPr/>
        </p:nvSpPr>
        <p:spPr>
          <a:xfrm>
            <a:off x="2995209" y="3995379"/>
            <a:ext cx="1547805"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Effizient</a:t>
            </a:r>
            <a:endParaRPr lang="en-US" sz="2600" dirty="0"/>
          </a:p>
        </p:txBody>
      </p:sp>
      <p:sp>
        <p:nvSpPr>
          <p:cNvPr id="27" name="text_13_25"/>
          <p:cNvSpPr txBox="1"/>
          <p:nvPr/>
        </p:nvSpPr>
        <p:spPr>
          <a:xfrm>
            <a:off x="2995209" y="4452579"/>
            <a:ext cx="1547805"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Aufwand, Kosten und menschliche Nacharbeit werden berücksichtigt.</a:t>
            </a:r>
            <a:endParaRPr lang="en-US" sz="1150" dirty="0"/>
          </a:p>
        </p:txBody>
      </p:sp>
      <p:sp>
        <p:nvSpPr>
          <p:cNvPr id="28" name="shape_13_26"/>
          <p:cNvSpPr/>
          <p:nvPr/>
        </p:nvSpPr>
        <p:spPr>
          <a:xfrm>
            <a:off x="4834799" y="2984510"/>
            <a:ext cx="2749326" cy="2667030"/>
          </a:xfrm>
          <a:prstGeom prst="rect">
            <a:avLst/>
          </a:prstGeom>
          <a:solidFill>
            <a:srgbClr val="0B1A2A"/>
          </a:solidFill>
          <a:ln/>
        </p:spPr>
      </p:sp>
      <p:sp>
        <p:nvSpPr>
          <p:cNvPr id="29" name="shape_13_27"/>
          <p:cNvSpPr/>
          <p:nvPr/>
        </p:nvSpPr>
        <p:spPr>
          <a:xfrm>
            <a:off x="4834799" y="2984510"/>
            <a:ext cx="2749326" cy="50841"/>
          </a:xfrm>
          <a:prstGeom prst="rect">
            <a:avLst/>
          </a:prstGeom>
          <a:solidFill>
            <a:srgbClr val="22CE61"/>
          </a:solidFill>
          <a:ln/>
        </p:spPr>
      </p:sp>
      <p:sp>
        <p:nvSpPr>
          <p:cNvPr id="30" name="shape_13_28"/>
          <p:cNvSpPr/>
          <p:nvPr/>
        </p:nvSpPr>
        <p:spPr>
          <a:xfrm>
            <a:off x="7577816" y="2984510"/>
            <a:ext cx="6309" cy="2667030"/>
          </a:xfrm>
          <a:prstGeom prst="rect">
            <a:avLst/>
          </a:prstGeom>
          <a:solidFill>
            <a:srgbClr val="D6E6F5">
              <a:alpha val="13000"/>
            </a:srgbClr>
          </a:solidFill>
          <a:ln/>
        </p:spPr>
      </p:sp>
      <p:sp>
        <p:nvSpPr>
          <p:cNvPr id="31" name="shape_13_29"/>
          <p:cNvSpPr/>
          <p:nvPr/>
        </p:nvSpPr>
        <p:spPr>
          <a:xfrm>
            <a:off x="4834799" y="5645140"/>
            <a:ext cx="2749326" cy="6309"/>
          </a:xfrm>
          <a:prstGeom prst="rect">
            <a:avLst/>
          </a:prstGeom>
          <a:solidFill>
            <a:srgbClr val="D6E6F5">
              <a:alpha val="13000"/>
            </a:srgbClr>
          </a:solidFill>
          <a:ln/>
        </p:spPr>
      </p:sp>
      <p:sp>
        <p:nvSpPr>
          <p:cNvPr id="32" name="shape_13_30"/>
          <p:cNvSpPr/>
          <p:nvPr/>
        </p:nvSpPr>
        <p:spPr>
          <a:xfrm>
            <a:off x="4834799" y="2984510"/>
            <a:ext cx="6309" cy="2667030"/>
          </a:xfrm>
          <a:prstGeom prst="rect">
            <a:avLst/>
          </a:prstGeom>
          <a:solidFill>
            <a:srgbClr val="D6E6F5">
              <a:alpha val="13000"/>
            </a:srgbClr>
          </a:solidFill>
          <a:ln/>
        </p:spPr>
      </p:sp>
      <p:pic>
        <p:nvPicPr>
          <p:cNvPr id="33" name="picture_13_31" descr="/tmp/claude-0/-home-claude/5dcc285b-52c5-57b1-88a8-9616b3351304/scratchpad/f39/W2/decks_v3/_work/S_Studienpraesentation_Marktstudie_GLOBAL_DE_v3.3_20261027/img_022.png">    </p:cNvPr>
          <p:cNvPicPr>
            <a:picLocks noChangeAspect="1"/>
          </p:cNvPicPr>
          <p:nvPr/>
        </p:nvPicPr>
        <p:blipFill>
          <a:blip r:embed="rId4"/>
          <a:stretch>
            <a:fillRect/>
          </a:stretch>
        </p:blipFill>
        <p:spPr>
          <a:xfrm>
            <a:off x="5031669" y="3225820"/>
            <a:ext cx="393741" cy="393741"/>
          </a:xfrm>
          <a:prstGeom prst="rect">
            <a:avLst/>
          </a:prstGeom>
        </p:spPr>
      </p:pic>
      <p:sp>
        <p:nvSpPr>
          <p:cNvPr id="34" name="text_13_32"/>
          <p:cNvSpPr txBox="1"/>
          <p:nvPr/>
        </p:nvSpPr>
        <p:spPr>
          <a:xfrm>
            <a:off x="5031669" y="3830239"/>
            <a:ext cx="2438979"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3_33"/>
          <p:cNvSpPr txBox="1"/>
          <p:nvPr/>
        </p:nvSpPr>
        <p:spPr>
          <a:xfrm>
            <a:off x="5031669" y="3995379"/>
            <a:ext cx="2438979"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Wirtschaftlich</a:t>
            </a:r>
            <a:endParaRPr lang="en-US" sz="2600" dirty="0"/>
          </a:p>
        </p:txBody>
      </p:sp>
      <p:sp>
        <p:nvSpPr>
          <p:cNvPr id="36" name="text_13_34"/>
          <p:cNvSpPr txBox="1"/>
          <p:nvPr/>
        </p:nvSpPr>
        <p:spPr>
          <a:xfrm>
            <a:off x="5031669" y="4452579"/>
            <a:ext cx="2438979"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Ein technischer Fortschritt wird auf seinen tatsächlichen Geschäftswert geprüft.</a:t>
            </a:r>
            <a:endParaRPr lang="en-US" sz="1150" dirty="0"/>
          </a:p>
        </p:txBody>
      </p:sp>
      <p:sp>
        <p:nvSpPr>
          <p:cNvPr id="37" name="shape_13_35"/>
          <p:cNvSpPr/>
          <p:nvPr/>
        </p:nvSpPr>
        <p:spPr>
          <a:xfrm>
            <a:off x="7736556" y="2984510"/>
            <a:ext cx="3693444" cy="2667030"/>
          </a:xfrm>
          <a:prstGeom prst="rect">
            <a:avLst/>
          </a:prstGeom>
          <a:solidFill>
            <a:srgbClr val="0B1A2A"/>
          </a:solidFill>
          <a:ln/>
        </p:spPr>
      </p:sp>
      <p:sp>
        <p:nvSpPr>
          <p:cNvPr id="38" name="shape_13_36"/>
          <p:cNvSpPr/>
          <p:nvPr/>
        </p:nvSpPr>
        <p:spPr>
          <a:xfrm>
            <a:off x="7736556" y="2984510"/>
            <a:ext cx="3693444" cy="50841"/>
          </a:xfrm>
          <a:prstGeom prst="rect">
            <a:avLst/>
          </a:prstGeom>
          <a:solidFill>
            <a:srgbClr val="F0507A"/>
          </a:solidFill>
          <a:ln/>
        </p:spPr>
      </p:sp>
      <p:sp>
        <p:nvSpPr>
          <p:cNvPr id="39" name="shape_13_37"/>
          <p:cNvSpPr/>
          <p:nvPr/>
        </p:nvSpPr>
        <p:spPr>
          <a:xfrm>
            <a:off x="11423691" y="2984510"/>
            <a:ext cx="6309" cy="2667030"/>
          </a:xfrm>
          <a:prstGeom prst="rect">
            <a:avLst/>
          </a:prstGeom>
          <a:solidFill>
            <a:srgbClr val="D6E6F5">
              <a:alpha val="13000"/>
            </a:srgbClr>
          </a:solidFill>
          <a:ln/>
        </p:spPr>
      </p:sp>
      <p:sp>
        <p:nvSpPr>
          <p:cNvPr id="40" name="shape_13_38"/>
          <p:cNvSpPr/>
          <p:nvPr/>
        </p:nvSpPr>
        <p:spPr>
          <a:xfrm>
            <a:off x="7736556" y="5645140"/>
            <a:ext cx="3693444" cy="6309"/>
          </a:xfrm>
          <a:prstGeom prst="rect">
            <a:avLst/>
          </a:prstGeom>
          <a:solidFill>
            <a:srgbClr val="D6E6F5">
              <a:alpha val="13000"/>
            </a:srgbClr>
          </a:solidFill>
          <a:ln/>
        </p:spPr>
      </p:sp>
      <p:sp>
        <p:nvSpPr>
          <p:cNvPr id="41" name="shape_13_39"/>
          <p:cNvSpPr/>
          <p:nvPr/>
        </p:nvSpPr>
        <p:spPr>
          <a:xfrm>
            <a:off x="7736556" y="2984510"/>
            <a:ext cx="6309" cy="2667030"/>
          </a:xfrm>
          <a:prstGeom prst="rect">
            <a:avLst/>
          </a:prstGeom>
          <a:solidFill>
            <a:srgbClr val="D6E6F5">
              <a:alpha val="13000"/>
            </a:srgbClr>
          </a:solidFill>
          <a:ln/>
        </p:spPr>
      </p:sp>
      <p:pic>
        <p:nvPicPr>
          <p:cNvPr id="42" name="picture_13_40" descr="/tmp/claude-0/-home-claude/5dcc285b-52c5-57b1-88a8-9616b3351304/scratchpad/f39/W2/decks_v3/_work/S_Studienpraesentation_Marktstudie_GLOBAL_DE_v3.3_20261027/img_023.png">    </p:cNvPr>
          <p:cNvPicPr>
            <a:picLocks noChangeAspect="1"/>
          </p:cNvPicPr>
          <p:nvPr/>
        </p:nvPicPr>
        <p:blipFill>
          <a:blip r:embed="rId5"/>
          <a:stretch>
            <a:fillRect/>
          </a:stretch>
        </p:blipFill>
        <p:spPr>
          <a:xfrm>
            <a:off x="7933426" y="3225820"/>
            <a:ext cx="393741" cy="393741"/>
          </a:xfrm>
          <a:prstGeom prst="rect">
            <a:avLst/>
          </a:prstGeom>
        </p:spPr>
      </p:pic>
      <p:sp>
        <p:nvSpPr>
          <p:cNvPr id="43" name="text_13_41"/>
          <p:cNvSpPr txBox="1"/>
          <p:nvPr/>
        </p:nvSpPr>
        <p:spPr>
          <a:xfrm>
            <a:off x="7933426" y="3830239"/>
            <a:ext cx="3411444"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3_42"/>
          <p:cNvSpPr txBox="1"/>
          <p:nvPr/>
        </p:nvSpPr>
        <p:spPr>
          <a:xfrm>
            <a:off x="7933426" y="3995379"/>
            <a:ext cx="3411444"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Verantwortungsvoll</a:t>
            </a:r>
            <a:endParaRPr lang="en-US" sz="2600" dirty="0"/>
          </a:p>
        </p:txBody>
      </p:sp>
      <p:sp>
        <p:nvSpPr>
          <p:cNvPr id="45" name="text_13_43"/>
          <p:cNvSpPr txBox="1"/>
          <p:nvPr/>
        </p:nvSpPr>
        <p:spPr>
          <a:xfrm>
            <a:off x="7933426" y="4452579"/>
            <a:ext cx="3411444"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Menschen, Rechte, Sicherheit und ethische Folgen werden einbezogen.</a:t>
            </a:r>
            <a:endParaRPr lang="en-US" sz="1150" dirty="0"/>
          </a:p>
        </p:txBody>
      </p:sp>
      <p:sp>
        <p:nvSpPr>
          <p:cNvPr id="46" name="text_13_44"/>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47" name="text_1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S_Studienpraesentation_Marktstudie_GLOBAL_DE_v3.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4_5" descr="/tmp/claude-0/-home-claude/5dcc285b-52c5-57b1-88a8-9616b3351304/scratchpad/f39/W2/decks_v3/_work/S_Studienpraesentation_Marktstudie_GLOBAL_DE_v3.3_20261027/img_025.png">    </p:cNvPr>
          <p:cNvPicPr>
            <a:picLocks noChangeAspect="1"/>
          </p:cNvPicPr>
          <p:nvPr/>
        </p:nvPicPr>
        <p:blipFill>
          <a:blip r:embed="rId2"/>
          <a:stretch>
            <a:fillRect/>
          </a:stretch>
        </p:blipFill>
        <p:spPr>
          <a:xfrm>
            <a:off x="9525030" y="0"/>
            <a:ext cx="2667030" cy="6858000"/>
          </a:xfrm>
          <a:prstGeom prst="rect">
            <a:avLst/>
          </a:prstGeom>
        </p:spPr>
      </p:pic>
      <p:sp>
        <p:nvSpPr>
          <p:cNvPr id="8" name="text_14_6"/>
          <p:cNvSpPr txBox="1"/>
          <p:nvPr/>
        </p:nvSpPr>
        <p:spPr>
          <a:xfrm>
            <a:off x="609630" y="698510"/>
            <a:ext cx="1208928" cy="2286000"/>
          </a:xfrm>
          <a:prstGeom prst="rect">
            <a:avLst/>
          </a:prstGeom>
          <a:noFill/>
          <a:ln/>
        </p:spPr>
        <p:txBody>
          <a:bodyPr wrap="square" lIns="0" tIns="0" rIns="0" bIns="0" rtlCol="0" anchor="t"/>
          <a:lstStyle/>
          <a:p>
            <a:pPr algn="l" indent="0" marL="0">
              <a:lnSpc>
                <a:spcPts val="18000"/>
              </a:lnSpc>
              <a:buNone/>
            </a:pPr>
            <a:r>
              <a:rPr lang="en-US" sz="18000" dirty="0">
                <a:solidFill>
                  <a:srgbClr val="35C8FF"/>
                </a:solidFill>
                <a:latin typeface="Archivo Black" pitchFamily="34" charset="0"/>
                <a:ea typeface="Archivo Black" pitchFamily="34" charset="-122"/>
                <a:cs typeface="Archivo Black" pitchFamily="34" charset="-120"/>
              </a:rPr>
              <a:t>“</a:t>
            </a:r>
            <a:endParaRPr lang="en-US" sz="18000" dirty="0"/>
          </a:p>
        </p:txBody>
      </p:sp>
      <p:sp>
        <p:nvSpPr>
          <p:cNvPr id="9" name="text_14_7"/>
          <p:cNvSpPr txBox="1"/>
          <p:nvPr/>
        </p:nvSpPr>
        <p:spPr>
          <a:xfrm>
            <a:off x="761970" y="2095530"/>
            <a:ext cx="903857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PERSPEKTIVE DES GRÜNDERS</a:t>
            </a:r>
            <a:endParaRPr lang="en-US" sz="1050" dirty="0"/>
          </a:p>
        </p:txBody>
      </p:sp>
      <p:sp>
        <p:nvSpPr>
          <p:cNvPr id="10" name="Title"/>
          <p:cNvSpPr txBox="1"/>
          <p:nvPr/>
        </p:nvSpPr>
        <p:spPr>
          <a:xfrm>
            <a:off x="761970" y="2395819"/>
            <a:ext cx="9038570" cy="2209556"/>
          </a:xfrm>
          <a:prstGeom prst="rect">
            <a:avLst/>
          </a:prstGeom>
          <a:noFill/>
          <a:ln/>
        </p:spPr>
        <p:txBody>
          <a:bodyPr wrap="square" lIns="0" tIns="0" rIns="0" bIns="0" rtlCol="0" anchor="t"/>
          <a:lstStyle/>
          <a:p>
            <a:pPr algn="l" indent="0" marL="0">
              <a:lnSpc>
                <a:spcPts val="3480"/>
              </a:lnSpc>
              <a:buNone/>
            </a:pPr>
            <a:r>
              <a:rPr lang="en-US" sz="3000" b="1" spc="-60" kern="0" dirty="0">
                <a:solidFill>
                  <a:srgbClr val="EEF3F8"/>
                </a:solidFill>
                <a:latin typeface="Archivo" pitchFamily="34" charset="0"/>
                <a:ea typeface="Archivo" pitchFamily="34" charset="-122"/>
                <a:cs typeface="Archivo" pitchFamily="34" charset="-120"/>
              </a:rPr>
              <a:t>KI lohnt sich, wenn Menschen damit arbeiten können. Beziehen Sie Ihre Teams früh ein, schulen Sie sie während der Einführung und klären Sie, wer entscheidet. </a:t>
            </a:r>
            <a:pPr algn="l" indent="0" marL="0">
              <a:lnSpc>
                <a:spcPts val="3480"/>
              </a:lnSpc>
              <a:buNone/>
            </a:pPr>
            <a:r>
              <a:rPr lang="en-US" sz="3000" b="1" spc="-60" kern="0" dirty="0">
                <a:solidFill>
                  <a:srgbClr val="35C8FF"/>
                </a:solidFill>
                <a:latin typeface="Archivo" pitchFamily="34" charset="0"/>
                <a:ea typeface="Archivo" pitchFamily="34" charset="-122"/>
                <a:cs typeface="Archivo" pitchFamily="34" charset="-120"/>
              </a:rPr>
              <a:t>Dann wächst KI mit Ihrem Unternehmen.</a:t>
            </a:r>
            <a:endParaRPr lang="en-US" sz="3000" dirty="0"/>
          </a:p>
        </p:txBody>
      </p:sp>
      <p:pic>
        <p:nvPicPr>
          <p:cNvPr id="11" name="picture_14_9" descr="/tmp/claude-0/-home-claude/5dcc285b-52c5-57b1-88a8-9616b3351304/scratchpad/f39/W2/decks_v3/_work/S_Studienpraesentation_Marktstudie_GLOBAL_DE_v3.3_20261027/img_026.png">    </p:cNvPr>
          <p:cNvPicPr>
            <a:picLocks noChangeAspect="1"/>
          </p:cNvPicPr>
          <p:nvPr/>
        </p:nvPicPr>
        <p:blipFill>
          <a:blip r:embed="rId3"/>
          <a:stretch>
            <a:fillRect/>
          </a:stretch>
        </p:blipFill>
        <p:spPr>
          <a:xfrm>
            <a:off x="761970" y="5080041"/>
            <a:ext cx="698510" cy="698510"/>
          </a:xfrm>
          <a:prstGeom prst="rect">
            <a:avLst/>
          </a:prstGeom>
        </p:spPr>
      </p:pic>
      <p:sp>
        <p:nvSpPr>
          <p:cNvPr id="12" name="text_14_10"/>
          <p:cNvSpPr txBox="1"/>
          <p:nvPr/>
        </p:nvSpPr>
        <p:spPr>
          <a:xfrm>
            <a:off x="1600200" y="5227899"/>
            <a:ext cx="3629436" cy="209580"/>
          </a:xfrm>
          <a:prstGeom prst="rect">
            <a:avLst/>
          </a:prstGeom>
          <a:noFill/>
          <a:ln/>
        </p:spPr>
        <p:txBody>
          <a:bodyPr wrap="squar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Sten Franke</a:t>
            </a:r>
            <a:endParaRPr lang="en-US" sz="1500" dirty="0"/>
          </a:p>
        </p:txBody>
      </p:sp>
      <p:sp>
        <p:nvSpPr>
          <p:cNvPr id="13" name="text_14_11"/>
          <p:cNvSpPr txBox="1"/>
          <p:nvPr/>
        </p:nvSpPr>
        <p:spPr>
          <a:xfrm>
            <a:off x="1600200" y="5488320"/>
            <a:ext cx="3629436"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14" name="text_14_1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5" name="text_14_13"/>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16" name="text_14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19</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S_Studienpraesentation_Marktstudie_GLOBAL_DE_v3.3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5_5" descr="/tmp/claude-0/-home-claude/5dcc285b-52c5-57b1-88a8-9616b3351304/scratchpad/f39/W2/decks_v3/_work/S_Studienpraesentation_Marktstudie_GLOBAL_DE_v3.3_20261027/img_028.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5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 GLOBALE AUSGABE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KI-Angebote auf einer Karte: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Entscheiden Sie jetzt, was Sie 2027 einsetzen.</a:t>
            </a:r>
            <a:endParaRPr lang="en-US" sz="3100" dirty="0"/>
          </a:p>
        </p:txBody>
      </p:sp>
      <p:sp>
        <p:nvSpPr>
          <p:cNvPr id="10" name="text_15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Die Studie zeigt, wie verbreitet KI ist, was 961 Angebote versprechen und belegen und wie Sie KI nach der Auswahl betreiben. Jede Zahl nennt ihre Quelle.</a:t>
            </a:r>
            <a:endParaRPr lang="en-US" sz="1250" dirty="0"/>
          </a:p>
        </p:txBody>
      </p:sp>
      <p:sp>
        <p:nvSpPr>
          <p:cNvPr id="11" name="shape_15_9"/>
          <p:cNvSpPr/>
          <p:nvPr/>
        </p:nvSpPr>
        <p:spPr>
          <a:xfrm>
            <a:off x="4953030" y="4063959"/>
            <a:ext cx="1380012" cy="38130"/>
          </a:xfrm>
          <a:prstGeom prst="rect">
            <a:avLst/>
          </a:prstGeom>
          <a:solidFill>
            <a:srgbClr val="35C8FF"/>
          </a:solidFill>
          <a:ln/>
        </p:spPr>
      </p:sp>
      <p:sp>
        <p:nvSpPr>
          <p:cNvPr id="12" name="text_15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5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a:t>
            </a:r>
            <a:endParaRPr lang="en-US" sz="1100" dirty="0"/>
          </a:p>
        </p:txBody>
      </p:sp>
      <p:sp>
        <p:nvSpPr>
          <p:cNvPr id="14" name="text_15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5" name="shape_15_13"/>
          <p:cNvSpPr/>
          <p:nvPr/>
        </p:nvSpPr>
        <p:spPr>
          <a:xfrm>
            <a:off x="6612392" y="4063959"/>
            <a:ext cx="1380012" cy="38130"/>
          </a:xfrm>
          <a:prstGeom prst="rect">
            <a:avLst/>
          </a:prstGeom>
          <a:solidFill>
            <a:srgbClr val="35C8FF"/>
          </a:solidFill>
          <a:ln/>
        </p:spPr>
      </p:sp>
      <p:sp>
        <p:nvSpPr>
          <p:cNvPr id="16" name="text_15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5_15"/>
          <p:cNvSpPr txBox="1"/>
          <p:nvPr/>
        </p:nvSpPr>
        <p:spPr>
          <a:xfrm>
            <a:off x="6612392"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verglichene Volkswirtschaften</a:t>
            </a:r>
            <a:endParaRPr lang="en-US" sz="1100" dirty="0"/>
          </a:p>
        </p:txBody>
      </p:sp>
      <p:sp>
        <p:nvSpPr>
          <p:cNvPr id="18" name="text_15_16"/>
          <p:cNvSpPr txBox="1"/>
          <p:nvPr/>
        </p:nvSpPr>
        <p:spPr>
          <a:xfrm>
            <a:off x="6612392"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MARKTSTUDIE 2026/27</a:t>
            </a:r>
            <a:endParaRPr lang="en-US" sz="700" dirty="0"/>
          </a:p>
        </p:txBody>
      </p:sp>
      <p:sp>
        <p:nvSpPr>
          <p:cNvPr id="19" name="shape_15_17"/>
          <p:cNvSpPr/>
          <p:nvPr/>
        </p:nvSpPr>
        <p:spPr>
          <a:xfrm>
            <a:off x="8271845" y="4063959"/>
            <a:ext cx="1380012" cy="38130"/>
          </a:xfrm>
          <a:prstGeom prst="rect">
            <a:avLst/>
          </a:prstGeom>
          <a:solidFill>
            <a:srgbClr val="35C8FF"/>
          </a:solidFill>
          <a:ln/>
        </p:spPr>
      </p:sp>
      <p:sp>
        <p:nvSpPr>
          <p:cNvPr id="20" name="text_15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5_19"/>
          <p:cNvSpPr txBox="1"/>
          <p:nvPr/>
        </p:nvSpPr>
        <p:spPr>
          <a:xfrm>
            <a:off x="8271845"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Seiten, deutsche Ausgabe</a:t>
            </a:r>
            <a:endParaRPr lang="en-US" sz="1100" dirty="0"/>
          </a:p>
        </p:txBody>
      </p:sp>
      <p:sp>
        <p:nvSpPr>
          <p:cNvPr id="22" name="text_15_20"/>
          <p:cNvSpPr txBox="1"/>
          <p:nvPr/>
        </p:nvSpPr>
        <p:spPr>
          <a:xfrm>
            <a:off x="8271845"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GLOBALE AUSGABE V2.6</a:t>
            </a:r>
            <a:endParaRPr lang="en-US" sz="700" dirty="0"/>
          </a:p>
        </p:txBody>
      </p:sp>
      <p:sp>
        <p:nvSpPr>
          <p:cNvPr id="23" name="shape_15_21"/>
          <p:cNvSpPr/>
          <p:nvPr/>
        </p:nvSpPr>
        <p:spPr>
          <a:xfrm>
            <a:off x="4953030" y="5346680"/>
            <a:ext cx="2381921" cy="273040"/>
          </a:xfrm>
          <a:prstGeom prst="rect">
            <a:avLst/>
          </a:prstGeom>
          <a:solidFill>
            <a:srgbClr val="35C8FF"/>
          </a:solidFill>
          <a:ln w="6350">
            <a:solidFill>
              <a:srgbClr val="35C8FF">
                <a:alpha val="50000"/>
              </a:srgbClr>
            </a:solidFill>
            <a:prstDash val="solid"/>
          </a:ln>
        </p:spPr>
      </p:sp>
      <p:sp>
        <p:nvSpPr>
          <p:cNvPr id="24" name="text_15_22"/>
          <p:cNvSpPr txBox="1"/>
          <p:nvPr/>
        </p:nvSpPr>
        <p:spPr>
          <a:xfrm>
            <a:off x="5048220" y="5429250"/>
            <a:ext cx="2276399"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STUDIE LESEN (PDF, 90 SEITEN)</a:t>
            </a:r>
            <a:endParaRPr lang="en-US" sz="850" dirty="0"/>
          </a:p>
        </p:txBody>
      </p:sp>
      <p:sp>
        <p:nvSpPr>
          <p:cNvPr id="25" name="shape_15_23"/>
          <p:cNvSpPr/>
          <p:nvPr/>
        </p:nvSpPr>
        <p:spPr>
          <a:xfrm>
            <a:off x="7423831" y="5346680"/>
            <a:ext cx="2111898" cy="273040"/>
          </a:xfrm>
          <a:prstGeom prst="rect">
            <a:avLst/>
          </a:prstGeom>
          <a:ln w="6350">
            <a:solidFill>
              <a:srgbClr val="35C8FF">
                <a:alpha val="50000"/>
              </a:srgbClr>
            </a:solidFill>
            <a:prstDash val="solid"/>
          </a:ln>
        </p:spPr>
      </p:sp>
      <p:sp>
        <p:nvSpPr>
          <p:cNvPr id="26" name="text_15_24"/>
          <p:cNvSpPr txBox="1"/>
          <p:nvPr/>
        </p:nvSpPr>
        <p:spPr>
          <a:xfrm>
            <a:off x="7519111" y="5429250"/>
            <a:ext cx="1998238"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5_25"/>
          <p:cNvSpPr/>
          <p:nvPr/>
        </p:nvSpPr>
        <p:spPr>
          <a:xfrm>
            <a:off x="9842510" y="3886200"/>
            <a:ext cx="1587490" cy="2010217"/>
          </a:xfrm>
          <a:prstGeom prst="rect">
            <a:avLst/>
          </a:prstGeom>
          <a:solidFill>
            <a:srgbClr val="FFFFFF"/>
          </a:solidFill>
          <a:ln/>
        </p:spPr>
      </p:sp>
      <p:pic>
        <p:nvPicPr>
          <p:cNvPr id="28" name="picture_15_26" descr="QR code: https://ethority.ai/de/research/publications/market-global-de">    </p:cNvPr>
          <p:cNvPicPr>
            <a:picLocks noChangeAspect="1"/>
          </p:cNvPicPr>
          <p:nvPr/>
        </p:nvPicPr>
        <p:blipFill>
          <a:blip r:embed="rId7"/>
          <a:stretch>
            <a:fillRect/>
          </a:stretch>
        </p:blipFill>
        <p:spPr>
          <a:xfrm>
            <a:off x="10001250" y="3975080"/>
            <a:ext cx="1270010" cy="1270010"/>
          </a:xfrm>
          <a:prstGeom prst="rect">
            <a:avLst/>
          </a:prstGeom>
        </p:spPr>
      </p:pic>
      <p:sp>
        <p:nvSpPr>
          <p:cNvPr id="29" name="text_15_27"/>
          <p:cNvSpPr txBox="1"/>
          <p:nvPr/>
        </p:nvSpPr>
        <p:spPr>
          <a:xfrm>
            <a:off x="10271912" y="5295930"/>
            <a:ext cx="763158"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Studie lesen</a:t>
            </a:r>
            <a:endParaRPr lang="en-US" sz="1000" dirty="0"/>
          </a:p>
        </p:txBody>
      </p:sp>
      <p:sp>
        <p:nvSpPr>
          <p:cNvPr id="30" name="text_15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market-global-de</a:t>
            </a:r>
            <a:endParaRPr lang="en-US" sz="70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5_30"/>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19</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35C8FF"/>
          </a:solidFill>
          <a:ln/>
        </p:spPr>
      </p:sp>
      <p:pic>
        <p:nvPicPr>
          <p:cNvPr id="3" name="picture_16_1" descr="/tmp/claude-0/-home-claude/5dcc285b-52c5-57b1-88a8-9616b3351304/scratchpad/f39/W2/decks_v3/_work/S_Studienpraesentation_Marktstudie_GLOBAL_DE_v3.3_20261027/img_03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6_5" descr="/tmp/claude-0/-home-claude/5dcc285b-52c5-57b1-88a8-9616b3351304/scratchpad/f39/W2/decks_v3/_work/S_Studienpraesentation_Marktstudie_GLOBAL_DE_v3.3_20261027/img_031.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6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WER IHR PROJEKT LEITET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leitet jedes Projekt.</a:t>
            </a:r>
            <a:endParaRPr lang="en-US" sz="2900" dirty="0"/>
          </a:p>
        </p:txBody>
      </p:sp>
      <p:sp>
        <p:nvSpPr>
          <p:cNvPr id="10" name="text_16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GRÜNDER &amp; CEO · LEITENDER KI-ARCHITEKT</a:t>
            </a:r>
            <a:endParaRPr lang="en-US" sz="950" dirty="0"/>
          </a:p>
        </p:txBody>
      </p:sp>
      <p:sp>
        <p:nvSpPr>
          <p:cNvPr id="11" name="shape_16_9"/>
          <p:cNvSpPr/>
          <p:nvPr/>
        </p:nvSpPr>
        <p:spPr>
          <a:xfrm>
            <a:off x="5080041" y="2152955"/>
            <a:ext cx="38130" cy="745602"/>
          </a:xfrm>
          <a:prstGeom prst="rect">
            <a:avLst/>
          </a:prstGeom>
          <a:solidFill>
            <a:srgbClr val="35C8FF"/>
          </a:solidFill>
          <a:ln/>
        </p:spPr>
      </p:sp>
      <p:sp>
        <p:nvSpPr>
          <p:cNvPr id="12" name="text_16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„Ich helfe Ihnen, den KI-Markt einzuordnen, tragfähige Entscheidungen zu treffen und die Umsetzung zu gestalten. Dafür verbinde ich Marktintelligenz, Systemarchitektur und wirtschaftliche Bewertung.“</a:t>
            </a:r>
            <a:endParaRPr lang="en-US" sz="1350" dirty="0"/>
          </a:p>
        </p:txBody>
      </p:sp>
      <p:sp>
        <p:nvSpPr>
          <p:cNvPr id="13" name="shape_16_11"/>
          <p:cNvSpPr/>
          <p:nvPr/>
        </p:nvSpPr>
        <p:spPr>
          <a:xfrm>
            <a:off x="5080041" y="4699010"/>
            <a:ext cx="2031980" cy="25420"/>
          </a:xfrm>
          <a:prstGeom prst="rect">
            <a:avLst/>
          </a:prstGeom>
          <a:solidFill>
            <a:srgbClr val="35C8FF"/>
          </a:solidFill>
          <a:ln/>
        </p:spPr>
      </p:sp>
      <p:sp>
        <p:nvSpPr>
          <p:cNvPr id="14" name="text_16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6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das erste deutsche Social Media Prisma</a:t>
            </a:r>
            <a:endParaRPr lang="en-US" sz="1000" dirty="0"/>
          </a:p>
        </p:txBody>
      </p:sp>
      <p:sp>
        <p:nvSpPr>
          <p:cNvPr id="16" name="shape_16_14"/>
          <p:cNvSpPr/>
          <p:nvPr/>
        </p:nvSpPr>
        <p:spPr>
          <a:xfrm>
            <a:off x="7239030" y="4699010"/>
            <a:ext cx="2031980" cy="25420"/>
          </a:xfrm>
          <a:prstGeom prst="rect">
            <a:avLst/>
          </a:prstGeom>
          <a:solidFill>
            <a:srgbClr val="35C8FF"/>
          </a:solidFill>
          <a:ln/>
        </p:spPr>
      </p:sp>
      <p:sp>
        <p:nvSpPr>
          <p:cNvPr id="17" name="text_16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6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KI-Angebote im Good AI Prisma</a:t>
            </a:r>
            <a:endParaRPr lang="en-US" sz="1000" dirty="0"/>
          </a:p>
        </p:txBody>
      </p:sp>
      <p:sp>
        <p:nvSpPr>
          <p:cNvPr id="19" name="shape_16_17"/>
          <p:cNvSpPr/>
          <p:nvPr/>
        </p:nvSpPr>
        <p:spPr>
          <a:xfrm>
            <a:off x="9398020" y="4699010"/>
            <a:ext cx="2031980" cy="25420"/>
          </a:xfrm>
          <a:prstGeom prst="rect">
            <a:avLst/>
          </a:prstGeom>
          <a:solidFill>
            <a:srgbClr val="35C8FF"/>
          </a:solidFill>
          <a:ln/>
        </p:spPr>
      </p:sp>
      <p:sp>
        <p:nvSpPr>
          <p:cNvPr id="20" name="text_16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6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Einstiegsangebote und Leistungen mit klarem Umfang</a:t>
            </a:r>
            <a:endParaRPr lang="en-US" sz="1000" dirty="0"/>
          </a:p>
        </p:txBody>
      </p:sp>
      <p:sp>
        <p:nvSpPr>
          <p:cNvPr id="22" name="text_16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ETHORITY-Unternehmensgeschichte · Good AI Prisma, Okt. 2026 · Angebotsseiten auf ethority.ai, Okt. 2026</a:t>
            </a:r>
            <a:endParaRPr lang="en-US" sz="900" dirty="0"/>
          </a:p>
        </p:txBody>
      </p:sp>
      <p:sp>
        <p:nvSpPr>
          <p:cNvPr id="23" name="text_16_21"/>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4" name="text_16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19</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S_Studienpraesentation_Marktstudie_GLOBAL_DE_v3.3_20261027/img_03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17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NÄCHSTER SCHRITT</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Besprechen Sie Ihren Fall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mit Sten Franke.</a:t>
            </a:r>
            <a:endParaRPr lang="en-US" sz="3300" dirty="0"/>
          </a:p>
        </p:txBody>
      </p:sp>
      <p:sp>
        <p:nvSpPr>
          <p:cNvPr id="9" name="shape_17_7"/>
          <p:cNvSpPr/>
          <p:nvPr/>
        </p:nvSpPr>
        <p:spPr>
          <a:xfrm>
            <a:off x="761970" y="2489271"/>
            <a:ext cx="6603980" cy="6309"/>
          </a:xfrm>
          <a:prstGeom prst="rect">
            <a:avLst/>
          </a:prstGeom>
          <a:solidFill>
            <a:srgbClr val="D6E6F5">
              <a:alpha val="13000"/>
            </a:srgbClr>
          </a:solidFill>
          <a:ln/>
        </p:spPr>
      </p:sp>
      <p:sp>
        <p:nvSpPr>
          <p:cNvPr id="10" name="shape_17_8"/>
          <p:cNvSpPr/>
          <p:nvPr/>
        </p:nvSpPr>
        <p:spPr>
          <a:xfrm>
            <a:off x="761970" y="2622682"/>
            <a:ext cx="749259" cy="209580"/>
          </a:xfrm>
          <a:prstGeom prst="rect">
            <a:avLst/>
          </a:prstGeom>
          <a:solidFill>
            <a:srgbClr val="35C8FF"/>
          </a:solidFill>
          <a:ln/>
        </p:spPr>
      </p:sp>
      <p:sp>
        <p:nvSpPr>
          <p:cNvPr id="11" name="text_17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PRÜFEN</a:t>
            </a:r>
            <a:endParaRPr lang="en-US" sz="750" dirty="0"/>
          </a:p>
        </p:txBody>
      </p:sp>
      <p:sp>
        <p:nvSpPr>
          <p:cNvPr id="12" name="text_17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KI-Reifegrad-Check: ein Workshoptag, danach die schriftliche Bewertung</a:t>
            </a:r>
            <a:endParaRPr lang="en-US" sz="1350" dirty="0"/>
          </a:p>
        </p:txBody>
      </p:sp>
      <p:sp>
        <p:nvSpPr>
          <p:cNvPr id="13" name="text_17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17_12"/>
          <p:cNvSpPr/>
          <p:nvPr/>
        </p:nvSpPr>
        <p:spPr>
          <a:xfrm>
            <a:off x="761970" y="3298149"/>
            <a:ext cx="6603980" cy="6309"/>
          </a:xfrm>
          <a:prstGeom prst="rect">
            <a:avLst/>
          </a:prstGeom>
          <a:solidFill>
            <a:srgbClr val="D6E6F5">
              <a:alpha val="13000"/>
            </a:srgbClr>
          </a:solidFill>
          <a:ln/>
        </p:spPr>
      </p:sp>
      <p:sp>
        <p:nvSpPr>
          <p:cNvPr id="15" name="shape_17_13"/>
          <p:cNvSpPr/>
          <p:nvPr/>
        </p:nvSpPr>
        <p:spPr>
          <a:xfrm>
            <a:off x="761970" y="3431469"/>
            <a:ext cx="749259" cy="209580"/>
          </a:xfrm>
          <a:prstGeom prst="rect">
            <a:avLst/>
          </a:prstGeom>
          <a:solidFill>
            <a:srgbClr val="35C8FF"/>
          </a:solidFill>
          <a:ln/>
        </p:spPr>
      </p:sp>
      <p:sp>
        <p:nvSpPr>
          <p:cNvPr id="16" name="text_17_14"/>
          <p:cNvSpPr txBox="1"/>
          <p:nvPr/>
        </p:nvSpPr>
        <p:spPr>
          <a:xfrm>
            <a:off x="831830" y="3488619"/>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RECHNEN</a:t>
            </a:r>
            <a:endParaRPr lang="en-US" sz="750" dirty="0"/>
          </a:p>
        </p:txBody>
      </p:sp>
      <p:sp>
        <p:nvSpPr>
          <p:cNvPr id="17" name="text_17_15"/>
          <p:cNvSpPr txBox="1"/>
          <p:nvPr/>
        </p:nvSpPr>
        <p:spPr>
          <a:xfrm>
            <a:off x="1625620" y="3406049"/>
            <a:ext cx="3730386"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Ihren Fall mit den KI-Rechnern durchrechnen</a:t>
            </a:r>
            <a:endParaRPr lang="en-US" sz="1350" dirty="0"/>
          </a:p>
        </p:txBody>
      </p:sp>
      <p:sp>
        <p:nvSpPr>
          <p:cNvPr id="18" name="text_17_16"/>
          <p:cNvSpPr txBox="1"/>
          <p:nvPr/>
        </p:nvSpPr>
        <p:spPr>
          <a:xfrm>
            <a:off x="1625620" y="3662538"/>
            <a:ext cx="3730386"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17_17"/>
          <p:cNvSpPr/>
          <p:nvPr/>
        </p:nvSpPr>
        <p:spPr>
          <a:xfrm>
            <a:off x="761970" y="3901288"/>
            <a:ext cx="6603980" cy="6309"/>
          </a:xfrm>
          <a:prstGeom prst="rect">
            <a:avLst/>
          </a:prstGeom>
          <a:solidFill>
            <a:srgbClr val="D6E6F5">
              <a:alpha val="13000"/>
            </a:srgbClr>
          </a:solidFill>
          <a:ln/>
        </p:spPr>
      </p:sp>
      <p:sp>
        <p:nvSpPr>
          <p:cNvPr id="20" name="shape_17_18"/>
          <p:cNvSpPr/>
          <p:nvPr/>
        </p:nvSpPr>
        <p:spPr>
          <a:xfrm>
            <a:off x="761970" y="4034607"/>
            <a:ext cx="749259" cy="209580"/>
          </a:xfrm>
          <a:prstGeom prst="rect">
            <a:avLst/>
          </a:prstGeom>
          <a:solidFill>
            <a:srgbClr val="35C8FF"/>
          </a:solidFill>
          <a:ln/>
        </p:spPr>
      </p:sp>
      <p:sp>
        <p:nvSpPr>
          <p:cNvPr id="21" name="text_17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LESEN</a:t>
            </a:r>
            <a:endParaRPr lang="en-US" sz="750" dirty="0"/>
          </a:p>
        </p:txBody>
      </p:sp>
      <p:sp>
        <p:nvSpPr>
          <p:cNvPr id="22" name="text_17_20"/>
          <p:cNvSpPr txBox="1"/>
          <p:nvPr/>
        </p:nvSpPr>
        <p:spPr>
          <a:xfrm>
            <a:off x="1625620" y="4009187"/>
            <a:ext cx="3674608"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Die Globale Marktstudie 2026/27 (90 Seiten)</a:t>
            </a:r>
            <a:endParaRPr lang="en-US" sz="1350" dirty="0"/>
          </a:p>
        </p:txBody>
      </p:sp>
      <p:sp>
        <p:nvSpPr>
          <p:cNvPr id="23" name="text_17_21"/>
          <p:cNvSpPr txBox="1"/>
          <p:nvPr/>
        </p:nvSpPr>
        <p:spPr>
          <a:xfrm>
            <a:off x="1625620" y="4265676"/>
            <a:ext cx="3674608"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17_22"/>
          <p:cNvSpPr/>
          <p:nvPr/>
        </p:nvSpPr>
        <p:spPr>
          <a:xfrm>
            <a:off x="761970" y="4504426"/>
            <a:ext cx="6603980" cy="6309"/>
          </a:xfrm>
          <a:prstGeom prst="rect">
            <a:avLst/>
          </a:prstGeom>
          <a:solidFill>
            <a:srgbClr val="D6E6F5">
              <a:alpha val="13000"/>
            </a:srgbClr>
          </a:solidFill>
          <a:ln/>
        </p:spPr>
      </p:sp>
      <p:sp>
        <p:nvSpPr>
          <p:cNvPr id="25" name="shape_17_23"/>
          <p:cNvSpPr/>
          <p:nvPr/>
        </p:nvSpPr>
        <p:spPr>
          <a:xfrm>
            <a:off x="761970" y="4637745"/>
            <a:ext cx="749259" cy="209580"/>
          </a:xfrm>
          <a:prstGeom prst="rect">
            <a:avLst/>
          </a:prstGeom>
          <a:solidFill>
            <a:srgbClr val="35C8FF"/>
          </a:solidFill>
          <a:ln/>
        </p:spPr>
      </p:sp>
      <p:sp>
        <p:nvSpPr>
          <p:cNvPr id="26" name="text_17_24"/>
          <p:cNvSpPr txBox="1"/>
          <p:nvPr/>
        </p:nvSpPr>
        <p:spPr>
          <a:xfrm>
            <a:off x="831830" y="469489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17_25"/>
          <p:cNvSpPr txBox="1"/>
          <p:nvPr/>
        </p:nvSpPr>
        <p:spPr>
          <a:xfrm>
            <a:off x="1625620" y="4612416"/>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17_26"/>
          <p:cNvSpPr txBox="1"/>
          <p:nvPr/>
        </p:nvSpPr>
        <p:spPr>
          <a:xfrm>
            <a:off x="1625620" y="486890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pic>
        <p:nvPicPr>
          <p:cNvPr id="29" name="picture_17_27" descr="/tmp/claude-0/-home-claude/5dcc285b-52c5-57b1-88a8-9616b3351304/scratchpad/f39/W2/decks_v3/_work/S_Studienpraesentation_Marktstudie_GLOBAL_DE_v3.3_20261027/img_033.png">    </p:cNvPr>
          <p:cNvPicPr>
            <a:picLocks noChangeAspect="1"/>
          </p:cNvPicPr>
          <p:nvPr/>
        </p:nvPicPr>
        <p:blipFill>
          <a:blip r:embed="rId19"/>
          <a:stretch>
            <a:fillRect/>
          </a:stretch>
        </p:blipFill>
        <p:spPr>
          <a:xfrm>
            <a:off x="8128010" y="952530"/>
            <a:ext cx="3301990" cy="1587490"/>
          </a:xfrm>
          <a:prstGeom prst="rect">
            <a:avLst/>
          </a:prstGeom>
        </p:spPr>
      </p:pic>
      <p:sp>
        <p:nvSpPr>
          <p:cNvPr id="30" name="text_17_28"/>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1" name="text_17_29"/>
          <p:cNvSpPr txBox="1"/>
          <p:nvPr/>
        </p:nvSpPr>
        <p:spPr>
          <a:xfrm>
            <a:off x="8128010" y="3008650"/>
            <a:ext cx="3413730" cy="284378"/>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32" name="text_17_30"/>
          <p:cNvSpPr txBox="1"/>
          <p:nvPr/>
        </p:nvSpPr>
        <p:spPr>
          <a:xfrm>
            <a:off x="8128010" y="3394527"/>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1"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3" name="shape_17_31"/>
          <p:cNvSpPr/>
          <p:nvPr/>
        </p:nvSpPr>
        <p:spPr>
          <a:xfrm>
            <a:off x="8128010" y="3676437"/>
            <a:ext cx="1587490" cy="2047067"/>
          </a:xfrm>
          <a:prstGeom prst="rect">
            <a:avLst/>
          </a:prstGeom>
          <a:solidFill>
            <a:srgbClr val="FFFFFF"/>
          </a:solidFill>
          <a:ln/>
        </p:spPr>
      </p:sp>
      <p:pic>
        <p:nvPicPr>
          <p:cNvPr id="34" name="picture_17_32" descr="QR code: https://ethority.ai/de/research/presentations">    </p:cNvPr>
          <p:cNvPicPr>
            <a:picLocks noChangeAspect="1"/>
          </p:cNvPicPr>
          <p:nvPr/>
        </p:nvPicPr>
        <p:blipFill>
          <a:blip r:embed="rId22"/>
          <a:stretch>
            <a:fillRect/>
          </a:stretch>
        </p:blipFill>
        <p:spPr>
          <a:xfrm>
            <a:off x="8286750" y="3765316"/>
            <a:ext cx="1270010" cy="1270010"/>
          </a:xfrm>
          <a:prstGeom prst="rect">
            <a:avLst/>
          </a:prstGeom>
        </p:spPr>
      </p:pic>
      <p:sp>
        <p:nvSpPr>
          <p:cNvPr id="35" name="text_17_33"/>
          <p:cNvSpPr txBox="1"/>
          <p:nvPr/>
        </p:nvSpPr>
        <p:spPr>
          <a:xfrm>
            <a:off x="82168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Diese Präsentation online</a:t>
            </a:r>
            <a:endParaRPr lang="en-US" sz="1000" dirty="0"/>
          </a:p>
        </p:txBody>
      </p:sp>
      <p:sp>
        <p:nvSpPr>
          <p:cNvPr id="36" name="text_17_34"/>
          <p:cNvSpPr txBox="1"/>
          <p:nvPr/>
        </p:nvSpPr>
        <p:spPr>
          <a:xfrm>
            <a:off x="82168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presentations</a:t>
            </a:r>
            <a:endParaRPr lang="en-US" sz="700" dirty="0"/>
          </a:p>
        </p:txBody>
      </p:sp>
      <p:sp>
        <p:nvSpPr>
          <p:cNvPr id="37" name="shape_17_35"/>
          <p:cNvSpPr/>
          <p:nvPr/>
        </p:nvSpPr>
        <p:spPr>
          <a:xfrm>
            <a:off x="9842510" y="3676437"/>
            <a:ext cx="1587490" cy="2047067"/>
          </a:xfrm>
          <a:prstGeom prst="rect">
            <a:avLst/>
          </a:prstGeom>
          <a:solidFill>
            <a:srgbClr val="FFFFFF"/>
          </a:solidFill>
          <a:ln/>
        </p:spPr>
      </p:sp>
      <p:pic>
        <p:nvPicPr>
          <p:cNvPr id="38" name="picture_17_36" descr="QR code: https://www.linkedin.com/in/stenfranke">    </p:cNvPr>
          <p:cNvPicPr>
            <a:picLocks noChangeAspect="1"/>
          </p:cNvPicPr>
          <p:nvPr/>
        </p:nvPicPr>
        <p:blipFill>
          <a:blip r:embed="rId23"/>
          <a:stretch>
            <a:fillRect/>
          </a:stretch>
        </p:blipFill>
        <p:spPr>
          <a:xfrm>
            <a:off x="10001250" y="3765316"/>
            <a:ext cx="1270010" cy="1270010"/>
          </a:xfrm>
          <a:prstGeom prst="rect">
            <a:avLst/>
          </a:prstGeom>
        </p:spPr>
      </p:pic>
      <p:sp>
        <p:nvSpPr>
          <p:cNvPr id="39" name="text_17_37"/>
          <p:cNvSpPr txBox="1"/>
          <p:nvPr/>
        </p:nvSpPr>
        <p:spPr>
          <a:xfrm>
            <a:off x="99313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Mit Sten Franke vernetzen</a:t>
            </a:r>
            <a:endParaRPr lang="en-US" sz="1000" dirty="0"/>
          </a:p>
        </p:txBody>
      </p:sp>
      <p:sp>
        <p:nvSpPr>
          <p:cNvPr id="40" name="text_17_38"/>
          <p:cNvSpPr txBox="1"/>
          <p:nvPr/>
        </p:nvSpPr>
        <p:spPr>
          <a:xfrm>
            <a:off x="99313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1" name="text_17_3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 und Studienseiten auf ethority.ai · Okt. 2026</a:t>
            </a:r>
            <a:endParaRPr lang="en-US" sz="900" dirty="0"/>
          </a:p>
        </p:txBody>
      </p:sp>
      <p:sp>
        <p:nvSpPr>
          <p:cNvPr id="42" name="text_17_40"/>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43" name="text_17_4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19</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S_Studienpraesentation_Marktstudie_GLOBAL_DE_v3.3_20261027/img_03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sp>
        <p:nvSpPr>
          <p:cNvPr id="7" name="text_18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WEITER AUF ETHORITY.AI</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Jede Seite, jedes Angebot und jede Studie erreichen Sie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mit einem Klick.</a:t>
            </a:r>
            <a:endParaRPr lang="en-US" sz="3000" dirty="0"/>
          </a:p>
        </p:txBody>
      </p:sp>
      <p:sp>
        <p:nvSpPr>
          <p:cNvPr id="9" name="shape_18_7"/>
          <p:cNvSpPr/>
          <p:nvPr/>
        </p:nvSpPr>
        <p:spPr>
          <a:xfrm>
            <a:off x="761970" y="2095530"/>
            <a:ext cx="2495580" cy="38130"/>
          </a:xfrm>
          <a:prstGeom prst="rect">
            <a:avLst/>
          </a:prstGeom>
          <a:solidFill>
            <a:srgbClr val="35C8FF"/>
          </a:solidFill>
          <a:ln/>
        </p:spPr>
      </p:sp>
      <p:sp>
        <p:nvSpPr>
          <p:cNvPr id="10" name="text_18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SEITEN</a:t>
            </a:r>
            <a:endParaRPr lang="en-US" sz="800" dirty="0"/>
          </a:p>
        </p:txBody>
      </p:sp>
      <p:sp>
        <p:nvSpPr>
          <p:cNvPr id="11" name="shape_18_9"/>
          <p:cNvSpPr/>
          <p:nvPr/>
        </p:nvSpPr>
        <p:spPr>
          <a:xfrm>
            <a:off x="761970" y="2387590"/>
            <a:ext cx="2495580" cy="6309"/>
          </a:xfrm>
          <a:prstGeom prst="rect">
            <a:avLst/>
          </a:prstGeom>
          <a:solidFill>
            <a:srgbClr val="D6E6F5">
              <a:alpha val="13000"/>
            </a:srgbClr>
          </a:solidFill>
          <a:ln/>
        </p:spPr>
      </p:sp>
      <p:sp>
        <p:nvSpPr>
          <p:cNvPr id="12" name="text_18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Startseite</a:t>
            </a:r>
            <a:endParaRPr lang="en-US" sz="1050" dirty="0"/>
          </a:p>
        </p:txBody>
      </p:sp>
      <p:sp>
        <p:nvSpPr>
          <p:cNvPr id="13" name="text_18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endParaRPr lang="en-US" sz="700" dirty="0"/>
          </a:p>
        </p:txBody>
      </p:sp>
      <p:sp>
        <p:nvSpPr>
          <p:cNvPr id="14" name="shape_18_12"/>
          <p:cNvSpPr/>
          <p:nvPr/>
        </p:nvSpPr>
        <p:spPr>
          <a:xfrm>
            <a:off x="761970" y="2802727"/>
            <a:ext cx="2495580" cy="6309"/>
          </a:xfrm>
          <a:prstGeom prst="rect">
            <a:avLst/>
          </a:prstGeom>
          <a:solidFill>
            <a:srgbClr val="D6E6F5">
              <a:alpha val="13000"/>
            </a:srgbClr>
          </a:solidFill>
          <a:ln/>
        </p:spPr>
      </p:sp>
      <p:sp>
        <p:nvSpPr>
          <p:cNvPr id="15" name="text_18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a:t>
            </a:r>
            <a:endParaRPr lang="en-US" sz="1050" dirty="0"/>
          </a:p>
        </p:txBody>
      </p:sp>
      <p:sp>
        <p:nvSpPr>
          <p:cNvPr id="16" name="text_18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18_15"/>
          <p:cNvSpPr/>
          <p:nvPr/>
        </p:nvSpPr>
        <p:spPr>
          <a:xfrm>
            <a:off x="761970" y="3217865"/>
            <a:ext cx="2495580" cy="6309"/>
          </a:xfrm>
          <a:prstGeom prst="rect">
            <a:avLst/>
          </a:prstGeom>
          <a:solidFill>
            <a:srgbClr val="D6E6F5">
              <a:alpha val="13000"/>
            </a:srgbClr>
          </a:solidFill>
          <a:ln/>
        </p:spPr>
      </p:sp>
      <p:sp>
        <p:nvSpPr>
          <p:cNvPr id="18" name="text_18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Register der KI-Angebote</a:t>
            </a:r>
            <a:endParaRPr lang="en-US" sz="1050" dirty="0"/>
          </a:p>
        </p:txBody>
      </p:sp>
      <p:sp>
        <p:nvSpPr>
          <p:cNvPr id="19" name="text_18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18_18"/>
          <p:cNvSpPr/>
          <p:nvPr/>
        </p:nvSpPr>
        <p:spPr>
          <a:xfrm>
            <a:off x="761970" y="3633003"/>
            <a:ext cx="2495580" cy="6309"/>
          </a:xfrm>
          <a:prstGeom prst="rect">
            <a:avLst/>
          </a:prstGeom>
          <a:solidFill>
            <a:srgbClr val="D6E6F5">
              <a:alpha val="13000"/>
            </a:srgbClr>
          </a:solidFill>
          <a:ln/>
        </p:spPr>
      </p:sp>
      <p:sp>
        <p:nvSpPr>
          <p:cNvPr id="21" name="text_18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Angebote vergleichen</a:t>
            </a:r>
            <a:endParaRPr lang="en-US" sz="1050" dirty="0"/>
          </a:p>
        </p:txBody>
      </p:sp>
      <p:sp>
        <p:nvSpPr>
          <p:cNvPr id="22" name="text_18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18_21"/>
          <p:cNvSpPr/>
          <p:nvPr/>
        </p:nvSpPr>
        <p:spPr>
          <a:xfrm>
            <a:off x="761970" y="4048140"/>
            <a:ext cx="2495580" cy="6309"/>
          </a:xfrm>
          <a:prstGeom prst="rect">
            <a:avLst/>
          </a:prstGeom>
          <a:solidFill>
            <a:srgbClr val="D6E6F5">
              <a:alpha val="13000"/>
            </a:srgbClr>
          </a:solidFill>
          <a:ln/>
        </p:spPr>
      </p:sp>
      <p:sp>
        <p:nvSpPr>
          <p:cNvPr id="24" name="text_18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Unternehmen</a:t>
            </a:r>
            <a:endParaRPr lang="en-US" sz="1050" dirty="0"/>
          </a:p>
        </p:txBody>
      </p:sp>
      <p:sp>
        <p:nvSpPr>
          <p:cNvPr id="25" name="text_18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18_24"/>
          <p:cNvSpPr/>
          <p:nvPr/>
        </p:nvSpPr>
        <p:spPr>
          <a:xfrm>
            <a:off x="761970" y="4463278"/>
            <a:ext cx="2495580" cy="6309"/>
          </a:xfrm>
          <a:prstGeom prst="rect">
            <a:avLst/>
          </a:prstGeom>
          <a:solidFill>
            <a:srgbClr val="D6E6F5">
              <a:alpha val="13000"/>
            </a:srgbClr>
          </a:solidFill>
          <a:ln/>
        </p:spPr>
      </p:sp>
      <p:sp>
        <p:nvSpPr>
          <p:cNvPr id="27" name="text_18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Gründer &amp; Expertennetzwerk</a:t>
            </a:r>
            <a:endParaRPr lang="en-US" sz="1050" dirty="0"/>
          </a:p>
        </p:txBody>
      </p:sp>
      <p:sp>
        <p:nvSpPr>
          <p:cNvPr id="28" name="text_18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18_27"/>
          <p:cNvSpPr/>
          <p:nvPr/>
        </p:nvSpPr>
        <p:spPr>
          <a:xfrm>
            <a:off x="761970" y="4878415"/>
            <a:ext cx="2495580" cy="6309"/>
          </a:xfrm>
          <a:prstGeom prst="rect">
            <a:avLst/>
          </a:prstGeom>
          <a:solidFill>
            <a:srgbClr val="D6E6F5">
              <a:alpha val="13000"/>
            </a:srgbClr>
          </a:solidFill>
          <a:ln/>
        </p:spPr>
      </p:sp>
      <p:sp>
        <p:nvSpPr>
          <p:cNvPr id="30" name="text_18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Kontakt</a:t>
            </a:r>
            <a:endParaRPr lang="en-US" sz="1050" dirty="0"/>
          </a:p>
        </p:txBody>
      </p:sp>
      <p:sp>
        <p:nvSpPr>
          <p:cNvPr id="31" name="text_18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18_30"/>
          <p:cNvSpPr/>
          <p:nvPr/>
        </p:nvSpPr>
        <p:spPr>
          <a:xfrm>
            <a:off x="3486150" y="2095530"/>
            <a:ext cx="2495580" cy="38130"/>
          </a:xfrm>
          <a:prstGeom prst="rect">
            <a:avLst/>
          </a:prstGeom>
          <a:solidFill>
            <a:srgbClr val="35C8FF"/>
          </a:solidFill>
          <a:ln/>
        </p:spPr>
      </p:sp>
      <p:sp>
        <p:nvSpPr>
          <p:cNvPr id="33" name="text_18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FÜNF EINSTIEGSANGEBOTE</a:t>
            </a:r>
            <a:endParaRPr lang="en-US" sz="800" dirty="0"/>
          </a:p>
        </p:txBody>
      </p:sp>
      <p:sp>
        <p:nvSpPr>
          <p:cNvPr id="34" name="text_18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Übersicht →</a:t>
            </a:r>
            <a:endParaRPr lang="en-US" sz="700" dirty="0"/>
          </a:p>
        </p:txBody>
      </p:sp>
      <p:sp>
        <p:nvSpPr>
          <p:cNvPr id="35" name="shape_18_33"/>
          <p:cNvSpPr/>
          <p:nvPr/>
        </p:nvSpPr>
        <p:spPr>
          <a:xfrm>
            <a:off x="3486150" y="2532339"/>
            <a:ext cx="2495580" cy="6309"/>
          </a:xfrm>
          <a:prstGeom prst="rect">
            <a:avLst/>
          </a:prstGeom>
          <a:solidFill>
            <a:srgbClr val="D6E6F5">
              <a:alpha val="13000"/>
            </a:srgbClr>
          </a:solidFill>
          <a:ln/>
        </p:spPr>
      </p:sp>
      <p:sp>
        <p:nvSpPr>
          <p:cNvPr id="36" name="text_18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18_35"/>
          <p:cNvSpPr txBox="1"/>
          <p:nvPr/>
        </p:nvSpPr>
        <p:spPr>
          <a:xfrm>
            <a:off x="3486150" y="2774838"/>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18_36"/>
          <p:cNvSpPr/>
          <p:nvPr/>
        </p:nvSpPr>
        <p:spPr>
          <a:xfrm>
            <a:off x="3486150" y="3062966"/>
            <a:ext cx="2495580" cy="6309"/>
          </a:xfrm>
          <a:prstGeom prst="rect">
            <a:avLst/>
          </a:prstGeom>
          <a:solidFill>
            <a:srgbClr val="D6E6F5">
              <a:alpha val="13000"/>
            </a:srgbClr>
          </a:solidFill>
          <a:ln/>
        </p:spPr>
      </p:sp>
      <p:sp>
        <p:nvSpPr>
          <p:cNvPr id="39" name="text_18_37"/>
          <p:cNvSpPr txBox="1"/>
          <p:nvPr/>
        </p:nvSpPr>
        <p:spPr>
          <a:xfrm>
            <a:off x="3486150" y="312651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18_38"/>
          <p:cNvSpPr txBox="1"/>
          <p:nvPr/>
        </p:nvSpPr>
        <p:spPr>
          <a:xfrm>
            <a:off x="3486150" y="330546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18_39"/>
          <p:cNvSpPr/>
          <p:nvPr/>
        </p:nvSpPr>
        <p:spPr>
          <a:xfrm>
            <a:off x="3486150" y="3593592"/>
            <a:ext cx="2495580" cy="6309"/>
          </a:xfrm>
          <a:prstGeom prst="rect">
            <a:avLst/>
          </a:prstGeom>
          <a:solidFill>
            <a:srgbClr val="D6E6F5">
              <a:alpha val="13000"/>
            </a:srgbClr>
          </a:solidFill>
          <a:ln/>
        </p:spPr>
      </p:sp>
      <p:sp>
        <p:nvSpPr>
          <p:cNvPr id="42" name="text_18_40"/>
          <p:cNvSpPr txBox="1"/>
          <p:nvPr/>
        </p:nvSpPr>
        <p:spPr>
          <a:xfrm>
            <a:off x="3486150" y="365714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18_41"/>
          <p:cNvSpPr txBox="1"/>
          <p:nvPr/>
        </p:nvSpPr>
        <p:spPr>
          <a:xfrm>
            <a:off x="3486150" y="3836091"/>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18_42"/>
          <p:cNvSpPr/>
          <p:nvPr/>
        </p:nvSpPr>
        <p:spPr>
          <a:xfrm>
            <a:off x="3486150" y="4008730"/>
            <a:ext cx="2495580" cy="6309"/>
          </a:xfrm>
          <a:prstGeom prst="rect">
            <a:avLst/>
          </a:prstGeom>
          <a:solidFill>
            <a:srgbClr val="D6E6F5">
              <a:alpha val="13000"/>
            </a:srgbClr>
          </a:solidFill>
          <a:ln/>
        </p:spPr>
      </p:sp>
      <p:sp>
        <p:nvSpPr>
          <p:cNvPr id="45" name="text_18_43"/>
          <p:cNvSpPr txBox="1"/>
          <p:nvPr/>
        </p:nvSpPr>
        <p:spPr>
          <a:xfrm>
            <a:off x="3486150" y="407228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18_44"/>
          <p:cNvSpPr txBox="1"/>
          <p:nvPr/>
        </p:nvSpPr>
        <p:spPr>
          <a:xfrm>
            <a:off x="3486150" y="42512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18_45"/>
          <p:cNvSpPr/>
          <p:nvPr/>
        </p:nvSpPr>
        <p:spPr>
          <a:xfrm>
            <a:off x="3486150" y="4423867"/>
            <a:ext cx="2495580" cy="6309"/>
          </a:xfrm>
          <a:prstGeom prst="rect">
            <a:avLst/>
          </a:prstGeom>
          <a:solidFill>
            <a:srgbClr val="D6E6F5">
              <a:alpha val="13000"/>
            </a:srgbClr>
          </a:solidFill>
          <a:ln/>
        </p:spPr>
      </p:sp>
      <p:sp>
        <p:nvSpPr>
          <p:cNvPr id="48" name="text_18_46"/>
          <p:cNvSpPr txBox="1"/>
          <p:nvPr/>
        </p:nvSpPr>
        <p:spPr>
          <a:xfrm>
            <a:off x="3486150" y="448732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18_47"/>
          <p:cNvSpPr txBox="1"/>
          <p:nvPr/>
        </p:nvSpPr>
        <p:spPr>
          <a:xfrm>
            <a:off x="3486150" y="466636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18_48"/>
          <p:cNvSpPr/>
          <p:nvPr/>
        </p:nvSpPr>
        <p:spPr>
          <a:xfrm>
            <a:off x="6210330" y="2095530"/>
            <a:ext cx="2495580" cy="38130"/>
          </a:xfrm>
          <a:prstGeom prst="rect">
            <a:avLst/>
          </a:prstGeom>
          <a:solidFill>
            <a:srgbClr val="35C8FF"/>
          </a:solidFill>
          <a:ln/>
        </p:spPr>
      </p:sp>
      <p:sp>
        <p:nvSpPr>
          <p:cNvPr id="51" name="text_18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SIEBEN LEISTUNGEN</a:t>
            </a:r>
            <a:endParaRPr lang="en-US" sz="800" dirty="0"/>
          </a:p>
        </p:txBody>
      </p:sp>
      <p:sp>
        <p:nvSpPr>
          <p:cNvPr id="52" name="text_18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Übersicht → · AI Opportunity Case: siehe Einstiegsangebote</a:t>
            </a:r>
            <a:endParaRPr lang="en-US" sz="700" dirty="0"/>
          </a:p>
        </p:txBody>
      </p:sp>
      <p:sp>
        <p:nvSpPr>
          <p:cNvPr id="53" name="shape_18_51"/>
          <p:cNvSpPr/>
          <p:nvPr/>
        </p:nvSpPr>
        <p:spPr>
          <a:xfrm>
            <a:off x="6210330" y="2639050"/>
            <a:ext cx="2495580" cy="6309"/>
          </a:xfrm>
          <a:prstGeom prst="rect">
            <a:avLst/>
          </a:prstGeom>
          <a:solidFill>
            <a:srgbClr val="D6E6F5">
              <a:alpha val="13000"/>
            </a:srgbClr>
          </a:solidFill>
          <a:ln/>
        </p:spPr>
      </p:sp>
      <p:sp>
        <p:nvSpPr>
          <p:cNvPr id="54" name="text_18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KI-Reifegrad-Check</a:t>
            </a:r>
            <a:endParaRPr lang="en-US" sz="1050" dirty="0"/>
          </a:p>
        </p:txBody>
      </p:sp>
      <p:sp>
        <p:nvSpPr>
          <p:cNvPr id="55" name="text_18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18_54"/>
          <p:cNvSpPr/>
          <p:nvPr/>
        </p:nvSpPr>
        <p:spPr>
          <a:xfrm>
            <a:off x="6210330" y="3169676"/>
            <a:ext cx="2495580" cy="6309"/>
          </a:xfrm>
          <a:prstGeom prst="rect">
            <a:avLst/>
          </a:prstGeom>
          <a:solidFill>
            <a:srgbClr val="D6E6F5">
              <a:alpha val="13000"/>
            </a:srgbClr>
          </a:solidFill>
          <a:ln/>
        </p:spPr>
      </p:sp>
      <p:sp>
        <p:nvSpPr>
          <p:cNvPr id="57" name="text_18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18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18_57"/>
          <p:cNvSpPr/>
          <p:nvPr/>
        </p:nvSpPr>
        <p:spPr>
          <a:xfrm>
            <a:off x="6210330" y="3700302"/>
            <a:ext cx="2495580" cy="6309"/>
          </a:xfrm>
          <a:prstGeom prst="rect">
            <a:avLst/>
          </a:prstGeom>
          <a:solidFill>
            <a:srgbClr val="D6E6F5">
              <a:alpha val="13000"/>
            </a:srgbClr>
          </a:solidFill>
          <a:ln/>
        </p:spPr>
      </p:sp>
      <p:sp>
        <p:nvSpPr>
          <p:cNvPr id="60" name="text_18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KI-Kompetenz &amp; Einführung</a:t>
            </a:r>
            <a:endParaRPr lang="en-US" sz="1050" dirty="0"/>
          </a:p>
        </p:txBody>
      </p:sp>
      <p:sp>
        <p:nvSpPr>
          <p:cNvPr id="61" name="text_18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18_60"/>
          <p:cNvSpPr/>
          <p:nvPr/>
        </p:nvSpPr>
        <p:spPr>
          <a:xfrm>
            <a:off x="6210330" y="4230929"/>
            <a:ext cx="2495580" cy="6309"/>
          </a:xfrm>
          <a:prstGeom prst="rect">
            <a:avLst/>
          </a:prstGeom>
          <a:solidFill>
            <a:srgbClr val="D6E6F5">
              <a:alpha val="13000"/>
            </a:srgbClr>
          </a:solidFill>
          <a:ln/>
        </p:spPr>
      </p:sp>
      <p:sp>
        <p:nvSpPr>
          <p:cNvPr id="63" name="text_18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18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18_63"/>
          <p:cNvSpPr/>
          <p:nvPr/>
        </p:nvSpPr>
        <p:spPr>
          <a:xfrm>
            <a:off x="6210330" y="4761464"/>
            <a:ext cx="2495580" cy="6309"/>
          </a:xfrm>
          <a:prstGeom prst="rect">
            <a:avLst/>
          </a:prstGeom>
          <a:solidFill>
            <a:srgbClr val="D6E6F5">
              <a:alpha val="13000"/>
            </a:srgbClr>
          </a:solidFill>
          <a:ln/>
        </p:spPr>
      </p:sp>
      <p:sp>
        <p:nvSpPr>
          <p:cNvPr id="66" name="text_18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18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18_66"/>
          <p:cNvSpPr/>
          <p:nvPr/>
        </p:nvSpPr>
        <p:spPr>
          <a:xfrm>
            <a:off x="6210330" y="5292090"/>
            <a:ext cx="2495580" cy="6309"/>
          </a:xfrm>
          <a:prstGeom prst="rect">
            <a:avLst/>
          </a:prstGeom>
          <a:solidFill>
            <a:srgbClr val="D6E6F5">
              <a:alpha val="13000"/>
            </a:srgbClr>
          </a:solidFill>
          <a:ln/>
        </p:spPr>
      </p:sp>
      <p:sp>
        <p:nvSpPr>
          <p:cNvPr id="69" name="text_18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18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18_69"/>
          <p:cNvSpPr/>
          <p:nvPr/>
        </p:nvSpPr>
        <p:spPr>
          <a:xfrm>
            <a:off x="8934420" y="2095530"/>
            <a:ext cx="2495580" cy="38130"/>
          </a:xfrm>
          <a:prstGeom prst="rect">
            <a:avLst/>
          </a:prstGeom>
          <a:solidFill>
            <a:srgbClr val="35C8FF"/>
          </a:solidFill>
          <a:ln/>
        </p:spPr>
      </p:sp>
      <p:sp>
        <p:nvSpPr>
          <p:cNvPr id="72" name="text_18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STUDIEN, ARTIKEL, WERKZEUGE</a:t>
            </a:r>
            <a:endParaRPr lang="en-US" sz="800" dirty="0"/>
          </a:p>
        </p:txBody>
      </p:sp>
      <p:sp>
        <p:nvSpPr>
          <p:cNvPr id="73" name="shape_18_71"/>
          <p:cNvSpPr/>
          <p:nvPr/>
        </p:nvSpPr>
        <p:spPr>
          <a:xfrm>
            <a:off x="8934420" y="2387590"/>
            <a:ext cx="2495580" cy="6309"/>
          </a:xfrm>
          <a:prstGeom prst="rect">
            <a:avLst/>
          </a:prstGeom>
          <a:solidFill>
            <a:srgbClr val="D6E6F5">
              <a:alpha val="13000"/>
            </a:srgbClr>
          </a:solidFill>
          <a:ln/>
        </p:spPr>
      </p:sp>
      <p:sp>
        <p:nvSpPr>
          <p:cNvPr id="74" name="text_18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Globale Marktstudie 2026/27</a:t>
            </a:r>
            <a:endParaRPr lang="en-US" sz="1050" dirty="0"/>
          </a:p>
        </p:txBody>
      </p:sp>
      <p:sp>
        <p:nvSpPr>
          <p:cNvPr id="75" name="text_18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market-global-de</a:t>
            </a:r>
            <a:endParaRPr lang="en-US" sz="700" dirty="0"/>
          </a:p>
        </p:txBody>
      </p:sp>
      <p:sp>
        <p:nvSpPr>
          <p:cNvPr id="76" name="shape_18_74"/>
          <p:cNvSpPr/>
          <p:nvPr/>
        </p:nvSpPr>
        <p:spPr>
          <a:xfrm>
            <a:off x="8934420" y="2918216"/>
            <a:ext cx="2495580" cy="6309"/>
          </a:xfrm>
          <a:prstGeom prst="rect">
            <a:avLst/>
          </a:prstGeom>
          <a:solidFill>
            <a:srgbClr val="D6E6F5">
              <a:alpha val="13000"/>
            </a:srgbClr>
          </a:solidFill>
          <a:ln/>
        </p:spPr>
      </p:sp>
      <p:sp>
        <p:nvSpPr>
          <p:cNvPr id="77" name="text_18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Alle Studien</a:t>
            </a:r>
            <a:endParaRPr lang="en-US" sz="1050" dirty="0"/>
          </a:p>
        </p:txBody>
      </p:sp>
      <p:sp>
        <p:nvSpPr>
          <p:cNvPr id="78" name="text_18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18_77"/>
          <p:cNvSpPr/>
          <p:nvPr/>
        </p:nvSpPr>
        <p:spPr>
          <a:xfrm>
            <a:off x="8934420" y="3333354"/>
            <a:ext cx="2495580" cy="6309"/>
          </a:xfrm>
          <a:prstGeom prst="rect">
            <a:avLst/>
          </a:prstGeom>
          <a:solidFill>
            <a:srgbClr val="D6E6F5">
              <a:alpha val="13000"/>
            </a:srgbClr>
          </a:solidFill>
          <a:ln/>
        </p:spPr>
      </p:sp>
      <p:sp>
        <p:nvSpPr>
          <p:cNvPr id="80" name="text_18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Artikel</a:t>
            </a:r>
            <a:endParaRPr lang="en-US" sz="1050" dirty="0"/>
          </a:p>
        </p:txBody>
      </p:sp>
      <p:sp>
        <p:nvSpPr>
          <p:cNvPr id="81" name="text_18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18_80"/>
          <p:cNvSpPr/>
          <p:nvPr/>
        </p:nvSpPr>
        <p:spPr>
          <a:xfrm>
            <a:off x="8934420" y="3748491"/>
            <a:ext cx="2495580" cy="6309"/>
          </a:xfrm>
          <a:prstGeom prst="rect">
            <a:avLst/>
          </a:prstGeom>
          <a:solidFill>
            <a:srgbClr val="D6E6F5">
              <a:alpha val="13000"/>
            </a:srgbClr>
          </a:solidFill>
          <a:ln/>
        </p:spPr>
      </p:sp>
      <p:sp>
        <p:nvSpPr>
          <p:cNvPr id="83" name="text_18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KI-Rechner</a:t>
            </a:r>
            <a:endParaRPr lang="en-US" sz="1050" dirty="0"/>
          </a:p>
        </p:txBody>
      </p:sp>
      <p:sp>
        <p:nvSpPr>
          <p:cNvPr id="84" name="text_18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18_83"/>
          <p:cNvSpPr/>
          <p:nvPr/>
        </p:nvSpPr>
        <p:spPr>
          <a:xfrm>
            <a:off x="8934420" y="4163629"/>
            <a:ext cx="2495580" cy="6309"/>
          </a:xfrm>
          <a:prstGeom prst="rect">
            <a:avLst/>
          </a:prstGeom>
          <a:solidFill>
            <a:srgbClr val="D6E6F5">
              <a:alpha val="13000"/>
            </a:srgbClr>
          </a:solidFill>
          <a:ln/>
        </p:spPr>
      </p:sp>
      <p:sp>
        <p:nvSpPr>
          <p:cNvPr id="86" name="text_18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a:t>
            </a:r>
            <a:endParaRPr lang="en-US" sz="1050" dirty="0"/>
          </a:p>
        </p:txBody>
      </p:sp>
      <p:sp>
        <p:nvSpPr>
          <p:cNvPr id="87" name="text_18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18_86"/>
          <p:cNvSpPr/>
          <p:nvPr/>
        </p:nvSpPr>
        <p:spPr>
          <a:xfrm>
            <a:off x="8934420" y="4578767"/>
            <a:ext cx="2495580" cy="6309"/>
          </a:xfrm>
          <a:prstGeom prst="rect">
            <a:avLst/>
          </a:prstGeom>
          <a:solidFill>
            <a:srgbClr val="D6E6F5">
              <a:alpha val="13000"/>
            </a:srgbClr>
          </a:solidFill>
          <a:ln/>
        </p:spPr>
      </p:sp>
      <p:sp>
        <p:nvSpPr>
          <p:cNvPr id="89" name="text_18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Methodik</a:t>
            </a:r>
            <a:endParaRPr lang="en-US" sz="1050" dirty="0"/>
          </a:p>
        </p:txBody>
      </p:sp>
      <p:sp>
        <p:nvSpPr>
          <p:cNvPr id="90" name="text_18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18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Seiten wie auf ethority.ai veröffentlicht, Okt. 2026</a:t>
            </a:r>
            <a:endParaRPr lang="en-US" sz="900" dirty="0"/>
          </a:p>
        </p:txBody>
      </p:sp>
      <p:sp>
        <p:nvSpPr>
          <p:cNvPr id="92" name="text_18_90"/>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93" name="text_18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19</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S_Studienpraesentation_Marktstudie_GLOBAL_DE_v3.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962845" y="406359"/>
            <a:ext cx="1523848"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MARKTSTUDIE 2026/27</a:t>
            </a:r>
            <a:endParaRPr lang="en-US" sz="800" dirty="0"/>
          </a:p>
        </p:txBody>
      </p:sp>
      <p:pic>
        <p:nvPicPr>
          <p:cNvPr id="7" name="picture_19_5" descr="/tmp/claude-0/-home-claude/5dcc285b-52c5-57b1-88a8-9616b3351304/scratchpad/f39/W2/decks_v3/_work/S_Studienpraesentation_Marktstudie_GLOBAL_DE_v3.3_20261027/img_038.png">    </p:cNvPr>
          <p:cNvPicPr>
            <a:picLocks noChangeAspect="1"/>
          </p:cNvPicPr>
          <p:nvPr/>
        </p:nvPicPr>
        <p:blipFill>
          <a:blip r:embed="rId2"/>
          <a:stretch>
            <a:fillRect/>
          </a:stretch>
        </p:blipFill>
        <p:spPr>
          <a:xfrm>
            <a:off x="9271010" y="1015990"/>
            <a:ext cx="2158990" cy="2158990"/>
          </a:xfrm>
          <a:prstGeom prst="rect">
            <a:avLst/>
          </a:prstGeom>
        </p:spPr>
      </p:pic>
      <p:sp>
        <p:nvSpPr>
          <p:cNvPr id="8" name="text_19_6"/>
          <p:cNvSpPr txBox="1"/>
          <p:nvPr/>
        </p:nvSpPr>
        <p:spPr>
          <a:xfrm>
            <a:off x="761970" y="1015990"/>
            <a:ext cx="85153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IMPRESSUM</a:t>
            </a:r>
            <a:endParaRPr lang="en-US" sz="1050" dirty="0"/>
          </a:p>
        </p:txBody>
      </p:sp>
      <p:sp>
        <p:nvSpPr>
          <p:cNvPr id="9" name="Title"/>
          <p:cNvSpPr txBox="1"/>
          <p:nvPr/>
        </p:nvSpPr>
        <p:spPr>
          <a:xfrm>
            <a:off x="761970" y="1316370"/>
            <a:ext cx="851535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Das Good AI Prisma von Sten Franke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&amp; ETHORITY®</a:t>
            </a:r>
            <a:endParaRPr lang="en-US" sz="3000" dirty="0"/>
          </a:p>
        </p:txBody>
      </p:sp>
      <p:sp>
        <p:nvSpPr>
          <p:cNvPr id="10" name="text_19_8"/>
          <p:cNvSpPr txBox="1"/>
          <p:nvPr/>
        </p:nvSpPr>
        <p:spPr>
          <a:xfrm>
            <a:off x="761970" y="2372777"/>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AUSGABE</a:t>
            </a:r>
            <a:endParaRPr lang="en-US" sz="800" dirty="0"/>
          </a:p>
        </p:txBody>
      </p:sp>
      <p:sp>
        <p:nvSpPr>
          <p:cNvPr id="11" name="text_19_9"/>
          <p:cNvSpPr txBox="1"/>
          <p:nvPr/>
        </p:nvSpPr>
        <p:spPr>
          <a:xfrm>
            <a:off x="2603480" y="2372777"/>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Studienpräsentation · DE · v3.3 · 27. Okt. 2026</a:t>
            </a:r>
            <a:endParaRPr lang="en-US" sz="1150" dirty="0"/>
          </a:p>
        </p:txBody>
      </p:sp>
      <p:sp>
        <p:nvSpPr>
          <p:cNvPr id="12" name="text_19_10"/>
          <p:cNvSpPr txBox="1"/>
          <p:nvPr/>
        </p:nvSpPr>
        <p:spPr>
          <a:xfrm>
            <a:off x="761970" y="2694462"/>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GRUNDLAGE</a:t>
            </a:r>
            <a:endParaRPr lang="en-US" sz="800" dirty="0"/>
          </a:p>
        </p:txBody>
      </p:sp>
      <p:sp>
        <p:nvSpPr>
          <p:cNvPr id="13" name="text_19_11"/>
          <p:cNvSpPr txBox="1"/>
          <p:nvPr/>
        </p:nvSpPr>
        <p:spPr>
          <a:xfrm>
            <a:off x="2603480" y="2694462"/>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KI wirksam einsetzen: Das Good AI Prisma – Globale Marktstudie 2026/27, globale Ausgabe v2.6</a:t>
            </a:r>
            <a:endParaRPr lang="en-US" sz="1150" dirty="0"/>
          </a:p>
        </p:txBody>
      </p:sp>
      <p:sp>
        <p:nvSpPr>
          <p:cNvPr id="14" name="text_19_12"/>
          <p:cNvSpPr txBox="1"/>
          <p:nvPr/>
        </p:nvSpPr>
        <p:spPr>
          <a:xfrm>
            <a:off x="761970" y="3016148"/>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HERKUNFT</a:t>
            </a:r>
            <a:endParaRPr lang="en-US" sz="800" dirty="0"/>
          </a:p>
        </p:txBody>
      </p:sp>
      <p:sp>
        <p:nvSpPr>
          <p:cNvPr id="15" name="text_19_13"/>
          <p:cNvSpPr txBox="1"/>
          <p:nvPr/>
        </p:nvSpPr>
        <p:spPr>
          <a:xfrm>
            <a:off x="2603480" y="3016148"/>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Seit dem ersten Social Media Prisma 2009 · Wurzeln: ETHORITY.AI und STEN.AI</a:t>
            </a:r>
            <a:endParaRPr lang="en-US" sz="1150" dirty="0"/>
          </a:p>
        </p:txBody>
      </p:sp>
      <p:sp>
        <p:nvSpPr>
          <p:cNvPr id="16" name="text_19_14"/>
          <p:cNvSpPr txBox="1"/>
          <p:nvPr/>
        </p:nvSpPr>
        <p:spPr>
          <a:xfrm>
            <a:off x="761970" y="3337834"/>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QUELLEN</a:t>
            </a:r>
            <a:endParaRPr lang="en-US" sz="800" dirty="0"/>
          </a:p>
        </p:txBody>
      </p:sp>
      <p:sp>
        <p:nvSpPr>
          <p:cNvPr id="17" name="text_19_15"/>
          <p:cNvSpPr txBox="1"/>
          <p:nvPr/>
        </p:nvSpPr>
        <p:spPr>
          <a:xfrm>
            <a:off x="2603480" y="3337834"/>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Auf jeder Folie genannt; Studienzahlen wie in der Globalen Marktstudie v2.6</a:t>
            </a:r>
            <a:endParaRPr lang="en-US" sz="1150" dirty="0"/>
          </a:p>
        </p:txBody>
      </p:sp>
      <p:sp>
        <p:nvSpPr>
          <p:cNvPr id="18" name="text_19_16"/>
          <p:cNvSpPr txBox="1"/>
          <p:nvPr/>
        </p:nvSpPr>
        <p:spPr>
          <a:xfrm>
            <a:off x="761970" y="3659520"/>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KONTAKT</a:t>
            </a:r>
            <a:endParaRPr lang="en-US" sz="800" dirty="0"/>
          </a:p>
        </p:txBody>
      </p:sp>
      <p:sp>
        <p:nvSpPr>
          <p:cNvPr id="19" name="text_19_17"/>
          <p:cNvSpPr txBox="1"/>
          <p:nvPr/>
        </p:nvSpPr>
        <p:spPr>
          <a:xfrm>
            <a:off x="2603480" y="3659520"/>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Sten Franke · sten@ethority.ai · ethority.ai</a:t>
            </a:r>
            <a:endParaRPr lang="en-US" sz="1150" dirty="0"/>
          </a:p>
        </p:txBody>
      </p:sp>
      <p:sp>
        <p:nvSpPr>
          <p:cNvPr id="20" name="text_19_18"/>
          <p:cNvSpPr txBox="1"/>
          <p:nvPr/>
        </p:nvSpPr>
        <p:spPr>
          <a:xfrm>
            <a:off x="761970" y="3981115"/>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TEXT</a:t>
            </a:r>
            <a:endParaRPr lang="en-US" sz="800" dirty="0"/>
          </a:p>
        </p:txBody>
      </p:sp>
      <p:sp>
        <p:nvSpPr>
          <p:cNvPr id="21" name="text_19_19"/>
          <p:cNvSpPr txBox="1"/>
          <p:nvPr/>
        </p:nvSpPr>
        <p:spPr>
          <a:xfrm>
            <a:off x="2603480" y="3981115"/>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 2026 ETHORITY &amp; STEN.AI LLC</a:t>
            </a:r>
            <a:endParaRPr lang="en-US" sz="1150" dirty="0"/>
          </a:p>
        </p:txBody>
      </p:sp>
      <p:sp>
        <p:nvSpPr>
          <p:cNvPr id="22" name="text_19_2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3" name="text_19_21"/>
          <p:cNvSpPr txBox="1"/>
          <p:nvPr/>
        </p:nvSpPr>
        <p:spPr>
          <a:xfrm>
            <a:off x="761970" y="6502390"/>
            <a:ext cx="4533504"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PRISMA · STUDIENPRÄSENTATION · DE · V3.3 · 27. OKT.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AI Prisma Marktstudie 2026/27 · Studienpräsentation v3.3 (DE)</dc:title>
  <dc:subject>PptxGenJS Presentation</dc:subject>
  <dc:creator>Sten Franke &amp; ETHORITY</dc:creator>
  <cp:lastModifiedBy>Sten Franke &amp; ETHORITY</cp:lastModifiedBy>
  <cp:revision>1</cp:revision>
  <dcterms:created xsi:type="dcterms:W3CDTF">2026-10-27T19:22:37Z</dcterms:created>
  <dcterms:modified xsi:type="dcterms:W3CDTF">2026-10-27T19:22:37Z</dcterms:modified>
  <dc:identifier>ETH-DECK-S-STUDIENPRAESENTATION-MARKTSTUDIE-GLOBAL-DE-v3.3</dc:identifier>
  <cp:keywords>ETHORITY; ETH-DECK-S-STUDIENPRAESENTATION-MARKTSTUDIE-GLOBAL-DE</cp:keywords>
  <dc:description>© 2026 ETHORITY &amp; STEN.AI LLC · quote with attribution · Prism artwork CC BY-NC-ND 4.0 (artwork only) · licensing: https://ethority.ai/de/products/research-licensing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https://ethority.ai/de/research/presentations</vt:lpwstr>
  </property>
  <property fmtid="{D5CDD505-2E9C-101B-9397-08002B2CF9AE}" pid="3" name="ETHORITYDocumentID">
    <vt:lpwstr>ETH-DECK-S-STUDIENPRAESENTATION-MARKTSTUDIE-GLOBAL-DE</vt:lpwstr>
  </property>
  <property fmtid="{D5CDD505-2E9C-101B-9397-08002B2CF9AE}" pid="4" name="ETHORITYEditionID">
    <vt:lpwstr>ETH-DECK-S-STUDIENPRAESENTATION-MARKTSTUDIE-GLOBAL-DE-v3.3</vt:lpwstr>
  </property>
  <property fmtid="{D5CDD505-2E9C-101B-9397-08002B2CF9AE}" pid="5" name="ETHORITYRights">
    <vt:lpwstr>© 2026 ETHORITY &amp; STEN.AI LLC. Texte und Abbildungen dürfen mit Quellenangabe zitiert werden. Good AI Prisma Artwork: CC BY-NC-ND 4.0 (nur das Artwork; Daten, Software und Marken Dritter ausgenommen); kommerzielle Nutzung auf Anfrage per Lizenz: https://ethority.ai/de/products/research-licensing</vt:lpwstr>
  </property>
  <property fmtid="{D5CDD505-2E9C-101B-9397-08002B2CF9AE}" pid="6" name="ETHORITYLicensing">
    <vt:lpwstr>https://ethority.ai/de/products/research-licensing</vt:lpwstr>
  </property>
  <property fmtid="{D5CDD505-2E9C-101B-9397-08002B2CF9AE}" pid="7" name="ETHORITYStampTool">
    <vt:lpwstr>stamp_identity.py 1.1.0</vt:lpwstr>
  </property>
</Properties>
</file>