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 Id="rIdEthCustom"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961 AI offerings on one map: decide now what you will use in 2027.
What businesses in Europe, the Americas, Asia-Pacific, the Middle East and Africa need from AI now, and the decisions that will shape 2027. Presented by Sten Franke.
US$2.67tn worldwide AI spending forecast for 2026 (Gartner, Sep 2026)
961 AI offerings mapped (Good AI Prism, Oct 2026)
30+ economies compared (Market Study 2026/27, v2.6)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in ten surveyed organisations use AI; 37% see an effect on profit.
Three separate answers from one global survey: respondents report regular use, scaling and some effect on profit. Your decisions turn use into results.
≈90% use AI regularly in at least one function (McKinsey, The state of AI, Aug 2026)
44% report scaling AI (McKinsey, The state of AI, Aug 2026)
37% attribute some effect on profit (EBIT) to AI (McKinsey, The state of AI, Aug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Spending is forecast to rise by half. Know-how is the most-named barrier.
Spending is forecast to rise by half, mostly into infrastructure. In the surveys cited, most responding organisations use AI somewhere, and missing know-how is the barrier named most often.
Source: Gartner, Sep 2026 · Eurostat, 2025 · Good AI Prism Market Study 2026/27, chapter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Worldwide AI spending is forecast to rise by half in 2026.
US$2.67tn
forecast for 2026, up 49.5%. US$1.48tn of it goes into infrastructure.
Source: Gartner, Sep 2026 · Good AI Prism Market Study 2026/27, chapter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Official statistics count one firm in five in the EU, and two in five in Denmark.
Global executive surveys report nearly nine in ten; statistics offices count all firms with ten or more staff.
The range runs from 5.2% in Romania to 42% in Denmark.
Plan with the official figure for your market, not with the survey headline.
Denmark: 42%
Finland: 37.8%
UK (Jun 2026): 35%
Sweden: 35%
Netherlands: 33.2%
Germany: 26%
Spain: 21.1%
EU-27: 20%
France: 18%
Italy: 16.4%
Australia (all firms): 12%
Poland: 8.4%
Romania: 5.2%
Source: Eurostat, Dec 2025 · ONS · INE · INSEE · Istat · ABS · Exhibit 1.3, Good AI Prism Market Study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 firms use AI 1.6 to 4.3 times as often as small ones.
In the EU, 55% of large firms use AI, against 17% of small ones.
AI agents widen the gap: 40% of large organisations scale them, against 22% of smaller ones.
The study recommends offers and programmes built for small firms.
Source: National statistics offices 2024–26, as in Exhibit 1.5 · McKinsey, Aug 2026 · Good AI Prism Market Study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Lack of know-how is the barrier named most often.
71%
of EU firms that considered AI say they lack the expertise to use it.
Source: Eurostat, 2025 · Good AI Prism Market Study 2026/27, finding 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is becoming a running cost: about one surveyed organisation in five says it already limits use.
1 in 5
organisations say operating costs limit their use of AI.
1 in 5 organisations say operating costs limit their use of AI.
26% of large US firms see their AI costs in real time (KPMG AI Pulse Q2 2026 · revenue US$1bn+)
35% of large US firms name AI cost management as a barrier (KPMG AI Pulse Q2 2026 · revenue US$1bn+)
46% of firms in Mexico find AI cost structures hard to understand (KPMG Mexico, Q2 2026 · revenue above US$50m)
Source: McKinsey, The state of AI, Aug 2026 · KPMG AI Pulse Q2 2026 · KPMG Mexico, Global AI Pulse Q2 2026 · Good AI Prism Market Study 2026/27, finding 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laws already apply in South Korea and Vietnam; EU duties for listed high-risk uses from 2 Dec 2027.
AI laws apply in South Korea and Vietnam, US state rules from 1 Jan 2027, EU high-risk duties from 2 Dec 2027 and India’s data-protection duties from 13 May 2027.
Source: Regulation (EU) 2026/1744 · Good AI Prism Market Study 2026/27, finding 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Transparency duties already apply; duties for listed high-risk uses follow on 2 Dec 2027.
Since 2 Aug 2026, people must be told when they are dealing with an AI (Article 50).
High-risk duties cover uses listed in Annex III, such as certain AI in hiring, credit, insurance, education and public services.
Start with one list of all AI in use; it serves every jurisdiction you operate in.
2 Aug 2026: Transparency: people must be told when they deal with an AI (Article 50).
2 Dec 2026: Machine-readable marking for generative AI already on the market (Article 50(2)).
2 Dec 2027: High-risk duties for uses listed in Annex III, such as certain AI in hiring, credit, insurance, education and public services.
2 Aug 2028: High-risk duties for AI in regulated products such as machines and medical devices, where Annex I applies.
Source: Regulation (EU) 2026/1744, EUR-Lex · Exhibit 2.1, Good AI Prism Market Study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Buyers can rarely compare AI offerings on facts.
43 of 107
customer-service AI offerings publish a price; 38 document an EU hosting option.
Source: Good AI Prism, October 2026 survey of provider information (reviewed 19–20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questions decide whether you pilot, ask for evidence, redesign or stop.
Relevance – Is the process important enough to change? – If not: choose another process.
Baseline – Is there a measured baseline and an owner? – If not: measure first (checkpoint 1).
Facts – Do the deciding facts exist in writing for at least two options? – If not: ask for them before any demo.
Checks – Are privacy, security, workplace and contract checks done, and is the use high-risk? – If high-risk: add the extra controls first.
Result – Did the pilot meet its threshold for accepted results? – If not: redesign or stop. If yes: scale (checkpoint 2).
Source: ETHORITY decision sequence · Exhibit 8.2, Good AI Prism Market Study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AI is effective, efficient, economic and responsible.
Compliance is part of responsible implementation. Responsibility goes further: a legally permitted application can still be badly designed or harm the people affected.
Effective: AI supports a concrete goal with results you can check.
Efficient: Effort, cost and human rework are counted.
Economic: A technical gain is tested for its real business value.
Responsible: People, rights, safety and ethical consequences are part of the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pays off when people can work with it. Bring your teams in early, train them alongside the rollout and name who decides. Then AI grows with your organisation as conditions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961 AI offerings on one map: decide now what you will use in 2027.
How companies worldwide adopt AI, what 961 offerings promise and document, and how to run AI once you have chosen it. Every figure has a source.
961 AI offerings mapped (Good AI Prism, Oct 2026)
30+ economies compared (Market Study 2026/27)
90 pages, English edition (Global edition v2.6)
Read the study (PDF, 90 pages) · https://ethority.ai/research/publications/market-global-en
https://ethority.ai/research
QR · Read the study: https://ethority.ai/research/publications/market-global-en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Sten Franke leads every project.
“I help you make sense of the AI market, take sound decisions and shape the implementation — combining market intelligence, systems architecture and economic evaluation.”
Source: ETHORITY company history · Good AI Prism, Oct 2026 · ethority.ai offer pages,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your case with Sten Franke.
Check: AI Readiness &amp; Maturity Check: one workshop day, then the written assessment · https://ethority.ai/products/enterprise-services/readiness-maturity-check
Calculate: Test your own case with the AI calculators · https://ethority.ai/solutions/calculators
Read: The Global Market Study 2026/27 (90 pages) · https://ethority.ai/research
E-mail: sten@ethority.ai · Sten Franke
QR · This presentation online: https://ethority.ai/research/presentations
QR · Connect with Sten Franke: https://www.linkedin.com/in/stenfranke
Source: ethority.ai offer and study pages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page, offer and study in this deck is one click away.
Pages: Home https://ethority.ai/; Good AI Prism https://ethority.ai/ai-prism; Registry of AI offerings https://ethority.ai/explore/registry; Compare offerings https://ethority.ai/explore/compare; Company https://ethority.ai/company; Founder &amp; network https://ethority.ai/company/team; Contact https://ethority.ai/contact
Five entry offers: AI Decision Brief https://ethority.ai/offers/ai-decision-brief; AI Business Blueprint https://ethority.ai/offers/ai-business-blueprint; AI Trust Record https://ethority.ai/offers/ai-trust-record; AI Trust Pilot https://ethority.ai/offers/ai-trust-pilot; AI Opportunity Case https://ethority.ai/products/enterprise-services/opportunity-case
Seven services: AI Readiness &amp; Maturity Check https://ethority.ai/products/enterprise-services/readiness-maturity-check; AI Act Readiness Sprint https://ethority.ai/products/enterprise-services/ai-act-readiness-sprint; AI Literacy &amp; Adoption https://ethority.ai/products/enterprise-services/literacy-adoption; AI Governance Setup https://ethority.ai/products/enterprise-services/governance-setup; AI Estate Audit &amp; Mapping https://ethority.ai/products/enterprise-services/estate-audit; AI Governance Retainer https://ethority.ai/products/enterprise-services/governance-retainer
Studies, articles, tools: Global Market Study 2026/27 https://ethority.ai/research/publications/market-global-en; All studies https://ethority.ai/research/publications; Articles https://ethority.ai/articles; AI calculators https://ethority.ai/solutions/calculators; Glossary https://ethority.ai/learn/glossary; Method https://ethority.ai/methodology
Source: Pages as published on ethority.ai,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AI Prism by Sten Franke &amp; ETHORITY®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THORITY_NIGHT_16x9">
    <p:bg>
      <p:bgPr>
        <a:solidFill>
          <a:srgbClr val="0611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2.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hyperlink" Target="https://ethority.ai/research/publications/market-global-en?utm_source=pdf&amp;utm_medium=deck&amp;utm_campaign=study-presentation-en-v3.3" TargetMode="External"/><Relationship Id="rId4" Type="http://schemas.openxmlformats.org/officeDocument/2006/relationships/hyperlink" Target="https://ethority.ai/research?utm_source=pdf&amp;utm_medium=deck&amp;utm_campaign=study-presentation-en-v3.3" TargetMode="External"/><Relationship Id="rId5" Type="http://schemas.openxmlformats.org/officeDocument/2006/relationships/hyperlink" Target="https://ethority.ai/research?utm_source=pdf&amp;utm_medium=deck&amp;utm_campaign=study-presentation-en-v3.3" TargetMode="External"/><Relationship Id="rId6" Type="http://schemas.openxmlformats.org/officeDocument/2006/relationships/image" Target="../media/image-15-3.png"/><Relationship Id="rId7" Type="http://schemas.openxmlformats.org/officeDocument/2006/relationships/slideLayout" Target="../slideLayouts/slideLayout2.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hyperlink" Target="https://ethority.ai/products/enterprise-services/readiness-maturity-check?utm_source=pdf&amp;utm_medium=deck&amp;utm_campaign=study-presentation-en-v3.3" TargetMode="External"/><Relationship Id="rId3" Type="http://schemas.openxmlformats.org/officeDocument/2006/relationships/hyperlink" Target="https://ethority.ai/products/enterprise-services/readiness-maturity-check?utm_source=pdf&amp;utm_medium=deck&amp;utm_campaign=study-presentation-en-v3.3" TargetMode="External"/><Relationship Id="rId4" Type="http://schemas.openxmlformats.org/officeDocument/2006/relationships/hyperlink" Target="https://ethority.ai/products/enterprise-services/readiness-maturity-check?utm_source=pdf&amp;utm_medium=deck&amp;utm_campaign=study-presentation-en-v3.3" TargetMode="External"/><Relationship Id="rId5" Type="http://schemas.openxmlformats.org/officeDocument/2006/relationships/hyperlink" Target="https://ethority.ai/products/enterprise-services/readiness-maturity-check?utm_source=pdf&amp;utm_medium=deck&amp;utm_campaign=study-presentation-en-v3.3" TargetMode="External"/><Relationship Id="rId6" Type="http://schemas.openxmlformats.org/officeDocument/2006/relationships/hyperlink" Target="https://ethority.ai/products/enterprise-services/readiness-maturity-check?utm_source=pdf&amp;utm_medium=deck&amp;utm_campaign=study-presentation-en-v3.3" TargetMode="External"/><Relationship Id="rId7" Type="http://schemas.openxmlformats.org/officeDocument/2006/relationships/hyperlink" Target="https://ethority.ai/solutions/calculators?utm_source=pdf&amp;utm_medium=deck&amp;utm_campaign=study-presentation-en-v3.3" TargetMode="External"/><Relationship Id="rId8" Type="http://schemas.openxmlformats.org/officeDocument/2006/relationships/hyperlink" Target="https://ethority.ai/solutions/calculators?utm_source=pdf&amp;utm_medium=deck&amp;utm_campaign=study-presentation-en-v3.3" TargetMode="External"/><Relationship Id="rId9" Type="http://schemas.openxmlformats.org/officeDocument/2006/relationships/hyperlink" Target="https://ethority.ai/solutions/calculators?utm_source=pdf&amp;utm_medium=deck&amp;utm_campaign=study-presentation-en-v3.3" TargetMode="External"/><Relationship Id="rId10" Type="http://schemas.openxmlformats.org/officeDocument/2006/relationships/hyperlink" Target="https://ethority.ai/solutions/calculators?utm_source=pdf&amp;utm_medium=deck&amp;utm_campaign=study-presentation-en-v3.3" TargetMode="External"/><Relationship Id="rId11" Type="http://schemas.openxmlformats.org/officeDocument/2006/relationships/hyperlink" Target="https://ethority.ai/research?utm_source=pdf&amp;utm_medium=deck&amp;utm_campaign=study-presentation-en-v3.3" TargetMode="External"/><Relationship Id="rId12" Type="http://schemas.openxmlformats.org/officeDocument/2006/relationships/hyperlink" Target="https://ethority.ai/research?utm_source=pdf&amp;utm_medium=deck&amp;utm_campaign=study-presentation-en-v3.3" TargetMode="External"/><Relationship Id="rId13" Type="http://schemas.openxmlformats.org/officeDocument/2006/relationships/hyperlink" Target="https://ethority.ai/research?utm_source=pdf&amp;utm_medium=deck&amp;utm_campaign=study-presentation-en-v3.3" TargetMode="External"/><Relationship Id="rId14" Type="http://schemas.openxmlformats.org/officeDocument/2006/relationships/hyperlink" Target="mailto:sten@ethority.ai" TargetMode="External"/><Relationship Id="rId15" Type="http://schemas.openxmlformats.org/officeDocument/2006/relationships/hyperlink" Target="mailto:sten@ethority.ai" TargetMode="External"/><Relationship Id="rId16" Type="http://schemas.openxmlformats.org/officeDocument/2006/relationships/image" Target="../media/image-17-2.png"/><Relationship Id="rId17" Type="http://schemas.openxmlformats.org/officeDocument/2006/relationships/hyperlink" Target="mailto:sten@ethority.ai" TargetMode="External"/><Relationship Id="rId18" Type="http://schemas.openxmlformats.org/officeDocument/2006/relationships/hyperlink" Target="https://ethority.ai/?utm_source=pdf&amp;utm_medium=deck&amp;utm_campaign=study-presentation-en-v3.3" TargetMode="External"/><Relationship Id="rId19" Type="http://schemas.openxmlformats.org/officeDocument/2006/relationships/image" Target="../media/image-17-3.png"/><Relationship Id="rId20" Type="http://schemas.openxmlformats.org/officeDocument/2006/relationships/image" Target="../media/image-17-4.png"/><Relationship Id="rId21" Type="http://schemas.openxmlformats.org/officeDocument/2006/relationships/slideLayout" Target="../slideLayouts/slideLayout2.xml"/><Relationship Id="rId2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hyperlink" Target="https://ethority.ai/?utm_source=pdf&amp;utm_medium=deck&amp;utm_campaign=study-presentation-en-v3.3" TargetMode="External"/><Relationship Id="rId3" Type="http://schemas.openxmlformats.org/officeDocument/2006/relationships/hyperlink" Target="https://ethority.ai/ai-prism?utm_source=pdf&amp;utm_medium=deck&amp;utm_campaign=study-presentation-en-v3.3" TargetMode="External"/><Relationship Id="rId4" Type="http://schemas.openxmlformats.org/officeDocument/2006/relationships/hyperlink" Target="https://ethority.ai/explore/registry?utm_source=pdf&amp;utm_medium=deck&amp;utm_campaign=study-presentation-en-v3.3" TargetMode="External"/><Relationship Id="rId5" Type="http://schemas.openxmlformats.org/officeDocument/2006/relationships/hyperlink" Target="https://ethority.ai/explore/compare?utm_source=pdf&amp;utm_medium=deck&amp;utm_campaign=study-presentation-en-v3.3" TargetMode="External"/><Relationship Id="rId6" Type="http://schemas.openxmlformats.org/officeDocument/2006/relationships/hyperlink" Target="https://ethority.ai/company?utm_source=pdf&amp;utm_medium=deck&amp;utm_campaign=study-presentation-en-v3.3" TargetMode="External"/><Relationship Id="rId7" Type="http://schemas.openxmlformats.org/officeDocument/2006/relationships/hyperlink" Target="https://ethority.ai/company/team?utm_source=pdf&amp;utm_medium=deck&amp;utm_campaign=study-presentation-en-v3.3" TargetMode="External"/><Relationship Id="rId8" Type="http://schemas.openxmlformats.org/officeDocument/2006/relationships/hyperlink" Target="https://ethority.ai/contact?utm_source=pdf&amp;utm_medium=deck&amp;utm_campaign=study-presentation-en-v3.3" TargetMode="External"/><Relationship Id="rId9" Type="http://schemas.openxmlformats.org/officeDocument/2006/relationships/hyperlink" Target="https://ethority.ai/products/entry-offers?utm_source=pdf&amp;utm_medium=deck&amp;utm_campaign=study-presentation-en-v3.3" TargetMode="External"/><Relationship Id="rId10" Type="http://schemas.openxmlformats.org/officeDocument/2006/relationships/hyperlink" Target="https://ethority.ai/offers/ai-decision-brief?utm_source=pdf&amp;utm_medium=deck&amp;utm_campaign=study-presentation-en-v3.3" TargetMode="External"/><Relationship Id="rId11" Type="http://schemas.openxmlformats.org/officeDocument/2006/relationships/hyperlink" Target="https://ethority.ai/offers/ai-business-blueprint?utm_source=pdf&amp;utm_medium=deck&amp;utm_campaign=study-presentation-en-v3.3" TargetMode="External"/><Relationship Id="rId12" Type="http://schemas.openxmlformats.org/officeDocument/2006/relationships/hyperlink" Target="https://ethority.ai/offers/ai-trust-record?utm_source=pdf&amp;utm_medium=deck&amp;utm_campaign=study-presentation-en-v3.3" TargetMode="External"/><Relationship Id="rId13" Type="http://schemas.openxmlformats.org/officeDocument/2006/relationships/hyperlink" Target="https://ethority.ai/offers/ai-trust-pilot?utm_source=pdf&amp;utm_medium=deck&amp;utm_campaign=study-presentation-en-v3.3" TargetMode="External"/><Relationship Id="rId14" Type="http://schemas.openxmlformats.org/officeDocument/2006/relationships/hyperlink" Target="https://ethority.ai/products/enterprise-services/opportunity-case?utm_source=pdf&amp;utm_medium=deck&amp;utm_campaign=study-presentation-en-v3.3" TargetMode="External"/><Relationship Id="rId15" Type="http://schemas.openxmlformats.org/officeDocument/2006/relationships/hyperlink" Target="https://ethority.ai/products/enterprise-services?utm_source=pdf&amp;utm_medium=deck&amp;utm_campaign=study-presentation-en-v3.3" TargetMode="External"/><Relationship Id="rId16" Type="http://schemas.openxmlformats.org/officeDocument/2006/relationships/hyperlink" Target="https://ethority.ai/products/enterprise-services/readiness-maturity-check?utm_source=pdf&amp;utm_medium=deck&amp;utm_campaign=study-presentation-en-v3.3" TargetMode="External"/><Relationship Id="rId17" Type="http://schemas.openxmlformats.org/officeDocument/2006/relationships/hyperlink" Target="https://ethority.ai/products/enterprise-services/ai-act-readiness-sprint?utm_source=pdf&amp;utm_medium=deck&amp;utm_campaign=study-presentation-en-v3.3" TargetMode="External"/><Relationship Id="rId18" Type="http://schemas.openxmlformats.org/officeDocument/2006/relationships/hyperlink" Target="https://ethority.ai/products/enterprise-services/literacy-adoption?utm_source=pdf&amp;utm_medium=deck&amp;utm_campaign=study-presentation-en-v3.3" TargetMode="External"/><Relationship Id="rId19" Type="http://schemas.openxmlformats.org/officeDocument/2006/relationships/hyperlink" Target="https://ethority.ai/products/enterprise-services/governance-setup?utm_source=pdf&amp;utm_medium=deck&amp;utm_campaign=study-presentation-en-v3.3" TargetMode="External"/><Relationship Id="rId20" Type="http://schemas.openxmlformats.org/officeDocument/2006/relationships/hyperlink" Target="https://ethority.ai/products/enterprise-services/estate-audit?utm_source=pdf&amp;utm_medium=deck&amp;utm_campaign=study-presentation-en-v3.3" TargetMode="External"/><Relationship Id="rId21" Type="http://schemas.openxmlformats.org/officeDocument/2006/relationships/hyperlink" Target="https://ethority.ai/products/enterprise-services/governance-retainer?utm_source=pdf&amp;utm_medium=deck&amp;utm_campaign=study-presentation-en-v3.3" TargetMode="External"/><Relationship Id="rId22" Type="http://schemas.openxmlformats.org/officeDocument/2006/relationships/hyperlink" Target="https://ethority.ai/research/publications/market-global-en?utm_source=pdf&amp;utm_medium=deck&amp;utm_campaign=study-presentation-en-v3.3" TargetMode="External"/><Relationship Id="rId23" Type="http://schemas.openxmlformats.org/officeDocument/2006/relationships/hyperlink" Target="https://ethority.ai/research/publications?utm_source=pdf&amp;utm_medium=deck&amp;utm_campaign=study-presentation-en-v3.3" TargetMode="External"/><Relationship Id="rId24" Type="http://schemas.openxmlformats.org/officeDocument/2006/relationships/hyperlink" Target="https://ethority.ai/articles?utm_source=pdf&amp;utm_medium=deck&amp;utm_campaign=study-presentation-en-v3.3" TargetMode="External"/><Relationship Id="rId25" Type="http://schemas.openxmlformats.org/officeDocument/2006/relationships/hyperlink" Target="https://ethority.ai/solutions/calculators?utm_source=pdf&amp;utm_medium=deck&amp;utm_campaign=study-presentation-en-v3.3" TargetMode="External"/><Relationship Id="rId26" Type="http://schemas.openxmlformats.org/officeDocument/2006/relationships/hyperlink" Target="https://ethority.ai/learn/glossary?utm_source=pdf&amp;utm_medium=deck&amp;utm_campaign=study-presentation-en-v3.3" TargetMode="External"/><Relationship Id="rId27" Type="http://schemas.openxmlformats.org/officeDocument/2006/relationships/hyperlink" Target="https://ethority.ai/methodology?utm_source=pdf&amp;utm_medium=deck&amp;utm_campaign=study-presentation-en-v3.3" TargetMode="External"/><Relationship Id="rId28" Type="http://schemas.openxmlformats.org/officeDocument/2006/relationships/slideLayout" Target="../slideLayouts/slideLayout2.xml"/><Relationship Id="rId2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_1_0"/>
          <p:cNvSpPr/>
          <p:nvPr/>
        </p:nvSpPr>
        <p:spPr>
          <a:xfrm>
            <a:off x="0" y="0"/>
            <a:ext cx="12191970" cy="88880"/>
          </a:xfrm>
          <a:prstGeom prst="rect">
            <a:avLst/>
          </a:prstGeom>
          <a:solidFill>
            <a:srgbClr val="35C8FF"/>
          </a:solidFill>
          <a:ln/>
        </p:spPr>
      </p:sp>
      <p:pic>
        <p:nvPicPr>
          <p:cNvPr id="3" name="picture_1_1" descr="/tmp/claude-0/-home-claude/5dcc285b-52c5-57b1-88a8-9616b3351304/scratchpad/f39/W2/decks_v3/_work/S_Market-Study-Presentation_GLOBAL_EN_v3.3_20261027/img_00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pic>
        <p:nvPicPr>
          <p:cNvPr id="7" name="picture_1_5" descr="/tmp/claude-0/-home-claude/5dcc285b-52c5-57b1-88a8-9616b3351304/scratchpad/f39/W2/decks_v3/_work/S_Market-Study-Presentation_GLOBAL_EN_v3.3_20261027/img_001.png">    </p:cNvPr>
          <p:cNvPicPr>
            <a:picLocks noChangeAspect="1"/>
          </p:cNvPicPr>
          <p:nvPr/>
        </p:nvPicPr>
        <p:blipFill>
          <a:blip r:embed="rId2"/>
          <a:stretch>
            <a:fillRect/>
          </a:stretch>
        </p:blipFill>
        <p:spPr>
          <a:xfrm>
            <a:off x="8509041" y="698510"/>
            <a:ext cx="3683020" cy="5587990"/>
          </a:xfrm>
          <a:prstGeom prst="rect">
            <a:avLst/>
          </a:prstGeom>
        </p:spPr>
      </p:pic>
      <p:sp>
        <p:nvSpPr>
          <p:cNvPr id="8" name="text_1_6"/>
          <p:cNvSpPr txBox="1"/>
          <p:nvPr/>
        </p:nvSpPr>
        <p:spPr>
          <a:xfrm>
            <a:off x="761970" y="1206459"/>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GOOD AI PRISM · MARKET STUDY 2026/27 · GLOBAL EDITION</a:t>
            </a:r>
            <a:endParaRPr lang="en-US" sz="1050" dirty="0"/>
          </a:p>
        </p:txBody>
      </p:sp>
      <p:sp>
        <p:nvSpPr>
          <p:cNvPr id="9" name="Title"/>
          <p:cNvSpPr txBox="1"/>
          <p:nvPr/>
        </p:nvSpPr>
        <p:spPr>
          <a:xfrm>
            <a:off x="761970" y="1544970"/>
            <a:ext cx="7730520" cy="1577249"/>
          </a:xfrm>
          <a:prstGeom prst="rect">
            <a:avLst/>
          </a:prstGeom>
          <a:noFill/>
          <a:ln/>
        </p:spPr>
        <p:txBody>
          <a:bodyPr wrap="square" lIns="0" tIns="0" rIns="0" bIns="0" rtlCol="0" anchor="t"/>
          <a:lstStyle/>
          <a:p>
            <a:pPr algn="l" indent="0" marL="0">
              <a:lnSpc>
                <a:spcPts val="4140"/>
              </a:lnSpc>
              <a:buNone/>
            </a:pPr>
            <a:r>
              <a:rPr lang="en-US" sz="4500" spc="-202" kern="0" dirty="0">
                <a:solidFill>
                  <a:srgbClr val="EEF3F8"/>
                </a:solidFill>
                <a:latin typeface="Archivo Black" pitchFamily="34" charset="0"/>
                <a:ea typeface="Archivo Black" pitchFamily="34" charset="-122"/>
                <a:cs typeface="Archivo Black" pitchFamily="34" charset="-120"/>
              </a:rPr>
              <a:t>961 AI offerings on one map: </a:t>
            </a:r>
            <a:pPr algn="l" indent="0" marL="0">
              <a:lnSpc>
                <a:spcPts val="4140"/>
              </a:lnSpc>
              <a:buNone/>
            </a:pPr>
            <a:r>
              <a:rPr lang="en-US" sz="4500" spc="-202" kern="0" dirty="0">
                <a:solidFill>
                  <a:srgbClr val="35C8FF"/>
                </a:solidFill>
                <a:latin typeface="Archivo Black" pitchFamily="34" charset="0"/>
                <a:ea typeface="Archivo Black" pitchFamily="34" charset="-122"/>
                <a:cs typeface="Archivo Black" pitchFamily="34" charset="-120"/>
              </a:rPr>
              <a:t>decide now what you will use in 2027.</a:t>
            </a:r>
            <a:endParaRPr lang="en-US" sz="4500" dirty="0"/>
          </a:p>
        </p:txBody>
      </p:sp>
      <p:sp>
        <p:nvSpPr>
          <p:cNvPr id="10" name="text_1_8"/>
          <p:cNvSpPr txBox="1"/>
          <p:nvPr/>
        </p:nvSpPr>
        <p:spPr>
          <a:xfrm>
            <a:off x="761970" y="3312688"/>
            <a:ext cx="707645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What businesses in Europe, the Americas, Asia-Pacific, the Middle East and Africa need from AI now, and the decisions that will shape 2027. Presented by Sten Franke.</a:t>
            </a:r>
            <a:endParaRPr lang="en-US" sz="1450" dirty="0"/>
          </a:p>
        </p:txBody>
      </p:sp>
      <p:sp>
        <p:nvSpPr>
          <p:cNvPr id="11" name="shape_1_9"/>
          <p:cNvSpPr/>
          <p:nvPr/>
        </p:nvSpPr>
        <p:spPr>
          <a:xfrm>
            <a:off x="761970" y="4735495"/>
            <a:ext cx="2247870" cy="38130"/>
          </a:xfrm>
          <a:prstGeom prst="rect">
            <a:avLst/>
          </a:prstGeom>
          <a:solidFill>
            <a:srgbClr val="35C8FF"/>
          </a:solidFill>
          <a:ln/>
        </p:spPr>
      </p:sp>
      <p:sp>
        <p:nvSpPr>
          <p:cNvPr id="12" name="text_1_10"/>
          <p:cNvSpPr txBox="1"/>
          <p:nvPr/>
        </p:nvSpPr>
        <p:spPr>
          <a:xfrm>
            <a:off x="76197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US$2.67tn</a:t>
            </a:r>
            <a:endParaRPr lang="en-US" sz="3200" dirty="0"/>
          </a:p>
        </p:txBody>
      </p:sp>
      <p:sp>
        <p:nvSpPr>
          <p:cNvPr id="13" name="text_1_11"/>
          <p:cNvSpPr txBox="1"/>
          <p:nvPr/>
        </p:nvSpPr>
        <p:spPr>
          <a:xfrm>
            <a:off x="761970" y="5357835"/>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worldwide AI spending forecast for 2026</a:t>
            </a:r>
            <a:endParaRPr lang="en-US" sz="1100" dirty="0"/>
          </a:p>
        </p:txBody>
      </p:sp>
      <p:sp>
        <p:nvSpPr>
          <p:cNvPr id="14" name="text_1_12"/>
          <p:cNvSpPr txBox="1"/>
          <p:nvPr/>
        </p:nvSpPr>
        <p:spPr>
          <a:xfrm>
            <a:off x="761970" y="5789981"/>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GARTNER, SEP 2026</a:t>
            </a:r>
            <a:endParaRPr lang="en-US" sz="700" dirty="0"/>
          </a:p>
        </p:txBody>
      </p:sp>
      <p:sp>
        <p:nvSpPr>
          <p:cNvPr id="15" name="shape_1_13"/>
          <p:cNvSpPr/>
          <p:nvPr/>
        </p:nvSpPr>
        <p:spPr>
          <a:xfrm>
            <a:off x="3289280" y="4735495"/>
            <a:ext cx="2247870" cy="38130"/>
          </a:xfrm>
          <a:prstGeom prst="rect">
            <a:avLst/>
          </a:prstGeom>
          <a:solidFill>
            <a:srgbClr val="35C8FF"/>
          </a:solidFill>
          <a:ln/>
        </p:spPr>
      </p:sp>
      <p:sp>
        <p:nvSpPr>
          <p:cNvPr id="16" name="text_1_14"/>
          <p:cNvSpPr txBox="1"/>
          <p:nvPr/>
        </p:nvSpPr>
        <p:spPr>
          <a:xfrm>
            <a:off x="328928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7" name="text_1_15"/>
          <p:cNvSpPr txBox="1"/>
          <p:nvPr/>
        </p:nvSpPr>
        <p:spPr>
          <a:xfrm>
            <a:off x="3289280" y="5357835"/>
            <a:ext cx="2328062"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AI offerings mapped</a:t>
            </a:r>
            <a:endParaRPr lang="en-US" sz="1100" dirty="0"/>
          </a:p>
        </p:txBody>
      </p:sp>
      <p:sp>
        <p:nvSpPr>
          <p:cNvPr id="18" name="text_1_16"/>
          <p:cNvSpPr txBox="1"/>
          <p:nvPr/>
        </p:nvSpPr>
        <p:spPr>
          <a:xfrm>
            <a:off x="3289280" y="5605638"/>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 OCT 2026</a:t>
            </a:r>
            <a:endParaRPr lang="en-US" sz="700" dirty="0"/>
          </a:p>
        </p:txBody>
      </p:sp>
      <p:sp>
        <p:nvSpPr>
          <p:cNvPr id="19" name="shape_1_17"/>
          <p:cNvSpPr/>
          <p:nvPr/>
        </p:nvSpPr>
        <p:spPr>
          <a:xfrm>
            <a:off x="5816590" y="4735495"/>
            <a:ext cx="2247870" cy="38130"/>
          </a:xfrm>
          <a:prstGeom prst="rect">
            <a:avLst/>
          </a:prstGeom>
          <a:solidFill>
            <a:srgbClr val="35C8FF"/>
          </a:solidFill>
          <a:ln/>
        </p:spPr>
      </p:sp>
      <p:sp>
        <p:nvSpPr>
          <p:cNvPr id="20" name="text_1_18"/>
          <p:cNvSpPr txBox="1"/>
          <p:nvPr/>
        </p:nvSpPr>
        <p:spPr>
          <a:xfrm>
            <a:off x="581659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30+</a:t>
            </a:r>
            <a:endParaRPr lang="en-US" sz="3200" dirty="0"/>
          </a:p>
        </p:txBody>
      </p:sp>
      <p:sp>
        <p:nvSpPr>
          <p:cNvPr id="21" name="text_1_19"/>
          <p:cNvSpPr txBox="1"/>
          <p:nvPr/>
        </p:nvSpPr>
        <p:spPr>
          <a:xfrm>
            <a:off x="5816590" y="5357835"/>
            <a:ext cx="2328062"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economies compared</a:t>
            </a:r>
            <a:endParaRPr lang="en-US" sz="1100" dirty="0"/>
          </a:p>
        </p:txBody>
      </p:sp>
      <p:sp>
        <p:nvSpPr>
          <p:cNvPr id="22" name="text_1_20"/>
          <p:cNvSpPr txBox="1"/>
          <p:nvPr/>
        </p:nvSpPr>
        <p:spPr>
          <a:xfrm>
            <a:off x="5816590" y="5605638"/>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MARKET STUDY 2026/27, V2.6</a:t>
            </a:r>
            <a:endParaRPr lang="en-US" sz="700" dirty="0"/>
          </a:p>
        </p:txBody>
      </p:sp>
      <p:sp>
        <p:nvSpPr>
          <p:cNvPr id="23" name="text_1_2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24" name="text_1_22"/>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25" name="text_1_2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01 / 19</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_2_0"/>
          <p:cNvSpPr/>
          <p:nvPr/>
        </p:nvSpPr>
        <p:spPr>
          <a:xfrm>
            <a:off x="0" y="0"/>
            <a:ext cx="12191970" cy="88880"/>
          </a:xfrm>
          <a:prstGeom prst="rect">
            <a:avLst/>
          </a:prstGeom>
          <a:solidFill>
            <a:srgbClr val="35C8FF"/>
          </a:solidFill>
          <a:ln/>
        </p:spPr>
      </p:sp>
      <p:pic>
        <p:nvPicPr>
          <p:cNvPr id="3" name="picture_2_1" descr="/tmp/claude-0/-home-claude/5dcc285b-52c5-57b1-88a8-9616b3351304/scratchpad/f39/W2/decks_v3/_work/S_Market-Study-Presentation_GLOBAL_EN_v3.3_20261027/img_002.png">    </p:cNvPr>
          <p:cNvPicPr>
            <a:picLocks noChangeAspect="1"/>
          </p:cNvPicPr>
          <p:nvPr/>
        </p:nvPicPr>
        <p:blipFill>
          <a:blip r:embed="rId1"/>
          <a:stretch>
            <a:fillRect/>
          </a:stretch>
        </p:blipFill>
        <p:spPr>
          <a:xfrm>
            <a:off x="761970" y="317480"/>
            <a:ext cx="279441" cy="279441"/>
          </a:xfrm>
          <a:prstGeom prst="rect">
            <a:avLst/>
          </a:prstGeom>
        </p:spPr>
      </p:pic>
      <p:sp>
        <p:nvSpPr>
          <p:cNvPr id="4" name="text_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sp>
        <p:nvSpPr>
          <p:cNvPr id="7" name="text_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STUDY IN ONE MINUTE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Nine in ten surveyed organisations use AI;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37% see an effect on profit.</a:t>
            </a:r>
            <a:endParaRPr lang="en-US" sz="3000" dirty="0"/>
          </a:p>
        </p:txBody>
      </p:sp>
      <p:sp>
        <p:nvSpPr>
          <p:cNvPr id="9" name="text_2_7"/>
          <p:cNvSpPr txBox="1"/>
          <p:nvPr/>
        </p:nvSpPr>
        <p:spPr>
          <a:xfrm>
            <a:off x="761970" y="2156887"/>
            <a:ext cx="8515350" cy="468721"/>
          </a:xfrm>
          <a:prstGeom prst="rect">
            <a:avLst/>
          </a:prstGeom>
          <a:noFill/>
          <a:ln/>
        </p:spPr>
        <p:txBody>
          <a:bodyPr wrap="square" lIns="0" tIns="0" rIns="0" bIns="0" rtlCol="0" anchor="t"/>
          <a:lstStyle/>
          <a:p>
            <a:pPr algn="l" indent="0" marL="0">
              <a:lnSpc>
                <a:spcPts val="1850"/>
              </a:lnSpc>
              <a:buNone/>
            </a:pPr>
            <a:r>
              <a:rPr lang="en-US" sz="1300" dirty="0">
                <a:solidFill>
                  <a:srgbClr val="A3B4C5"/>
                </a:solidFill>
                <a:latin typeface="IBM Plex Sans" pitchFamily="34" charset="0"/>
                <a:ea typeface="IBM Plex Sans" pitchFamily="34" charset="-122"/>
                <a:cs typeface="IBM Plex Sans" pitchFamily="34" charset="-120"/>
              </a:rPr>
              <a:t>Three separate answers from one global survey: respondents report regular use, scaling and some effect on profit. Your decisions turn use into results.</a:t>
            </a:r>
            <a:endParaRPr lang="en-US" sz="1300" dirty="0"/>
          </a:p>
        </p:txBody>
      </p:sp>
      <p:sp>
        <p:nvSpPr>
          <p:cNvPr id="10" name="shape_2_8"/>
          <p:cNvSpPr/>
          <p:nvPr/>
        </p:nvSpPr>
        <p:spPr>
          <a:xfrm>
            <a:off x="761970" y="2984510"/>
            <a:ext cx="3301990" cy="50841"/>
          </a:xfrm>
          <a:prstGeom prst="rect">
            <a:avLst/>
          </a:prstGeom>
          <a:solidFill>
            <a:srgbClr val="35C8FF"/>
          </a:solidFill>
          <a:ln/>
        </p:spPr>
      </p:sp>
      <p:sp>
        <p:nvSpPr>
          <p:cNvPr id="11" name="text_2_9"/>
          <p:cNvSpPr txBox="1"/>
          <p:nvPr/>
        </p:nvSpPr>
        <p:spPr>
          <a:xfrm>
            <a:off x="76197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≈90%</a:t>
            </a:r>
            <a:endParaRPr lang="en-US" sz="7500" dirty="0"/>
          </a:p>
        </p:txBody>
      </p:sp>
      <p:sp>
        <p:nvSpPr>
          <p:cNvPr id="12" name="text_2_10"/>
          <p:cNvSpPr txBox="1"/>
          <p:nvPr/>
        </p:nvSpPr>
        <p:spPr>
          <a:xfrm>
            <a:off x="76197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use AI regularly in at least one function</a:t>
            </a:r>
            <a:endParaRPr lang="en-US" sz="1350" dirty="0"/>
          </a:p>
        </p:txBody>
      </p:sp>
      <p:sp>
        <p:nvSpPr>
          <p:cNvPr id="13" name="text_2_11"/>
          <p:cNvSpPr txBox="1"/>
          <p:nvPr/>
        </p:nvSpPr>
        <p:spPr>
          <a:xfrm>
            <a:off x="76197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4" name="shape_2_12"/>
          <p:cNvSpPr/>
          <p:nvPr/>
        </p:nvSpPr>
        <p:spPr>
          <a:xfrm>
            <a:off x="4444990" y="2984510"/>
            <a:ext cx="3301990" cy="50841"/>
          </a:xfrm>
          <a:prstGeom prst="rect">
            <a:avLst/>
          </a:prstGeom>
          <a:solidFill>
            <a:srgbClr val="35C8FF"/>
          </a:solidFill>
          <a:ln/>
        </p:spPr>
      </p:sp>
      <p:sp>
        <p:nvSpPr>
          <p:cNvPr id="15" name="text_2_13"/>
          <p:cNvSpPr txBox="1"/>
          <p:nvPr/>
        </p:nvSpPr>
        <p:spPr>
          <a:xfrm>
            <a:off x="444499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44%</a:t>
            </a:r>
            <a:endParaRPr lang="en-US" sz="7500" dirty="0"/>
          </a:p>
        </p:txBody>
      </p:sp>
      <p:sp>
        <p:nvSpPr>
          <p:cNvPr id="16" name="text_2_14"/>
          <p:cNvSpPr txBox="1"/>
          <p:nvPr/>
        </p:nvSpPr>
        <p:spPr>
          <a:xfrm>
            <a:off x="444499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report scaling AI</a:t>
            </a:r>
            <a:endParaRPr lang="en-US" sz="1350" dirty="0"/>
          </a:p>
        </p:txBody>
      </p:sp>
      <p:sp>
        <p:nvSpPr>
          <p:cNvPr id="17" name="text_2_15"/>
          <p:cNvSpPr txBox="1"/>
          <p:nvPr/>
        </p:nvSpPr>
        <p:spPr>
          <a:xfrm>
            <a:off x="444499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8" name="shape_2_16"/>
          <p:cNvSpPr/>
          <p:nvPr/>
        </p:nvSpPr>
        <p:spPr>
          <a:xfrm>
            <a:off x="8128010" y="2984510"/>
            <a:ext cx="3301990" cy="50841"/>
          </a:xfrm>
          <a:prstGeom prst="rect">
            <a:avLst/>
          </a:prstGeom>
          <a:solidFill>
            <a:srgbClr val="35C8FF"/>
          </a:solidFill>
          <a:ln/>
        </p:spPr>
      </p:sp>
      <p:sp>
        <p:nvSpPr>
          <p:cNvPr id="19" name="text_2_17"/>
          <p:cNvSpPr txBox="1"/>
          <p:nvPr/>
        </p:nvSpPr>
        <p:spPr>
          <a:xfrm>
            <a:off x="812801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37%</a:t>
            </a:r>
            <a:endParaRPr lang="en-US" sz="7500" dirty="0"/>
          </a:p>
        </p:txBody>
      </p:sp>
      <p:sp>
        <p:nvSpPr>
          <p:cNvPr id="20" name="text_2_18"/>
          <p:cNvSpPr txBox="1"/>
          <p:nvPr/>
        </p:nvSpPr>
        <p:spPr>
          <a:xfrm>
            <a:off x="812801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attribute some effect on profit (EBIT) to AI</a:t>
            </a:r>
            <a:endParaRPr lang="en-US" sz="1350" dirty="0"/>
          </a:p>
        </p:txBody>
      </p:sp>
      <p:sp>
        <p:nvSpPr>
          <p:cNvPr id="21" name="text_2_19"/>
          <p:cNvSpPr txBox="1"/>
          <p:nvPr/>
        </p:nvSpPr>
        <p:spPr>
          <a:xfrm>
            <a:off x="812801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22" name="text_2_20"/>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23" name="text_2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02 / 19</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_3_0"/>
          <p:cNvSpPr/>
          <p:nvPr/>
        </p:nvSpPr>
        <p:spPr>
          <a:xfrm>
            <a:off x="0" y="0"/>
            <a:ext cx="12191970" cy="88880"/>
          </a:xfrm>
          <a:prstGeom prst="rect">
            <a:avLst/>
          </a:prstGeom>
          <a:solidFill>
            <a:srgbClr val="35C8FF"/>
          </a:solidFill>
          <a:ln/>
        </p:spPr>
      </p:sp>
      <p:pic>
        <p:nvPicPr>
          <p:cNvPr id="3" name="picture_3_1" descr="/tmp/claude-0/-home-claude/5dcc285b-52c5-57b1-88a8-9616b3351304/scratchpad/f39/W2/decks_v3/_work/S_Market-Study-Presentation_GLOBAL_EN_v3.3_20261027/img_003.png">    </p:cNvPr>
          <p:cNvPicPr>
            <a:picLocks noChangeAspect="1"/>
          </p:cNvPicPr>
          <p:nvPr/>
        </p:nvPicPr>
        <p:blipFill>
          <a:blip r:embed="rId1"/>
          <a:stretch>
            <a:fillRect/>
          </a:stretch>
        </p:blipFill>
        <p:spPr>
          <a:xfrm>
            <a:off x="761970" y="317480"/>
            <a:ext cx="279441" cy="279441"/>
          </a:xfrm>
          <a:prstGeom prst="rect">
            <a:avLst/>
          </a:prstGeom>
        </p:spPr>
      </p:pic>
      <p:sp>
        <p:nvSpPr>
          <p:cNvPr id="4" name="text_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3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pic>
        <p:nvPicPr>
          <p:cNvPr id="7" name="picture_3_5" descr="/tmp/claude-0/-home-claude/5dcc285b-52c5-57b1-88a8-9616b3351304/scratchpad/f39/W2/decks_v3/_work/S_Market-Study-Presentation_GLOBAL_EN_v3.3_20261027/img_004.png">    </p:cNvPr>
          <p:cNvPicPr>
            <a:picLocks noChangeAspect="1"/>
          </p:cNvPicPr>
          <p:nvPr/>
        </p:nvPicPr>
        <p:blipFill>
          <a:blip r:embed="rId2"/>
          <a:stretch>
            <a:fillRect/>
          </a:stretch>
        </p:blipFill>
        <p:spPr>
          <a:xfrm>
            <a:off x="6476970" y="0"/>
            <a:ext cx="5715000" cy="6858000"/>
          </a:xfrm>
          <a:prstGeom prst="rect">
            <a:avLst/>
          </a:prstGeom>
        </p:spPr>
      </p:pic>
      <p:sp>
        <p:nvSpPr>
          <p:cNvPr id="8" name="text_3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35C8FF"/>
                  </a:solidFill>
                </a:ln>
                <a:solidFill>
                  <a:srgbClr val="06111D"/>
                </a:solidFill>
                <a:latin typeface="Archivo Black" pitchFamily="34" charset="0"/>
                <a:ea typeface="Archivo Black" pitchFamily="34" charset="-122"/>
                <a:cs typeface="Archivo Black" pitchFamily="34" charset="-120"/>
              </a:rPr>
              <a:t>01</a:t>
            </a:r>
            <a:endParaRPr lang="en-US" sz="17000" dirty="0"/>
          </a:p>
        </p:txBody>
      </p:sp>
      <p:sp>
        <p:nvSpPr>
          <p:cNvPr id="9" name="text_3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CHAPTER 01 · THE MARKET</a:t>
            </a:r>
            <a:endParaRPr lang="en-US" sz="1050" dirty="0"/>
          </a:p>
        </p:txBody>
      </p:sp>
      <p:sp>
        <p:nvSpPr>
          <p:cNvPr id="10" name="Title"/>
          <p:cNvSpPr txBox="1"/>
          <p:nvPr/>
        </p:nvSpPr>
        <p:spPr>
          <a:xfrm>
            <a:off x="761970" y="3297509"/>
            <a:ext cx="7207209" cy="1253460"/>
          </a:xfrm>
          <a:prstGeom prst="rect">
            <a:avLst/>
          </a:prstGeom>
          <a:noFill/>
          <a:ln/>
        </p:spPr>
        <p:txBody>
          <a:bodyPr wrap="square" lIns="0" tIns="0" rIns="0" bIns="0" rtlCol="0" anchor="t"/>
          <a:lstStyle/>
          <a:p>
            <a:pPr algn="l" indent="0" marL="0">
              <a:lnSpc>
                <a:spcPts val="3290"/>
              </a:lnSpc>
              <a:buNone/>
            </a:pPr>
            <a:r>
              <a:rPr lang="en-US" sz="3500" spc="-157" kern="0" dirty="0">
                <a:solidFill>
                  <a:srgbClr val="EEF3F8"/>
                </a:solidFill>
                <a:latin typeface="Archivo Black" pitchFamily="34" charset="0"/>
                <a:ea typeface="Archivo Black" pitchFamily="34" charset="-122"/>
                <a:cs typeface="Archivo Black" pitchFamily="34" charset="-120"/>
              </a:rPr>
              <a:t>Spending is forecast to rise by half. </a:t>
            </a:r>
            <a:pPr algn="l" indent="0" marL="0">
              <a:lnSpc>
                <a:spcPts val="3290"/>
              </a:lnSpc>
              <a:buNone/>
            </a:pPr>
            <a:r>
              <a:rPr lang="en-US" sz="3500" spc="-157" kern="0" dirty="0">
                <a:solidFill>
                  <a:srgbClr val="35C8FF"/>
                </a:solidFill>
                <a:latin typeface="Archivo Black" pitchFamily="34" charset="0"/>
                <a:ea typeface="Archivo Black" pitchFamily="34" charset="-122"/>
                <a:cs typeface="Archivo Black" pitchFamily="34" charset="-120"/>
              </a:rPr>
              <a:t>Know-how is the most-named barrier.</a:t>
            </a:r>
            <a:endParaRPr lang="en-US" sz="3500" dirty="0"/>
          </a:p>
        </p:txBody>
      </p:sp>
      <p:sp>
        <p:nvSpPr>
          <p:cNvPr id="11" name="text_3_9"/>
          <p:cNvSpPr txBox="1"/>
          <p:nvPr/>
        </p:nvSpPr>
        <p:spPr>
          <a:xfrm>
            <a:off x="761970" y="4728728"/>
            <a:ext cx="655323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Spending is forecast to rise by half, mostly into infrastructure. In the surveys cited, most responding organisations use AI somewhere, and missing know-how is the barrier named most often.</a:t>
            </a:r>
            <a:endParaRPr lang="en-US" sz="1450" dirty="0"/>
          </a:p>
        </p:txBody>
      </p:sp>
      <p:sp>
        <p:nvSpPr>
          <p:cNvPr id="12" name="text_3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Gartner, Sep 2026 · Eurostat, 2025 · Good AI Prism Market Study 2026/27, chapter 1</a:t>
            </a:r>
            <a:endParaRPr lang="en-US" sz="900" dirty="0"/>
          </a:p>
        </p:txBody>
      </p:sp>
      <p:sp>
        <p:nvSpPr>
          <p:cNvPr id="13" name="text_3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3_12"/>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15" name="shape_3_13"/>
          <p:cNvSpPr/>
          <p:nvPr/>
        </p:nvSpPr>
        <p:spPr>
          <a:xfrm>
            <a:off x="10885841" y="6496080"/>
            <a:ext cx="544159" cy="114300"/>
          </a:xfrm>
          <a:prstGeom prst="rect">
            <a:avLst/>
          </a:prstGeom>
          <a:solidFill>
            <a:srgbClr val="06111D"/>
          </a:solidFill>
          <a:ln/>
        </p:spPr>
      </p:sp>
      <p:sp>
        <p:nvSpPr>
          <p:cNvPr id="16" name="text_3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03 / 19</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_4_0"/>
          <p:cNvSpPr/>
          <p:nvPr/>
        </p:nvSpPr>
        <p:spPr>
          <a:xfrm>
            <a:off x="0" y="0"/>
            <a:ext cx="12191970" cy="88880"/>
          </a:xfrm>
          <a:prstGeom prst="rect">
            <a:avLst/>
          </a:prstGeom>
          <a:solidFill>
            <a:srgbClr val="35C8FF"/>
          </a:solidFill>
          <a:ln/>
        </p:spPr>
      </p:sp>
      <p:pic>
        <p:nvPicPr>
          <p:cNvPr id="3" name="picture_4_1" descr="/tmp/claude-0/-home-claude/5dcc285b-52c5-57b1-88a8-9616b3351304/scratchpad/f39/W2/decks_v3/_work/S_Market-Study-Presentation_GLOBAL_EN_v3.3_20261027/img_005.png">    </p:cNvPr>
          <p:cNvPicPr>
            <a:picLocks noChangeAspect="1"/>
          </p:cNvPicPr>
          <p:nvPr/>
        </p:nvPicPr>
        <p:blipFill>
          <a:blip r:embed="rId1"/>
          <a:stretch>
            <a:fillRect/>
          </a:stretch>
        </p:blipFill>
        <p:spPr>
          <a:xfrm>
            <a:off x="761970" y="317480"/>
            <a:ext cx="279441" cy="279441"/>
          </a:xfrm>
          <a:prstGeom prst="rect">
            <a:avLst/>
          </a:prstGeom>
        </p:spPr>
      </p:pic>
      <p:sp>
        <p:nvSpPr>
          <p:cNvPr id="4" name="text_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4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pic>
        <p:nvPicPr>
          <p:cNvPr id="7" name="picture_4_5" descr="/tmp/claude-0/-home-claude/5dcc285b-52c5-57b1-88a8-9616b3351304/scratchpad/f39/W2/decks_v3/_work/S_Market-Study-Presentation_GLOBAL_EN_v3.3_20261027/img_006.png">    </p:cNvPr>
          <p:cNvPicPr>
            <a:picLocks noChangeAspect="1"/>
          </p:cNvPicPr>
          <p:nvPr/>
        </p:nvPicPr>
        <p:blipFill>
          <a:blip r:embed="rId2"/>
          <a:stretch>
            <a:fillRect/>
          </a:stretch>
        </p:blipFill>
        <p:spPr>
          <a:xfrm>
            <a:off x="8635959" y="0"/>
            <a:ext cx="3556010" cy="6858000"/>
          </a:xfrm>
          <a:prstGeom prst="rect">
            <a:avLst/>
          </a:prstGeom>
        </p:spPr>
      </p:pic>
      <p:sp>
        <p:nvSpPr>
          <p:cNvPr id="8" name="text_4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AI SPENDING 2026</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Worldwide AI spending is forecast to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rise by half in 2026.</a:t>
            </a:r>
            <a:endParaRPr lang="en-US" sz="3000" dirty="0"/>
          </a:p>
        </p:txBody>
      </p:sp>
      <p:sp>
        <p:nvSpPr>
          <p:cNvPr id="10" name="text_4_8"/>
          <p:cNvSpPr txBox="1"/>
          <p:nvPr/>
        </p:nvSpPr>
        <p:spPr>
          <a:xfrm>
            <a:off x="698510" y="2730490"/>
            <a:ext cx="6035772" cy="982980"/>
          </a:xfrm>
          <a:prstGeom prst="rect">
            <a:avLst/>
          </a:prstGeom>
          <a:noFill/>
          <a:ln/>
        </p:spPr>
        <p:txBody>
          <a:bodyPr wrap="none" lIns="0" tIns="0" rIns="0" bIns="0" rtlCol="0" anchor="t"/>
          <a:lstStyle/>
          <a:p>
            <a:pPr algn="l" indent="0" marL="0">
              <a:lnSpc>
                <a:spcPts val="7740"/>
              </a:lnSpc>
              <a:buNone/>
            </a:pPr>
            <a:r>
              <a:rPr lang="en-US" sz="9000" spc="-495" kern="0" dirty="0">
                <a:solidFill>
                  <a:srgbClr val="35C8FF"/>
                </a:solidFill>
                <a:latin typeface="Archivo Black" pitchFamily="34" charset="0"/>
                <a:ea typeface="Archivo Black" pitchFamily="34" charset="-122"/>
                <a:cs typeface="Archivo Black" pitchFamily="34" charset="-120"/>
              </a:rPr>
              <a:t>US$2.67tn</a:t>
            </a:r>
            <a:endParaRPr lang="en-US" sz="9000" dirty="0"/>
          </a:p>
        </p:txBody>
      </p:sp>
      <p:sp>
        <p:nvSpPr>
          <p:cNvPr id="11" name="text_4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forecast for 2026, up 49.5%. US$1.48tn of it goes into infrastructure.</a:t>
            </a:r>
            <a:endParaRPr lang="en-US" sz="1800" dirty="0"/>
          </a:p>
        </p:txBody>
      </p:sp>
      <p:sp>
        <p:nvSpPr>
          <p:cNvPr id="12" name="text_4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Gartner, Sep 2026 · Good AI Prism Market Study 2026/27, chapter 1</a:t>
            </a:r>
            <a:endParaRPr lang="en-US" sz="900" dirty="0"/>
          </a:p>
        </p:txBody>
      </p:sp>
      <p:sp>
        <p:nvSpPr>
          <p:cNvPr id="13" name="text_4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4_12"/>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15" name="text_4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04 / 19</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_5_0"/>
          <p:cNvSpPr/>
          <p:nvPr/>
        </p:nvSpPr>
        <p:spPr>
          <a:xfrm>
            <a:off x="0" y="0"/>
            <a:ext cx="12191970" cy="88880"/>
          </a:xfrm>
          <a:prstGeom prst="rect">
            <a:avLst/>
          </a:prstGeom>
          <a:solidFill>
            <a:srgbClr val="35C8FF"/>
          </a:solidFill>
          <a:ln/>
        </p:spPr>
      </p:sp>
      <p:pic>
        <p:nvPicPr>
          <p:cNvPr id="3" name="picture_5_1" descr="/tmp/claude-0/-home-claude/5dcc285b-52c5-57b1-88a8-9616b3351304/scratchpad/f39/W2/decks_v3/_work/S_Market-Study-Presentation_GLOBAL_EN_v3.3_20261027/img_007.png">    </p:cNvPr>
          <p:cNvPicPr>
            <a:picLocks noChangeAspect="1"/>
          </p:cNvPicPr>
          <p:nvPr/>
        </p:nvPicPr>
        <p:blipFill>
          <a:blip r:embed="rId1"/>
          <a:stretch>
            <a:fillRect/>
          </a:stretch>
        </p:blipFill>
        <p:spPr>
          <a:xfrm>
            <a:off x="761970" y="317480"/>
            <a:ext cx="279441" cy="279441"/>
          </a:xfrm>
          <a:prstGeom prst="rect">
            <a:avLst/>
          </a:prstGeom>
        </p:spPr>
      </p:pic>
      <p:sp>
        <p:nvSpPr>
          <p:cNvPr id="4" name="text_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5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sp>
        <p:nvSpPr>
          <p:cNvPr id="7" name="text_5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EXHIBIT 1.3 · ADOPTION BY OFFICIAL COUNT</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Official statistics count one firm in five in the EU, and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two in five in Denmark.</a:t>
            </a:r>
            <a:endParaRPr lang="en-US" sz="3000" dirty="0"/>
          </a:p>
        </p:txBody>
      </p:sp>
      <p:sp>
        <p:nvSpPr>
          <p:cNvPr id="9" name="text_5_7"/>
          <p:cNvSpPr txBox="1"/>
          <p:nvPr/>
        </p:nvSpPr>
        <p:spPr>
          <a:xfrm>
            <a:off x="761970" y="22855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Denmark</a:t>
            </a:r>
            <a:endParaRPr lang="en-US" sz="1050" dirty="0"/>
          </a:p>
        </p:txBody>
      </p:sp>
      <p:sp>
        <p:nvSpPr>
          <p:cNvPr id="10" name="shape_5_8"/>
          <p:cNvSpPr/>
          <p:nvPr/>
        </p:nvSpPr>
        <p:spPr>
          <a:xfrm>
            <a:off x="3352830" y="2266980"/>
            <a:ext cx="3429000" cy="190470"/>
          </a:xfrm>
          <a:prstGeom prst="rect">
            <a:avLst/>
          </a:prstGeom>
          <a:solidFill>
            <a:srgbClr val="5A6F84"/>
          </a:solidFill>
          <a:ln/>
        </p:spPr>
      </p:sp>
      <p:sp>
        <p:nvSpPr>
          <p:cNvPr id="11" name="text_5_9"/>
          <p:cNvSpPr txBox="1"/>
          <p:nvPr/>
        </p:nvSpPr>
        <p:spPr>
          <a:xfrm>
            <a:off x="6870710" y="2292309"/>
            <a:ext cx="334305"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42%</a:t>
            </a:r>
            <a:endParaRPr lang="en-US" sz="1100" dirty="0"/>
          </a:p>
        </p:txBody>
      </p:sp>
      <p:sp>
        <p:nvSpPr>
          <p:cNvPr id="12" name="text_5_10"/>
          <p:cNvSpPr txBox="1"/>
          <p:nvPr/>
        </p:nvSpPr>
        <p:spPr>
          <a:xfrm>
            <a:off x="761970" y="25648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Finland</a:t>
            </a:r>
            <a:endParaRPr lang="en-US" sz="1050" dirty="0"/>
          </a:p>
        </p:txBody>
      </p:sp>
      <p:sp>
        <p:nvSpPr>
          <p:cNvPr id="13" name="shape_5_11"/>
          <p:cNvSpPr/>
          <p:nvPr/>
        </p:nvSpPr>
        <p:spPr>
          <a:xfrm>
            <a:off x="3352830" y="2546330"/>
            <a:ext cx="3086100" cy="190470"/>
          </a:xfrm>
          <a:prstGeom prst="rect">
            <a:avLst/>
          </a:prstGeom>
          <a:solidFill>
            <a:srgbClr val="5A6F84"/>
          </a:solidFill>
          <a:ln/>
        </p:spPr>
      </p:sp>
      <p:sp>
        <p:nvSpPr>
          <p:cNvPr id="14" name="text_5_12"/>
          <p:cNvSpPr txBox="1"/>
          <p:nvPr/>
        </p:nvSpPr>
        <p:spPr>
          <a:xfrm>
            <a:off x="6527810" y="2571750"/>
            <a:ext cx="452628"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37.8%</a:t>
            </a:r>
            <a:endParaRPr lang="en-US" sz="1100" dirty="0"/>
          </a:p>
        </p:txBody>
      </p:sp>
      <p:sp>
        <p:nvSpPr>
          <p:cNvPr id="15" name="text_5_13"/>
          <p:cNvSpPr txBox="1"/>
          <p:nvPr/>
        </p:nvSpPr>
        <p:spPr>
          <a:xfrm>
            <a:off x="761970" y="28443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UK (Jun 2026)</a:t>
            </a:r>
            <a:endParaRPr lang="en-US" sz="1050" dirty="0"/>
          </a:p>
        </p:txBody>
      </p:sp>
      <p:sp>
        <p:nvSpPr>
          <p:cNvPr id="16" name="shape_5_14"/>
          <p:cNvSpPr/>
          <p:nvPr/>
        </p:nvSpPr>
        <p:spPr>
          <a:xfrm>
            <a:off x="3352830" y="2825770"/>
            <a:ext cx="2857500" cy="190470"/>
          </a:xfrm>
          <a:prstGeom prst="rect">
            <a:avLst/>
          </a:prstGeom>
          <a:solidFill>
            <a:srgbClr val="5A6F84"/>
          </a:solidFill>
          <a:ln/>
        </p:spPr>
      </p:sp>
      <p:sp>
        <p:nvSpPr>
          <p:cNvPr id="17" name="text_5_15"/>
          <p:cNvSpPr txBox="1"/>
          <p:nvPr/>
        </p:nvSpPr>
        <p:spPr>
          <a:xfrm>
            <a:off x="6299210" y="2851191"/>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a:t>
            </a:r>
            <a:endParaRPr lang="en-US" sz="1100" dirty="0"/>
          </a:p>
        </p:txBody>
      </p:sp>
      <p:sp>
        <p:nvSpPr>
          <p:cNvPr id="18" name="text_5_16"/>
          <p:cNvSpPr txBox="1"/>
          <p:nvPr/>
        </p:nvSpPr>
        <p:spPr>
          <a:xfrm>
            <a:off x="761970" y="31236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Sweden</a:t>
            </a:r>
            <a:endParaRPr lang="en-US" sz="1050" dirty="0"/>
          </a:p>
        </p:txBody>
      </p:sp>
      <p:sp>
        <p:nvSpPr>
          <p:cNvPr id="19" name="shape_5_17"/>
          <p:cNvSpPr/>
          <p:nvPr/>
        </p:nvSpPr>
        <p:spPr>
          <a:xfrm>
            <a:off x="3352830" y="3105120"/>
            <a:ext cx="2857500" cy="190470"/>
          </a:xfrm>
          <a:prstGeom prst="rect">
            <a:avLst/>
          </a:prstGeom>
          <a:solidFill>
            <a:srgbClr val="5A6F84"/>
          </a:solidFill>
          <a:ln/>
        </p:spPr>
      </p:sp>
      <p:sp>
        <p:nvSpPr>
          <p:cNvPr id="20" name="text_5_18"/>
          <p:cNvSpPr txBox="1"/>
          <p:nvPr/>
        </p:nvSpPr>
        <p:spPr>
          <a:xfrm>
            <a:off x="6299210" y="313054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a:t>
            </a:r>
            <a:endParaRPr lang="en-US" sz="1100" dirty="0"/>
          </a:p>
        </p:txBody>
      </p:sp>
      <p:sp>
        <p:nvSpPr>
          <p:cNvPr id="21" name="text_5_19"/>
          <p:cNvSpPr txBox="1"/>
          <p:nvPr/>
        </p:nvSpPr>
        <p:spPr>
          <a:xfrm>
            <a:off x="761970" y="340312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Netherlands</a:t>
            </a:r>
            <a:endParaRPr lang="en-US" sz="1050" dirty="0"/>
          </a:p>
        </p:txBody>
      </p:sp>
      <p:sp>
        <p:nvSpPr>
          <p:cNvPr id="22" name="shape_5_20"/>
          <p:cNvSpPr/>
          <p:nvPr/>
        </p:nvSpPr>
        <p:spPr>
          <a:xfrm>
            <a:off x="3352830" y="3384560"/>
            <a:ext cx="2711470" cy="190470"/>
          </a:xfrm>
          <a:prstGeom prst="rect">
            <a:avLst/>
          </a:prstGeom>
          <a:solidFill>
            <a:srgbClr val="5A6F84"/>
          </a:solidFill>
          <a:ln/>
        </p:spPr>
      </p:sp>
      <p:sp>
        <p:nvSpPr>
          <p:cNvPr id="23" name="text_5_21"/>
          <p:cNvSpPr txBox="1"/>
          <p:nvPr/>
        </p:nvSpPr>
        <p:spPr>
          <a:xfrm>
            <a:off x="6153180" y="3409980"/>
            <a:ext cx="469910"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33.2%</a:t>
            </a:r>
            <a:endParaRPr lang="en-US" sz="1100" dirty="0"/>
          </a:p>
        </p:txBody>
      </p:sp>
      <p:sp>
        <p:nvSpPr>
          <p:cNvPr id="24" name="text_5_22"/>
          <p:cNvSpPr txBox="1"/>
          <p:nvPr/>
        </p:nvSpPr>
        <p:spPr>
          <a:xfrm>
            <a:off x="761970" y="368247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Germany</a:t>
            </a:r>
            <a:endParaRPr lang="en-US" sz="1050" dirty="0"/>
          </a:p>
        </p:txBody>
      </p:sp>
      <p:sp>
        <p:nvSpPr>
          <p:cNvPr id="25" name="shape_5_23"/>
          <p:cNvSpPr/>
          <p:nvPr/>
        </p:nvSpPr>
        <p:spPr>
          <a:xfrm>
            <a:off x="3352830" y="3663909"/>
            <a:ext cx="2120859" cy="190470"/>
          </a:xfrm>
          <a:prstGeom prst="rect">
            <a:avLst/>
          </a:prstGeom>
          <a:solidFill>
            <a:srgbClr val="5A6F84"/>
          </a:solidFill>
          <a:ln/>
        </p:spPr>
      </p:sp>
      <p:sp>
        <p:nvSpPr>
          <p:cNvPr id="26" name="text_5_24"/>
          <p:cNvSpPr txBox="1"/>
          <p:nvPr/>
        </p:nvSpPr>
        <p:spPr>
          <a:xfrm>
            <a:off x="5562570" y="368933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26%</a:t>
            </a:r>
            <a:endParaRPr lang="en-US" sz="1100" dirty="0"/>
          </a:p>
        </p:txBody>
      </p:sp>
      <p:sp>
        <p:nvSpPr>
          <p:cNvPr id="27" name="text_5_25"/>
          <p:cNvSpPr txBox="1"/>
          <p:nvPr/>
        </p:nvSpPr>
        <p:spPr>
          <a:xfrm>
            <a:off x="761970" y="396191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Spain</a:t>
            </a:r>
            <a:endParaRPr lang="en-US" sz="1050" dirty="0"/>
          </a:p>
        </p:txBody>
      </p:sp>
      <p:sp>
        <p:nvSpPr>
          <p:cNvPr id="28" name="shape_5_26"/>
          <p:cNvSpPr/>
          <p:nvPr/>
        </p:nvSpPr>
        <p:spPr>
          <a:xfrm>
            <a:off x="3352830" y="3943350"/>
            <a:ext cx="1720809" cy="190470"/>
          </a:xfrm>
          <a:prstGeom prst="rect">
            <a:avLst/>
          </a:prstGeom>
          <a:solidFill>
            <a:srgbClr val="5A6F84"/>
          </a:solidFill>
          <a:ln/>
        </p:spPr>
      </p:sp>
      <p:sp>
        <p:nvSpPr>
          <p:cNvPr id="29" name="text_5_27"/>
          <p:cNvSpPr txBox="1"/>
          <p:nvPr/>
        </p:nvSpPr>
        <p:spPr>
          <a:xfrm>
            <a:off x="5162520" y="3968770"/>
            <a:ext cx="469910"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21.1%</a:t>
            </a:r>
            <a:endParaRPr lang="en-US" sz="1100" dirty="0"/>
          </a:p>
        </p:txBody>
      </p:sp>
      <p:sp>
        <p:nvSpPr>
          <p:cNvPr id="30" name="text_5_28"/>
          <p:cNvSpPr txBox="1"/>
          <p:nvPr/>
        </p:nvSpPr>
        <p:spPr>
          <a:xfrm>
            <a:off x="761970" y="424126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35C8FF"/>
                </a:solidFill>
                <a:latin typeface="IBM Plex Sans SemiBold" pitchFamily="34" charset="0"/>
                <a:ea typeface="IBM Plex Sans SemiBold" pitchFamily="34" charset="-122"/>
                <a:cs typeface="IBM Plex Sans SemiBold" pitchFamily="34" charset="-120"/>
              </a:rPr>
              <a:t>EU-27</a:t>
            </a:r>
            <a:endParaRPr lang="en-US" sz="1050" dirty="0"/>
          </a:p>
        </p:txBody>
      </p:sp>
      <p:sp>
        <p:nvSpPr>
          <p:cNvPr id="31" name="shape_5_29"/>
          <p:cNvSpPr/>
          <p:nvPr/>
        </p:nvSpPr>
        <p:spPr>
          <a:xfrm>
            <a:off x="3352830" y="4222791"/>
            <a:ext cx="1631930" cy="190470"/>
          </a:xfrm>
          <a:prstGeom prst="rect">
            <a:avLst/>
          </a:prstGeom>
          <a:solidFill>
            <a:srgbClr val="35C8FF"/>
          </a:solidFill>
          <a:ln/>
        </p:spPr>
      </p:sp>
      <p:sp>
        <p:nvSpPr>
          <p:cNvPr id="32" name="text_5_30"/>
          <p:cNvSpPr txBox="1"/>
          <p:nvPr/>
        </p:nvSpPr>
        <p:spPr>
          <a:xfrm>
            <a:off x="5073640" y="424812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20%</a:t>
            </a:r>
            <a:endParaRPr lang="en-US" sz="1100" dirty="0"/>
          </a:p>
        </p:txBody>
      </p:sp>
      <p:sp>
        <p:nvSpPr>
          <p:cNvPr id="33" name="text_5_31"/>
          <p:cNvSpPr txBox="1"/>
          <p:nvPr/>
        </p:nvSpPr>
        <p:spPr>
          <a:xfrm>
            <a:off x="761970" y="452070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France</a:t>
            </a:r>
            <a:endParaRPr lang="en-US" sz="1050" dirty="0"/>
          </a:p>
        </p:txBody>
      </p:sp>
      <p:sp>
        <p:nvSpPr>
          <p:cNvPr id="34" name="shape_5_32"/>
          <p:cNvSpPr/>
          <p:nvPr/>
        </p:nvSpPr>
        <p:spPr>
          <a:xfrm>
            <a:off x="3352830" y="4502140"/>
            <a:ext cx="1466880" cy="190470"/>
          </a:xfrm>
          <a:prstGeom prst="rect">
            <a:avLst/>
          </a:prstGeom>
          <a:solidFill>
            <a:srgbClr val="5A6F84"/>
          </a:solidFill>
          <a:ln/>
        </p:spPr>
      </p:sp>
      <p:sp>
        <p:nvSpPr>
          <p:cNvPr id="35" name="text_5_33"/>
          <p:cNvSpPr txBox="1"/>
          <p:nvPr/>
        </p:nvSpPr>
        <p:spPr>
          <a:xfrm>
            <a:off x="4908591" y="452756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18%</a:t>
            </a:r>
            <a:endParaRPr lang="en-US" sz="1100" dirty="0"/>
          </a:p>
        </p:txBody>
      </p:sp>
      <p:sp>
        <p:nvSpPr>
          <p:cNvPr id="36" name="text_5_34"/>
          <p:cNvSpPr txBox="1"/>
          <p:nvPr/>
        </p:nvSpPr>
        <p:spPr>
          <a:xfrm>
            <a:off x="761970" y="48001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Italy</a:t>
            </a:r>
            <a:endParaRPr lang="en-US" sz="1050" dirty="0"/>
          </a:p>
        </p:txBody>
      </p:sp>
      <p:sp>
        <p:nvSpPr>
          <p:cNvPr id="37" name="shape_5_35"/>
          <p:cNvSpPr/>
          <p:nvPr/>
        </p:nvSpPr>
        <p:spPr>
          <a:xfrm>
            <a:off x="3352830" y="4781580"/>
            <a:ext cx="1339870" cy="190470"/>
          </a:xfrm>
          <a:prstGeom prst="rect">
            <a:avLst/>
          </a:prstGeom>
          <a:solidFill>
            <a:srgbClr val="5A6F84"/>
          </a:solidFill>
          <a:ln/>
        </p:spPr>
      </p:sp>
      <p:sp>
        <p:nvSpPr>
          <p:cNvPr id="38" name="text_5_36"/>
          <p:cNvSpPr txBox="1"/>
          <p:nvPr/>
        </p:nvSpPr>
        <p:spPr>
          <a:xfrm>
            <a:off x="4781580" y="4806909"/>
            <a:ext cx="470002"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16.4%</a:t>
            </a:r>
            <a:endParaRPr lang="en-US" sz="1100" dirty="0"/>
          </a:p>
        </p:txBody>
      </p:sp>
      <p:sp>
        <p:nvSpPr>
          <p:cNvPr id="39" name="text_5_37"/>
          <p:cNvSpPr txBox="1"/>
          <p:nvPr/>
        </p:nvSpPr>
        <p:spPr>
          <a:xfrm>
            <a:off x="761970" y="50794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Australia (all firms)</a:t>
            </a:r>
            <a:endParaRPr lang="en-US" sz="1050" dirty="0"/>
          </a:p>
        </p:txBody>
      </p:sp>
      <p:sp>
        <p:nvSpPr>
          <p:cNvPr id="40" name="shape_5_38"/>
          <p:cNvSpPr/>
          <p:nvPr/>
        </p:nvSpPr>
        <p:spPr>
          <a:xfrm>
            <a:off x="3352830" y="5060930"/>
            <a:ext cx="977859" cy="190470"/>
          </a:xfrm>
          <a:prstGeom prst="rect">
            <a:avLst/>
          </a:prstGeom>
          <a:solidFill>
            <a:srgbClr val="5A6F84"/>
          </a:solidFill>
          <a:ln/>
        </p:spPr>
      </p:sp>
      <p:sp>
        <p:nvSpPr>
          <p:cNvPr id="41" name="text_5_39"/>
          <p:cNvSpPr txBox="1"/>
          <p:nvPr/>
        </p:nvSpPr>
        <p:spPr>
          <a:xfrm>
            <a:off x="4419570" y="508635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12%</a:t>
            </a:r>
            <a:endParaRPr lang="en-US" sz="1100" dirty="0"/>
          </a:p>
        </p:txBody>
      </p:sp>
      <p:sp>
        <p:nvSpPr>
          <p:cNvPr id="42" name="text_5_40"/>
          <p:cNvSpPr txBox="1"/>
          <p:nvPr/>
        </p:nvSpPr>
        <p:spPr>
          <a:xfrm>
            <a:off x="761970" y="53589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Poland</a:t>
            </a:r>
            <a:endParaRPr lang="en-US" sz="1050" dirty="0"/>
          </a:p>
        </p:txBody>
      </p:sp>
      <p:sp>
        <p:nvSpPr>
          <p:cNvPr id="43" name="shape_5_41"/>
          <p:cNvSpPr/>
          <p:nvPr/>
        </p:nvSpPr>
        <p:spPr>
          <a:xfrm>
            <a:off x="3352830" y="5340370"/>
            <a:ext cx="685800" cy="190470"/>
          </a:xfrm>
          <a:prstGeom prst="rect">
            <a:avLst/>
          </a:prstGeom>
          <a:solidFill>
            <a:srgbClr val="5A6F84"/>
          </a:solidFill>
          <a:ln/>
        </p:spPr>
      </p:sp>
      <p:sp>
        <p:nvSpPr>
          <p:cNvPr id="44" name="text_5_42"/>
          <p:cNvSpPr txBox="1"/>
          <p:nvPr/>
        </p:nvSpPr>
        <p:spPr>
          <a:xfrm>
            <a:off x="4127510" y="5365791"/>
            <a:ext cx="380116"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8.4%</a:t>
            </a:r>
            <a:endParaRPr lang="en-US" sz="1100" dirty="0"/>
          </a:p>
        </p:txBody>
      </p:sp>
      <p:sp>
        <p:nvSpPr>
          <p:cNvPr id="45" name="text_5_43"/>
          <p:cNvSpPr txBox="1"/>
          <p:nvPr/>
        </p:nvSpPr>
        <p:spPr>
          <a:xfrm>
            <a:off x="761970" y="56382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Romania</a:t>
            </a:r>
            <a:endParaRPr lang="en-US" sz="1050" dirty="0"/>
          </a:p>
        </p:txBody>
      </p:sp>
      <p:sp>
        <p:nvSpPr>
          <p:cNvPr id="46" name="shape_5_44"/>
          <p:cNvSpPr/>
          <p:nvPr/>
        </p:nvSpPr>
        <p:spPr>
          <a:xfrm>
            <a:off x="3352830" y="5619720"/>
            <a:ext cx="425470" cy="190470"/>
          </a:xfrm>
          <a:prstGeom prst="rect">
            <a:avLst/>
          </a:prstGeom>
          <a:solidFill>
            <a:srgbClr val="5A6F84"/>
          </a:solidFill>
          <a:ln/>
        </p:spPr>
      </p:sp>
      <p:sp>
        <p:nvSpPr>
          <p:cNvPr id="47" name="text_5_45"/>
          <p:cNvSpPr txBox="1"/>
          <p:nvPr/>
        </p:nvSpPr>
        <p:spPr>
          <a:xfrm>
            <a:off x="3867180" y="5645140"/>
            <a:ext cx="380025"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5.2%</a:t>
            </a:r>
            <a:endParaRPr lang="en-US" sz="1100" dirty="0"/>
          </a:p>
        </p:txBody>
      </p:sp>
      <p:sp>
        <p:nvSpPr>
          <p:cNvPr id="48" name="shape_5_46"/>
          <p:cNvSpPr/>
          <p:nvPr/>
        </p:nvSpPr>
        <p:spPr>
          <a:xfrm>
            <a:off x="8001000" y="2222541"/>
            <a:ext cx="3429000" cy="6309"/>
          </a:xfrm>
          <a:prstGeom prst="rect">
            <a:avLst/>
          </a:prstGeom>
          <a:solidFill>
            <a:srgbClr val="D6E6F5">
              <a:alpha val="13000"/>
            </a:srgbClr>
          </a:solidFill>
          <a:ln/>
        </p:spPr>
      </p:sp>
      <p:sp>
        <p:nvSpPr>
          <p:cNvPr id="49" name="text_5_47"/>
          <p:cNvSpPr txBox="1"/>
          <p:nvPr/>
        </p:nvSpPr>
        <p:spPr>
          <a:xfrm>
            <a:off x="8166141" y="2330440"/>
            <a:ext cx="3374502"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Global executive surveys report nearly nine in ten; statistics offices count all firms with ten or more staff.</a:t>
            </a:r>
            <a:endParaRPr lang="en-US" sz="1150" dirty="0"/>
          </a:p>
        </p:txBody>
      </p:sp>
      <p:sp>
        <p:nvSpPr>
          <p:cNvPr id="50" name="shape_5_48"/>
          <p:cNvSpPr/>
          <p:nvPr/>
        </p:nvSpPr>
        <p:spPr>
          <a:xfrm>
            <a:off x="8001000" y="2400300"/>
            <a:ext cx="69860" cy="69860"/>
          </a:xfrm>
          <a:prstGeom prst="rect">
            <a:avLst/>
          </a:prstGeom>
          <a:solidFill>
            <a:srgbClr val="35C8FF"/>
          </a:solidFill>
          <a:ln/>
        </p:spPr>
      </p:sp>
      <p:sp>
        <p:nvSpPr>
          <p:cNvPr id="51" name="shape_5_49"/>
          <p:cNvSpPr/>
          <p:nvPr/>
        </p:nvSpPr>
        <p:spPr>
          <a:xfrm>
            <a:off x="8001000" y="3045226"/>
            <a:ext cx="3429000" cy="6309"/>
          </a:xfrm>
          <a:prstGeom prst="rect">
            <a:avLst/>
          </a:prstGeom>
          <a:solidFill>
            <a:srgbClr val="D6E6F5">
              <a:alpha val="13000"/>
            </a:srgbClr>
          </a:solidFill>
          <a:ln/>
        </p:spPr>
      </p:sp>
      <p:sp>
        <p:nvSpPr>
          <p:cNvPr id="52" name="text_5_50"/>
          <p:cNvSpPr txBox="1"/>
          <p:nvPr/>
        </p:nvSpPr>
        <p:spPr>
          <a:xfrm>
            <a:off x="8166141" y="3153217"/>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The range runs from 5.2% in Romania to 42% in Denmark.</a:t>
            </a:r>
            <a:endParaRPr lang="en-US" sz="1150" dirty="0"/>
          </a:p>
        </p:txBody>
      </p:sp>
      <p:sp>
        <p:nvSpPr>
          <p:cNvPr id="53" name="shape_5_51"/>
          <p:cNvSpPr/>
          <p:nvPr/>
        </p:nvSpPr>
        <p:spPr>
          <a:xfrm>
            <a:off x="8001000" y="3222986"/>
            <a:ext cx="69860" cy="69860"/>
          </a:xfrm>
          <a:prstGeom prst="rect">
            <a:avLst/>
          </a:prstGeom>
          <a:solidFill>
            <a:srgbClr val="35C8FF"/>
          </a:solidFill>
          <a:ln/>
        </p:spPr>
      </p:sp>
      <p:sp>
        <p:nvSpPr>
          <p:cNvPr id="54" name="shape_5_52"/>
          <p:cNvSpPr/>
          <p:nvPr/>
        </p:nvSpPr>
        <p:spPr>
          <a:xfrm>
            <a:off x="8001000" y="3663544"/>
            <a:ext cx="3429000" cy="6309"/>
          </a:xfrm>
          <a:prstGeom prst="rect">
            <a:avLst/>
          </a:prstGeom>
          <a:solidFill>
            <a:srgbClr val="D6E6F5">
              <a:alpha val="13000"/>
            </a:srgbClr>
          </a:solidFill>
          <a:ln/>
        </p:spPr>
      </p:sp>
      <p:sp>
        <p:nvSpPr>
          <p:cNvPr id="55" name="text_5_53"/>
          <p:cNvSpPr txBox="1"/>
          <p:nvPr/>
        </p:nvSpPr>
        <p:spPr>
          <a:xfrm>
            <a:off x="8166141" y="3771534"/>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Plan with the official figure for your market, not with the survey headline.</a:t>
            </a:r>
            <a:endParaRPr lang="en-US" sz="1150" dirty="0"/>
          </a:p>
        </p:txBody>
      </p:sp>
      <p:sp>
        <p:nvSpPr>
          <p:cNvPr id="56" name="shape_5_54"/>
          <p:cNvSpPr/>
          <p:nvPr/>
        </p:nvSpPr>
        <p:spPr>
          <a:xfrm>
            <a:off x="8001000" y="3841394"/>
            <a:ext cx="69860" cy="69860"/>
          </a:xfrm>
          <a:prstGeom prst="rect">
            <a:avLst/>
          </a:prstGeom>
          <a:solidFill>
            <a:srgbClr val="35C8FF"/>
          </a:solidFill>
          <a:ln/>
        </p:spPr>
      </p:sp>
      <p:sp>
        <p:nvSpPr>
          <p:cNvPr id="57" name="text_5_5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Eurostat, Dec 2025 · ONS · INE · INSEE · Istat · ABS · Exhibit 1.3, Good AI Prism Market Study 2026/27</a:t>
            </a:r>
            <a:endParaRPr lang="en-US" sz="900" dirty="0"/>
          </a:p>
        </p:txBody>
      </p:sp>
      <p:sp>
        <p:nvSpPr>
          <p:cNvPr id="58" name="text_5_56"/>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59" name="text_5_57"/>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05 / 19</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_6_0"/>
          <p:cNvSpPr/>
          <p:nvPr/>
        </p:nvSpPr>
        <p:spPr>
          <a:xfrm>
            <a:off x="0" y="0"/>
            <a:ext cx="12191970" cy="88880"/>
          </a:xfrm>
          <a:prstGeom prst="rect">
            <a:avLst/>
          </a:prstGeom>
          <a:solidFill>
            <a:srgbClr val="35C8FF"/>
          </a:solidFill>
          <a:ln/>
        </p:spPr>
      </p:sp>
      <p:pic>
        <p:nvPicPr>
          <p:cNvPr id="3" name="picture_6_1" descr="/tmp/claude-0/-home-claude/5dcc285b-52c5-57b1-88a8-9616b3351304/scratchpad/f39/W2/decks_v3/_work/S_Market-Study-Presentation_GLOBAL_EN_v3.3_20261027/img_008.png">    </p:cNvPr>
          <p:cNvPicPr>
            <a:picLocks noChangeAspect="1"/>
          </p:cNvPicPr>
          <p:nvPr/>
        </p:nvPicPr>
        <p:blipFill>
          <a:blip r:embed="rId1"/>
          <a:stretch>
            <a:fillRect/>
          </a:stretch>
        </p:blipFill>
        <p:spPr>
          <a:xfrm>
            <a:off x="761970" y="317480"/>
            <a:ext cx="279441" cy="279441"/>
          </a:xfrm>
          <a:prstGeom prst="rect">
            <a:avLst/>
          </a:prstGeom>
        </p:spPr>
      </p:pic>
      <p:sp>
        <p:nvSpPr>
          <p:cNvPr id="4" name="text_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6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sp>
        <p:nvSpPr>
          <p:cNvPr id="7" name="text_6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EXHIBIT 1.5 · THE SIZE GAP</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Large firms use AI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1.6 to 4.3 times as often as small ones.</a:t>
            </a:r>
            <a:endParaRPr lang="en-US" sz="3000" dirty="0"/>
          </a:p>
        </p:txBody>
      </p:sp>
      <p:sp>
        <p:nvSpPr>
          <p:cNvPr id="9" name="text_6_7"/>
          <p:cNvSpPr txBox="1"/>
          <p:nvPr/>
        </p:nvSpPr>
        <p:spPr>
          <a:xfrm>
            <a:off x="939820" y="2540020"/>
            <a:ext cx="3753886" cy="444490"/>
          </a:xfrm>
          <a:prstGeom prst="rect">
            <a:avLst/>
          </a:prstGeom>
          <a:noFill/>
          <a:ln/>
        </p:spPr>
        <p:txBody>
          <a:bodyPr wrap="square" lIns="0" tIns="0" rIns="0" bIns="0" rtlCol="0" anchor="t"/>
          <a:lstStyle/>
          <a:p>
            <a:pPr algn="l" indent="0" marL="0">
              <a:lnSpc>
                <a:spcPts val="1750"/>
              </a:lnSpc>
              <a:buNone/>
            </a:pPr>
            <a:r>
              <a:rPr lang="en-US" sz="1250" dirty="0">
                <a:solidFill>
                  <a:srgbClr val="EEF3F8"/>
                </a:solidFill>
                <a:latin typeface="IBM Plex Sans" pitchFamily="34" charset="0"/>
                <a:ea typeface="IBM Plex Sans" pitchFamily="34" charset="-122"/>
                <a:cs typeface="IBM Plex Sans" pitchFamily="34" charset="-120"/>
              </a:rPr>
              <a:t>In the EU, 55% of large firms use AI, against 17% of small ones.</a:t>
            </a:r>
            <a:endParaRPr lang="en-US" sz="1250" dirty="0"/>
          </a:p>
        </p:txBody>
      </p:sp>
      <p:sp>
        <p:nvSpPr>
          <p:cNvPr id="10" name="shape_6_8"/>
          <p:cNvSpPr/>
          <p:nvPr/>
        </p:nvSpPr>
        <p:spPr>
          <a:xfrm>
            <a:off x="761970" y="2628900"/>
            <a:ext cx="76170" cy="76170"/>
          </a:xfrm>
          <a:prstGeom prst="rect">
            <a:avLst/>
          </a:prstGeom>
          <a:solidFill>
            <a:srgbClr val="35C8FF"/>
          </a:solidFill>
          <a:ln/>
        </p:spPr>
      </p:sp>
      <p:sp>
        <p:nvSpPr>
          <p:cNvPr id="11" name="text_6_9"/>
          <p:cNvSpPr txBox="1"/>
          <p:nvPr/>
        </p:nvSpPr>
        <p:spPr>
          <a:xfrm>
            <a:off x="939820" y="3124230"/>
            <a:ext cx="3753886" cy="666780"/>
          </a:xfrm>
          <a:prstGeom prst="rect">
            <a:avLst/>
          </a:prstGeom>
          <a:noFill/>
          <a:ln/>
        </p:spPr>
        <p:txBody>
          <a:bodyPr wrap="square" lIns="0" tIns="0" rIns="0" bIns="0" rtlCol="0" anchor="t"/>
          <a:lstStyle/>
          <a:p>
            <a:pPr algn="l" indent="0" marL="0">
              <a:lnSpc>
                <a:spcPts val="1750"/>
              </a:lnSpc>
              <a:buNone/>
            </a:pPr>
            <a:r>
              <a:rPr lang="en-US" sz="1250" dirty="0">
                <a:solidFill>
                  <a:srgbClr val="EEF3F8"/>
                </a:solidFill>
                <a:latin typeface="IBM Plex Sans" pitchFamily="34" charset="0"/>
                <a:ea typeface="IBM Plex Sans" pitchFamily="34" charset="-122"/>
                <a:cs typeface="IBM Plex Sans" pitchFamily="34" charset="-120"/>
              </a:rPr>
              <a:t>AI agents widen the gap: 40% of large organisations scale them, against 22% of smaller ones.</a:t>
            </a:r>
            <a:endParaRPr lang="en-US" sz="1250" dirty="0"/>
          </a:p>
        </p:txBody>
      </p:sp>
      <p:sp>
        <p:nvSpPr>
          <p:cNvPr id="12" name="shape_6_10"/>
          <p:cNvSpPr/>
          <p:nvPr/>
        </p:nvSpPr>
        <p:spPr>
          <a:xfrm>
            <a:off x="761970" y="3213110"/>
            <a:ext cx="76170" cy="76170"/>
          </a:xfrm>
          <a:prstGeom prst="rect">
            <a:avLst/>
          </a:prstGeom>
          <a:solidFill>
            <a:srgbClr val="35C8FF"/>
          </a:solidFill>
          <a:ln/>
        </p:spPr>
      </p:sp>
      <p:sp>
        <p:nvSpPr>
          <p:cNvPr id="13" name="text_6_11"/>
          <p:cNvSpPr txBox="1"/>
          <p:nvPr/>
        </p:nvSpPr>
        <p:spPr>
          <a:xfrm>
            <a:off x="939820" y="3930640"/>
            <a:ext cx="3753886" cy="444490"/>
          </a:xfrm>
          <a:prstGeom prst="rect">
            <a:avLst/>
          </a:prstGeom>
          <a:noFill/>
          <a:ln/>
        </p:spPr>
        <p:txBody>
          <a:bodyPr wrap="square" lIns="0" tIns="0" rIns="0" bIns="0" rtlCol="0" anchor="t"/>
          <a:lstStyle/>
          <a:p>
            <a:pPr algn="l" indent="0" marL="0">
              <a:lnSpc>
                <a:spcPts val="1750"/>
              </a:lnSpc>
              <a:buNone/>
            </a:pPr>
            <a:r>
              <a:rPr lang="en-US" sz="1250" dirty="0">
                <a:solidFill>
                  <a:srgbClr val="EEF3F8"/>
                </a:solidFill>
                <a:latin typeface="IBM Plex Sans" pitchFamily="34" charset="0"/>
                <a:ea typeface="IBM Plex Sans" pitchFamily="34" charset="-122"/>
                <a:cs typeface="IBM Plex Sans" pitchFamily="34" charset="-120"/>
              </a:rPr>
              <a:t>The study recommends offers and programmes built for small firms.</a:t>
            </a:r>
            <a:endParaRPr lang="en-US" sz="1250" dirty="0"/>
          </a:p>
        </p:txBody>
      </p:sp>
      <p:sp>
        <p:nvSpPr>
          <p:cNvPr id="14" name="shape_6_12"/>
          <p:cNvSpPr/>
          <p:nvPr/>
        </p:nvSpPr>
        <p:spPr>
          <a:xfrm>
            <a:off x="761970" y="4019520"/>
            <a:ext cx="76170" cy="76170"/>
          </a:xfrm>
          <a:prstGeom prst="rect">
            <a:avLst/>
          </a:prstGeom>
          <a:solidFill>
            <a:srgbClr val="35C8FF"/>
          </a:solidFill>
          <a:ln/>
        </p:spPr>
      </p:sp>
      <p:sp>
        <p:nvSpPr>
          <p:cNvPr id="15" name="shape_6_13"/>
          <p:cNvSpPr/>
          <p:nvPr/>
        </p:nvSpPr>
        <p:spPr>
          <a:xfrm>
            <a:off x="4953030" y="2158990"/>
            <a:ext cx="6476970" cy="3746480"/>
          </a:xfrm>
          <a:prstGeom prst="rect">
            <a:avLst/>
          </a:prstGeom>
          <a:solidFill>
            <a:srgbClr val="FFFFFF"/>
          </a:solidFill>
          <a:ln/>
        </p:spPr>
      </p:sp>
      <p:pic>
        <p:nvPicPr>
          <p:cNvPr id="16" name="picture_6_14" descr="Dot chart: AI use by small and large firms in ten economies">    </p:cNvPr>
          <p:cNvPicPr>
            <a:picLocks noChangeAspect="1"/>
          </p:cNvPicPr>
          <p:nvPr/>
        </p:nvPicPr>
        <p:blipFill>
          <a:blip r:embed="rId2"/>
          <a:stretch>
            <a:fillRect/>
          </a:stretch>
        </p:blipFill>
        <p:spPr>
          <a:xfrm>
            <a:off x="5461163" y="2298710"/>
            <a:ext cx="5460705" cy="3467039"/>
          </a:xfrm>
          <a:prstGeom prst="rect">
            <a:avLst/>
          </a:prstGeom>
        </p:spPr>
      </p:pic>
      <p:sp>
        <p:nvSpPr>
          <p:cNvPr id="17" name="text_6_1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National statistics offices 2024–26, as in Exhibit 1.5 · McKinsey, Aug 2026 · Good AI Prism Market Study 2026/27</a:t>
            </a:r>
            <a:endParaRPr lang="en-US" sz="900" dirty="0"/>
          </a:p>
        </p:txBody>
      </p:sp>
      <p:sp>
        <p:nvSpPr>
          <p:cNvPr id="18" name="text_6_16"/>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19" name="text_6_17"/>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06 / 19</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_7_0"/>
          <p:cNvSpPr/>
          <p:nvPr/>
        </p:nvSpPr>
        <p:spPr>
          <a:xfrm>
            <a:off x="0" y="0"/>
            <a:ext cx="12191970" cy="88880"/>
          </a:xfrm>
          <a:prstGeom prst="rect">
            <a:avLst/>
          </a:prstGeom>
          <a:solidFill>
            <a:srgbClr val="35C8FF"/>
          </a:solidFill>
          <a:ln/>
        </p:spPr>
      </p:sp>
      <p:pic>
        <p:nvPicPr>
          <p:cNvPr id="3" name="picture_7_1" descr="/tmp/claude-0/-home-claude/5dcc285b-52c5-57b1-88a8-9616b3351304/scratchpad/f39/W2/decks_v3/_work/S_Market-Study-Presentation_GLOBAL_EN_v3.3_20261027/img_010.png">    </p:cNvPr>
          <p:cNvPicPr>
            <a:picLocks noChangeAspect="1"/>
          </p:cNvPicPr>
          <p:nvPr/>
        </p:nvPicPr>
        <p:blipFill>
          <a:blip r:embed="rId1"/>
          <a:stretch>
            <a:fillRect/>
          </a:stretch>
        </p:blipFill>
        <p:spPr>
          <a:xfrm>
            <a:off x="761970" y="317480"/>
            <a:ext cx="279441" cy="279441"/>
          </a:xfrm>
          <a:prstGeom prst="rect">
            <a:avLst/>
          </a:prstGeom>
        </p:spPr>
      </p:pic>
      <p:sp>
        <p:nvSpPr>
          <p:cNvPr id="4" name="text_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7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pic>
        <p:nvPicPr>
          <p:cNvPr id="7" name="picture_7_5" descr="/tmp/claude-0/-home-claude/5dcc285b-52c5-57b1-88a8-9616b3351304/scratchpad/f39/W2/decks_v3/_work/S_Market-Study-Presentation_GLOBAL_EN_v3.3_20261027/img_011.png">    </p:cNvPr>
          <p:cNvPicPr>
            <a:picLocks noChangeAspect="1"/>
          </p:cNvPicPr>
          <p:nvPr/>
        </p:nvPicPr>
        <p:blipFill>
          <a:blip r:embed="rId2"/>
          <a:stretch>
            <a:fillRect/>
          </a:stretch>
        </p:blipFill>
        <p:spPr>
          <a:xfrm>
            <a:off x="8635959" y="0"/>
            <a:ext cx="3556010" cy="6858000"/>
          </a:xfrm>
          <a:prstGeom prst="rect">
            <a:avLst/>
          </a:prstGeom>
        </p:spPr>
      </p:pic>
      <p:sp>
        <p:nvSpPr>
          <p:cNvPr id="8" name="text_7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WHAT HOLDS FIRMS BACK</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Lack of know-how is the barrier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named most often.</a:t>
            </a:r>
            <a:endParaRPr lang="en-US" sz="3000" dirty="0"/>
          </a:p>
        </p:txBody>
      </p:sp>
      <p:sp>
        <p:nvSpPr>
          <p:cNvPr id="10" name="text_7_8"/>
          <p:cNvSpPr txBox="1"/>
          <p:nvPr/>
        </p:nvSpPr>
        <p:spPr>
          <a:xfrm>
            <a:off x="698510" y="2730490"/>
            <a:ext cx="3984955" cy="1529060"/>
          </a:xfrm>
          <a:prstGeom prst="rect">
            <a:avLst/>
          </a:prstGeom>
          <a:noFill/>
          <a:ln/>
        </p:spPr>
        <p:txBody>
          <a:bodyPr wrap="none" lIns="0" tIns="0" rIns="0" bIns="0" rtlCol="0" anchor="t"/>
          <a:lstStyle/>
          <a:p>
            <a:pPr algn="l" indent="0" marL="0">
              <a:lnSpc>
                <a:spcPts val="12040"/>
              </a:lnSpc>
              <a:buNone/>
            </a:pPr>
            <a:r>
              <a:rPr lang="en-US" sz="14000" spc="-770" kern="0" dirty="0">
                <a:solidFill>
                  <a:srgbClr val="35C8FF"/>
                </a:solidFill>
                <a:latin typeface="Archivo Black" pitchFamily="34" charset="0"/>
                <a:ea typeface="Archivo Black" pitchFamily="34" charset="-122"/>
                <a:cs typeface="Archivo Black" pitchFamily="34" charset="-120"/>
              </a:rPr>
              <a:t>71%</a:t>
            </a:r>
            <a:endParaRPr lang="en-US" sz="14000" dirty="0"/>
          </a:p>
        </p:txBody>
      </p:sp>
      <p:sp>
        <p:nvSpPr>
          <p:cNvPr id="11" name="text_7_9"/>
          <p:cNvSpPr txBox="1"/>
          <p:nvPr/>
        </p:nvSpPr>
        <p:spPr>
          <a:xfrm>
            <a:off x="761970" y="4572000"/>
            <a:ext cx="7338060" cy="29718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of EU firms that considered AI say they lack the expertise to use it.</a:t>
            </a:r>
            <a:endParaRPr lang="en-US" sz="1800" dirty="0"/>
          </a:p>
        </p:txBody>
      </p:sp>
      <p:sp>
        <p:nvSpPr>
          <p:cNvPr id="12" name="text_7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Eurostat, 2025 · Good AI Prism Market Study 2026/27, finding 05</a:t>
            </a:r>
            <a:endParaRPr lang="en-US" sz="900" dirty="0"/>
          </a:p>
        </p:txBody>
      </p:sp>
      <p:sp>
        <p:nvSpPr>
          <p:cNvPr id="13" name="text_7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7_12"/>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15" name="text_7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07 / 19</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_8_0"/>
          <p:cNvSpPr/>
          <p:nvPr/>
        </p:nvSpPr>
        <p:spPr>
          <a:xfrm>
            <a:off x="0" y="0"/>
            <a:ext cx="12191970" cy="88880"/>
          </a:xfrm>
          <a:prstGeom prst="rect">
            <a:avLst/>
          </a:prstGeom>
          <a:solidFill>
            <a:srgbClr val="35C8FF"/>
          </a:solidFill>
          <a:ln/>
        </p:spPr>
      </p:sp>
      <p:pic>
        <p:nvPicPr>
          <p:cNvPr id="3" name="picture_8_1" descr="/tmp/claude-0/-home-claude/5dcc285b-52c5-57b1-88a8-9616b3351304/scratchpad/f39/W2/decks_v3/_work/S_Market-Study-Presentation_GLOBAL_EN_v3.3_20261027/img_012.png">    </p:cNvPr>
          <p:cNvPicPr>
            <a:picLocks noChangeAspect="1"/>
          </p:cNvPicPr>
          <p:nvPr/>
        </p:nvPicPr>
        <p:blipFill>
          <a:blip r:embed="rId1"/>
          <a:stretch>
            <a:fillRect/>
          </a:stretch>
        </p:blipFill>
        <p:spPr>
          <a:xfrm>
            <a:off x="761970" y="317480"/>
            <a:ext cx="279441" cy="279441"/>
          </a:xfrm>
          <a:prstGeom prst="rect">
            <a:avLst/>
          </a:prstGeom>
        </p:spPr>
      </p:pic>
      <p:sp>
        <p:nvSpPr>
          <p:cNvPr id="4" name="text_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8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sp>
        <p:nvSpPr>
          <p:cNvPr id="7" name="text_8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AI AS A RUNNING COST</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AI is becoming a running cost: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about one surveyed organisation in five says it already limits use.</a:t>
            </a:r>
            <a:endParaRPr lang="en-US" sz="3000" dirty="0"/>
          </a:p>
        </p:txBody>
      </p:sp>
      <p:sp>
        <p:nvSpPr>
          <p:cNvPr id="9" name="text_8_7"/>
          <p:cNvSpPr txBox="1"/>
          <p:nvPr/>
        </p:nvSpPr>
        <p:spPr>
          <a:xfrm>
            <a:off x="761970" y="2540020"/>
            <a:ext cx="4983480" cy="1310610"/>
          </a:xfrm>
          <a:prstGeom prst="rect">
            <a:avLst/>
          </a:prstGeom>
          <a:noFill/>
          <a:ln/>
        </p:spPr>
        <p:txBody>
          <a:bodyPr wrap="none" lIns="0" tIns="0" rIns="0" bIns="0" rtlCol="0" anchor="t"/>
          <a:lstStyle/>
          <a:p>
            <a:pPr algn="l" indent="0" marL="0">
              <a:lnSpc>
                <a:spcPts val="10320"/>
              </a:lnSpc>
              <a:buNone/>
            </a:pPr>
            <a:r>
              <a:rPr lang="en-US" sz="12000" spc="-660" kern="0" dirty="0">
                <a:solidFill>
                  <a:srgbClr val="35C8FF"/>
                </a:solidFill>
                <a:latin typeface="Archivo Black" pitchFamily="34" charset="0"/>
                <a:ea typeface="Archivo Black" pitchFamily="34" charset="-122"/>
                <a:cs typeface="Archivo Black" pitchFamily="34" charset="-120"/>
              </a:rPr>
              <a:t>1 in 5</a:t>
            </a:r>
            <a:endParaRPr lang="en-US" sz="12000" dirty="0"/>
          </a:p>
        </p:txBody>
      </p:sp>
      <p:sp>
        <p:nvSpPr>
          <p:cNvPr id="10" name="text_8_8"/>
          <p:cNvSpPr txBox="1"/>
          <p:nvPr/>
        </p:nvSpPr>
        <p:spPr>
          <a:xfrm>
            <a:off x="761970" y="4066520"/>
            <a:ext cx="4983480" cy="528249"/>
          </a:xfrm>
          <a:prstGeom prst="rect">
            <a:avLst/>
          </a:prstGeom>
          <a:noFill/>
          <a:ln/>
        </p:spPr>
        <p:txBody>
          <a:bodyPr wrap="square" lIns="0" tIns="0" rIns="0" bIns="0" rtlCol="0" anchor="t"/>
          <a:lstStyle/>
          <a:p>
            <a:pPr algn="l" indent="0" marL="0">
              <a:lnSpc>
                <a:spcPts val="2080"/>
              </a:lnSpc>
              <a:buNone/>
            </a:pPr>
            <a:r>
              <a:rPr lang="en-US" sz="1600" dirty="0">
                <a:solidFill>
                  <a:srgbClr val="EEF3F8"/>
                </a:solidFill>
                <a:latin typeface="IBM Plex Sans Medium" pitchFamily="34" charset="0"/>
                <a:ea typeface="IBM Plex Sans Medium" pitchFamily="34" charset="-122"/>
                <a:cs typeface="IBM Plex Sans Medium" pitchFamily="34" charset="-120"/>
              </a:rPr>
              <a:t>organisations say operating costs limit their use of AI.</a:t>
            </a:r>
            <a:endParaRPr lang="en-US" sz="1600" dirty="0"/>
          </a:p>
        </p:txBody>
      </p:sp>
      <p:sp>
        <p:nvSpPr>
          <p:cNvPr id="11" name="text_8_9"/>
          <p:cNvSpPr txBox="1"/>
          <p:nvPr/>
        </p:nvSpPr>
        <p:spPr>
          <a:xfrm>
            <a:off x="6096030" y="2540020"/>
            <a:ext cx="55067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HOW VISIBLE AI COSTS ARE</a:t>
            </a:r>
            <a:endParaRPr lang="en-US" sz="800" dirty="0"/>
          </a:p>
        </p:txBody>
      </p:sp>
      <p:sp>
        <p:nvSpPr>
          <p:cNvPr id="12" name="text_8_10"/>
          <p:cNvSpPr txBox="1"/>
          <p:nvPr/>
        </p:nvSpPr>
        <p:spPr>
          <a:xfrm>
            <a:off x="6096030" y="2832080"/>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of large US firms see their AI costs in real time</a:t>
            </a:r>
            <a:endParaRPr lang="en-US" sz="1150" dirty="0"/>
          </a:p>
        </p:txBody>
      </p:sp>
      <p:sp>
        <p:nvSpPr>
          <p:cNvPr id="13" name="shape_8_11"/>
          <p:cNvSpPr/>
          <p:nvPr/>
        </p:nvSpPr>
        <p:spPr>
          <a:xfrm>
            <a:off x="6096030" y="3085368"/>
            <a:ext cx="2012960" cy="279441"/>
          </a:xfrm>
          <a:prstGeom prst="rect">
            <a:avLst/>
          </a:prstGeom>
          <a:solidFill>
            <a:srgbClr val="35C8FF"/>
          </a:solidFill>
          <a:ln/>
        </p:spPr>
      </p:sp>
      <p:sp>
        <p:nvSpPr>
          <p:cNvPr id="14" name="text_8_12"/>
          <p:cNvSpPr txBox="1"/>
          <p:nvPr/>
        </p:nvSpPr>
        <p:spPr>
          <a:xfrm>
            <a:off x="8210580" y="3123499"/>
            <a:ext cx="451074"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26%</a:t>
            </a:r>
            <a:endParaRPr lang="en-US" sz="1500" dirty="0"/>
          </a:p>
        </p:txBody>
      </p:sp>
      <p:sp>
        <p:nvSpPr>
          <p:cNvPr id="15" name="text_8_13"/>
          <p:cNvSpPr txBox="1"/>
          <p:nvPr/>
        </p:nvSpPr>
        <p:spPr>
          <a:xfrm>
            <a:off x="6096030" y="3415650"/>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REVENUE US$1BN+</a:t>
            </a:r>
            <a:endParaRPr lang="en-US" sz="750" dirty="0"/>
          </a:p>
        </p:txBody>
      </p:sp>
      <p:sp>
        <p:nvSpPr>
          <p:cNvPr id="16" name="text_8_14"/>
          <p:cNvSpPr txBox="1"/>
          <p:nvPr/>
        </p:nvSpPr>
        <p:spPr>
          <a:xfrm>
            <a:off x="6096030" y="3729929"/>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of large US firms name AI cost management as a barrier</a:t>
            </a:r>
            <a:endParaRPr lang="en-US" sz="1150" dirty="0"/>
          </a:p>
        </p:txBody>
      </p:sp>
      <p:sp>
        <p:nvSpPr>
          <p:cNvPr id="17" name="shape_8_15"/>
          <p:cNvSpPr/>
          <p:nvPr/>
        </p:nvSpPr>
        <p:spPr>
          <a:xfrm>
            <a:off x="6096030" y="3983218"/>
            <a:ext cx="2705070" cy="279441"/>
          </a:xfrm>
          <a:prstGeom prst="rect">
            <a:avLst/>
          </a:prstGeom>
          <a:solidFill>
            <a:srgbClr val="5A6F84"/>
          </a:solidFill>
          <a:ln/>
        </p:spPr>
      </p:sp>
      <p:sp>
        <p:nvSpPr>
          <p:cNvPr id="18" name="text_8_16"/>
          <p:cNvSpPr txBox="1"/>
          <p:nvPr/>
        </p:nvSpPr>
        <p:spPr>
          <a:xfrm>
            <a:off x="8902690" y="4021348"/>
            <a:ext cx="451074"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35%</a:t>
            </a:r>
            <a:endParaRPr lang="en-US" sz="1500" dirty="0"/>
          </a:p>
        </p:txBody>
      </p:sp>
      <p:sp>
        <p:nvSpPr>
          <p:cNvPr id="19" name="text_8_17"/>
          <p:cNvSpPr txBox="1"/>
          <p:nvPr/>
        </p:nvSpPr>
        <p:spPr>
          <a:xfrm>
            <a:off x="6096030" y="4313408"/>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REVENUE US$1BN+</a:t>
            </a:r>
            <a:endParaRPr lang="en-US" sz="750" dirty="0"/>
          </a:p>
        </p:txBody>
      </p:sp>
      <p:sp>
        <p:nvSpPr>
          <p:cNvPr id="20" name="text_8_18"/>
          <p:cNvSpPr txBox="1"/>
          <p:nvPr/>
        </p:nvSpPr>
        <p:spPr>
          <a:xfrm>
            <a:off x="6096030" y="4627778"/>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of firms in Mexico find AI cost structures hard to understand</a:t>
            </a:r>
            <a:endParaRPr lang="en-US" sz="1150" dirty="0"/>
          </a:p>
        </p:txBody>
      </p:sp>
      <p:sp>
        <p:nvSpPr>
          <p:cNvPr id="21" name="shape_8_19"/>
          <p:cNvSpPr/>
          <p:nvPr/>
        </p:nvSpPr>
        <p:spPr>
          <a:xfrm>
            <a:off x="6096030" y="4881067"/>
            <a:ext cx="3556010" cy="279441"/>
          </a:xfrm>
          <a:prstGeom prst="rect">
            <a:avLst/>
          </a:prstGeom>
          <a:solidFill>
            <a:srgbClr val="5A6F84"/>
          </a:solidFill>
          <a:ln/>
        </p:spPr>
      </p:sp>
      <p:sp>
        <p:nvSpPr>
          <p:cNvPr id="22" name="text_8_20"/>
          <p:cNvSpPr txBox="1"/>
          <p:nvPr/>
        </p:nvSpPr>
        <p:spPr>
          <a:xfrm>
            <a:off x="9753630" y="4919198"/>
            <a:ext cx="451348"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46%</a:t>
            </a:r>
            <a:endParaRPr lang="en-US" sz="1500" dirty="0"/>
          </a:p>
        </p:txBody>
      </p:sp>
      <p:sp>
        <p:nvSpPr>
          <p:cNvPr id="23" name="text_8_21"/>
          <p:cNvSpPr txBox="1"/>
          <p:nvPr/>
        </p:nvSpPr>
        <p:spPr>
          <a:xfrm>
            <a:off x="6096030" y="5211257"/>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MEXICO, Q2 2026 · REVENUE ABOVE US$50M</a:t>
            </a:r>
            <a:endParaRPr lang="en-US" sz="750" dirty="0"/>
          </a:p>
        </p:txBody>
      </p:sp>
      <p:sp>
        <p:nvSpPr>
          <p:cNvPr id="24" name="text_8_22"/>
          <p:cNvSpPr txBox="1"/>
          <p:nvPr/>
        </p:nvSpPr>
        <p:spPr>
          <a:xfrm>
            <a:off x="761970" y="5914431"/>
            <a:ext cx="11000781" cy="308610"/>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McKinsey, The state of AI, Aug 2026 · KPMG AI Pulse Q2 2026 · KPMG Mexico, Global AI Pulse Q2 2026 · Good AI Prism Market Study 2026/27, finding 08</a:t>
            </a:r>
            <a:endParaRPr lang="en-US" sz="900" dirty="0"/>
          </a:p>
        </p:txBody>
      </p:sp>
      <p:sp>
        <p:nvSpPr>
          <p:cNvPr id="25" name="text_8_23"/>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26" name="text_8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08 / 19</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_9_0"/>
          <p:cNvSpPr/>
          <p:nvPr/>
        </p:nvSpPr>
        <p:spPr>
          <a:xfrm>
            <a:off x="0" y="0"/>
            <a:ext cx="12191970" cy="88880"/>
          </a:xfrm>
          <a:prstGeom prst="rect">
            <a:avLst/>
          </a:prstGeom>
          <a:solidFill>
            <a:srgbClr val="2C2CDD"/>
          </a:solidFill>
          <a:ln/>
        </p:spPr>
      </p:sp>
      <p:pic>
        <p:nvPicPr>
          <p:cNvPr id="3" name="picture_9_1" descr="/tmp/claude-0/-home-claude/5dcc285b-52c5-57b1-88a8-9616b3351304/scratchpad/f39/W2/decks_v3/_work/S_Market-Study-Presentation_GLOBAL_EN_v3.3_20261027/img_013.png">    </p:cNvPr>
          <p:cNvPicPr>
            <a:picLocks noChangeAspect="1"/>
          </p:cNvPicPr>
          <p:nvPr/>
        </p:nvPicPr>
        <p:blipFill>
          <a:blip r:embed="rId1"/>
          <a:stretch>
            <a:fillRect/>
          </a:stretch>
        </p:blipFill>
        <p:spPr>
          <a:xfrm>
            <a:off x="761970" y="317480"/>
            <a:ext cx="279441" cy="279441"/>
          </a:xfrm>
          <a:prstGeom prst="rect">
            <a:avLst/>
          </a:prstGeom>
        </p:spPr>
      </p:pic>
      <p:sp>
        <p:nvSpPr>
          <p:cNvPr id="4" name="text_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9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pic>
        <p:nvPicPr>
          <p:cNvPr id="7" name="picture_9_5" descr="/tmp/claude-0/-home-claude/5dcc285b-52c5-57b1-88a8-9616b3351304/scratchpad/f39/W2/decks_v3/_work/S_Market-Study-Presentation_GLOBAL_EN_v3.3_20261027/img_014.png">    </p:cNvPr>
          <p:cNvPicPr>
            <a:picLocks noChangeAspect="1"/>
          </p:cNvPicPr>
          <p:nvPr/>
        </p:nvPicPr>
        <p:blipFill>
          <a:blip r:embed="rId2"/>
          <a:stretch>
            <a:fillRect/>
          </a:stretch>
        </p:blipFill>
        <p:spPr>
          <a:xfrm>
            <a:off x="6476970" y="0"/>
            <a:ext cx="5715000" cy="6858000"/>
          </a:xfrm>
          <a:prstGeom prst="rect">
            <a:avLst/>
          </a:prstGeom>
        </p:spPr>
      </p:pic>
      <p:sp>
        <p:nvSpPr>
          <p:cNvPr id="8" name="text_9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8080EB"/>
                  </a:solidFill>
                </a:ln>
                <a:solidFill>
                  <a:srgbClr val="06111D"/>
                </a:solidFill>
                <a:latin typeface="Archivo Black" pitchFamily="34" charset="0"/>
                <a:ea typeface="Archivo Black" pitchFamily="34" charset="-122"/>
                <a:cs typeface="Archivo Black" pitchFamily="34" charset="-120"/>
              </a:rPr>
              <a:t>02</a:t>
            </a:r>
            <a:endParaRPr lang="en-US" sz="17000" dirty="0"/>
          </a:p>
        </p:txBody>
      </p:sp>
      <p:sp>
        <p:nvSpPr>
          <p:cNvPr id="9" name="text_9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CHAPTER 02 · THE RULES</a:t>
            </a:r>
            <a:endParaRPr lang="en-US" sz="1050" dirty="0"/>
          </a:p>
        </p:txBody>
      </p:sp>
      <p:sp>
        <p:nvSpPr>
          <p:cNvPr id="10" name="Title"/>
          <p:cNvSpPr txBox="1"/>
          <p:nvPr/>
        </p:nvSpPr>
        <p:spPr>
          <a:xfrm>
            <a:off x="761970" y="3297509"/>
            <a:ext cx="7207209" cy="1074237"/>
          </a:xfrm>
          <a:prstGeom prst="rect">
            <a:avLst/>
          </a:prstGeom>
          <a:noFill/>
          <a:ln/>
        </p:spPr>
        <p:txBody>
          <a:bodyPr wrap="square" lIns="0" tIns="0" rIns="0" bIns="0" rtlCol="0" anchor="t"/>
          <a:lstStyle/>
          <a:p>
            <a:pPr algn="l" indent="0" marL="0">
              <a:lnSpc>
                <a:spcPts val="2820"/>
              </a:lnSpc>
              <a:buNone/>
            </a:pPr>
            <a:r>
              <a:rPr lang="en-US" sz="3000" spc="-135" kern="0" dirty="0">
                <a:solidFill>
                  <a:srgbClr val="EEF3F8"/>
                </a:solidFill>
                <a:latin typeface="Archivo Black" pitchFamily="34" charset="0"/>
                <a:ea typeface="Archivo Black" pitchFamily="34" charset="-122"/>
                <a:cs typeface="Archivo Black" pitchFamily="34" charset="-120"/>
              </a:rPr>
              <a:t>AI laws already apply in South Korea and Vietnam; </a:t>
            </a:r>
            <a:pPr algn="l" indent="0" marL="0">
              <a:lnSpc>
                <a:spcPts val="2820"/>
              </a:lnSpc>
              <a:buNone/>
            </a:pPr>
            <a:r>
              <a:rPr lang="en-US" sz="3000" spc="-135" kern="0" dirty="0">
                <a:solidFill>
                  <a:srgbClr val="8080EB"/>
                </a:solidFill>
                <a:latin typeface="Archivo Black" pitchFamily="34" charset="0"/>
                <a:ea typeface="Archivo Black" pitchFamily="34" charset="-122"/>
                <a:cs typeface="Archivo Black" pitchFamily="34" charset="-120"/>
              </a:rPr>
              <a:t>EU duties for listed high-risk uses from 2 Dec 2027.</a:t>
            </a:r>
            <a:endParaRPr lang="en-US" sz="3000" dirty="0"/>
          </a:p>
        </p:txBody>
      </p:sp>
      <p:sp>
        <p:nvSpPr>
          <p:cNvPr id="11" name="text_9_9"/>
          <p:cNvSpPr txBox="1"/>
          <p:nvPr/>
        </p:nvSpPr>
        <p:spPr>
          <a:xfrm>
            <a:off x="761970" y="4549597"/>
            <a:ext cx="655323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AI laws apply in South Korea and Vietnam, US state rules from 1 Jan 2027, EU high-risk duties from 2 Dec 2027 and India’s data-protection duties from 13 May 2027.</a:t>
            </a:r>
            <a:endParaRPr lang="en-US" sz="1450" dirty="0"/>
          </a:p>
        </p:txBody>
      </p:sp>
      <p:sp>
        <p:nvSpPr>
          <p:cNvPr id="12" name="text_9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Regulation (EU) 2026/1744 · Good AI Prism Market Study 2026/27, finding 09</a:t>
            </a:r>
            <a:endParaRPr lang="en-US" sz="900" dirty="0"/>
          </a:p>
        </p:txBody>
      </p:sp>
      <p:sp>
        <p:nvSpPr>
          <p:cNvPr id="13" name="text_9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9_12"/>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15" name="shape_9_13"/>
          <p:cNvSpPr/>
          <p:nvPr/>
        </p:nvSpPr>
        <p:spPr>
          <a:xfrm>
            <a:off x="10885841" y="6496080"/>
            <a:ext cx="544159" cy="114300"/>
          </a:xfrm>
          <a:prstGeom prst="rect">
            <a:avLst/>
          </a:prstGeom>
          <a:solidFill>
            <a:srgbClr val="06111D"/>
          </a:solidFill>
          <a:ln/>
        </p:spPr>
      </p:sp>
      <p:sp>
        <p:nvSpPr>
          <p:cNvPr id="16" name="text_9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09 / 19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_10_0"/>
          <p:cNvSpPr/>
          <p:nvPr/>
        </p:nvSpPr>
        <p:spPr>
          <a:xfrm>
            <a:off x="0" y="0"/>
            <a:ext cx="12191970" cy="88880"/>
          </a:xfrm>
          <a:prstGeom prst="rect">
            <a:avLst/>
          </a:prstGeom>
          <a:solidFill>
            <a:srgbClr val="2C2CDD"/>
          </a:solidFill>
          <a:ln/>
        </p:spPr>
      </p:sp>
      <p:pic>
        <p:nvPicPr>
          <p:cNvPr id="3" name="picture_10_1" descr="/tmp/claude-0/-home-claude/5dcc285b-52c5-57b1-88a8-9616b3351304/scratchpad/f39/W2/decks_v3/_work/S_Market-Study-Presentation_GLOBAL_EN_v3.3_20261027/img_01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0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sp>
        <p:nvSpPr>
          <p:cNvPr id="7" name="text_10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EXHIBIT 2.1 · EU AI ACT</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Transparency duties already apply; </a:t>
            </a:r>
            <a:pPr algn="l" indent="0" marL="0">
              <a:lnSpc>
                <a:spcPts val="3060"/>
              </a:lnSpc>
              <a:buNone/>
            </a:pPr>
            <a:r>
              <a:rPr lang="en-US" sz="3000" b="1" spc="-90" kern="0" dirty="0">
                <a:solidFill>
                  <a:srgbClr val="8080EB"/>
                </a:solidFill>
                <a:latin typeface="Archivo" pitchFamily="34" charset="0"/>
                <a:ea typeface="Archivo" pitchFamily="34" charset="-122"/>
                <a:cs typeface="Archivo" pitchFamily="34" charset="-120"/>
              </a:rPr>
              <a:t>duties for listed high-risk uses follow on 2 Dec 2027.</a:t>
            </a:r>
            <a:endParaRPr lang="en-US" sz="3000" dirty="0"/>
          </a:p>
        </p:txBody>
      </p:sp>
      <p:sp>
        <p:nvSpPr>
          <p:cNvPr id="9" name="shape_10_7"/>
          <p:cNvSpPr/>
          <p:nvPr/>
        </p:nvSpPr>
        <p:spPr>
          <a:xfrm>
            <a:off x="952530" y="3136941"/>
            <a:ext cx="10287000" cy="25420"/>
          </a:xfrm>
          <a:prstGeom prst="rect">
            <a:avLst/>
          </a:prstGeom>
          <a:solidFill>
            <a:srgbClr val="8080EB"/>
          </a:solidFill>
          <a:ln/>
        </p:spPr>
      </p:sp>
      <p:sp>
        <p:nvSpPr>
          <p:cNvPr id="10" name="shape_10_8"/>
          <p:cNvSpPr/>
          <p:nvPr/>
        </p:nvSpPr>
        <p:spPr>
          <a:xfrm>
            <a:off x="761970" y="2920959"/>
            <a:ext cx="457200" cy="457200"/>
          </a:xfrm>
          <a:prstGeom prst="ellipse">
            <a:avLst/>
          </a:prstGeom>
          <a:solidFill>
            <a:srgbClr val="06111D"/>
          </a:solidFill>
          <a:ln w="25400">
            <a:solidFill>
              <a:srgbClr val="8080EB"/>
            </a:solidFill>
            <a:prstDash val="solid"/>
          </a:ln>
        </p:spPr>
      </p:sp>
      <p:sp>
        <p:nvSpPr>
          <p:cNvPr id="11" name="text_10_9"/>
          <p:cNvSpPr txBox="1"/>
          <p:nvPr/>
        </p:nvSpPr>
        <p:spPr>
          <a:xfrm>
            <a:off x="76197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2026</a:t>
            </a:r>
            <a:endParaRPr lang="en-US" sz="2300" dirty="0"/>
          </a:p>
        </p:txBody>
      </p:sp>
      <p:sp>
        <p:nvSpPr>
          <p:cNvPr id="12" name="text_10_10"/>
          <p:cNvSpPr txBox="1"/>
          <p:nvPr/>
        </p:nvSpPr>
        <p:spPr>
          <a:xfrm>
            <a:off x="76197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Transparency: people must be told when they deal with an AI (Article 50).</a:t>
            </a:r>
            <a:endParaRPr lang="en-US" sz="1150" dirty="0"/>
          </a:p>
        </p:txBody>
      </p:sp>
      <p:sp>
        <p:nvSpPr>
          <p:cNvPr id="13" name="text_10_11"/>
          <p:cNvSpPr txBox="1"/>
          <p:nvPr/>
        </p:nvSpPr>
        <p:spPr>
          <a:xfrm>
            <a:off x="761970" y="4664446"/>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APPLIES NOW</a:t>
            </a:r>
            <a:endParaRPr lang="en-US" sz="750" dirty="0"/>
          </a:p>
        </p:txBody>
      </p:sp>
      <p:sp>
        <p:nvSpPr>
          <p:cNvPr id="14" name="shape_10_12"/>
          <p:cNvSpPr/>
          <p:nvPr/>
        </p:nvSpPr>
        <p:spPr>
          <a:xfrm>
            <a:off x="3482950" y="2920959"/>
            <a:ext cx="457200" cy="457200"/>
          </a:xfrm>
          <a:prstGeom prst="ellipse">
            <a:avLst/>
          </a:prstGeom>
          <a:solidFill>
            <a:srgbClr val="06111D"/>
          </a:solidFill>
          <a:ln w="25400">
            <a:solidFill>
              <a:srgbClr val="8080EB"/>
            </a:solidFill>
            <a:prstDash val="solid"/>
          </a:ln>
        </p:spPr>
      </p:sp>
      <p:sp>
        <p:nvSpPr>
          <p:cNvPr id="15" name="text_10_13"/>
          <p:cNvSpPr txBox="1"/>
          <p:nvPr/>
        </p:nvSpPr>
        <p:spPr>
          <a:xfrm>
            <a:off x="348295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Dec 2026</a:t>
            </a:r>
            <a:endParaRPr lang="en-US" sz="2300" dirty="0"/>
          </a:p>
        </p:txBody>
      </p:sp>
      <p:sp>
        <p:nvSpPr>
          <p:cNvPr id="16" name="text_10_14"/>
          <p:cNvSpPr txBox="1"/>
          <p:nvPr/>
        </p:nvSpPr>
        <p:spPr>
          <a:xfrm>
            <a:off x="348295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Machine-readable marking for generative AI already on the market (Article 50(2)).</a:t>
            </a:r>
            <a:endParaRPr lang="en-US" sz="1150" dirty="0"/>
          </a:p>
        </p:txBody>
      </p:sp>
      <p:sp>
        <p:nvSpPr>
          <p:cNvPr id="17" name="shape_10_15"/>
          <p:cNvSpPr/>
          <p:nvPr/>
        </p:nvSpPr>
        <p:spPr>
          <a:xfrm>
            <a:off x="6203930" y="2920959"/>
            <a:ext cx="457200" cy="457200"/>
          </a:xfrm>
          <a:prstGeom prst="ellipse">
            <a:avLst/>
          </a:prstGeom>
          <a:solidFill>
            <a:srgbClr val="06111D"/>
          </a:solidFill>
          <a:ln w="25400">
            <a:solidFill>
              <a:srgbClr val="8080EB"/>
            </a:solidFill>
            <a:prstDash val="solid"/>
          </a:ln>
        </p:spPr>
      </p:sp>
      <p:sp>
        <p:nvSpPr>
          <p:cNvPr id="18" name="text_10_16"/>
          <p:cNvSpPr txBox="1"/>
          <p:nvPr/>
        </p:nvSpPr>
        <p:spPr>
          <a:xfrm>
            <a:off x="620393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Dec 2027</a:t>
            </a:r>
            <a:endParaRPr lang="en-US" sz="2300" dirty="0"/>
          </a:p>
        </p:txBody>
      </p:sp>
      <p:sp>
        <p:nvSpPr>
          <p:cNvPr id="19" name="text_10_17"/>
          <p:cNvSpPr txBox="1"/>
          <p:nvPr/>
        </p:nvSpPr>
        <p:spPr>
          <a:xfrm>
            <a:off x="6203930" y="3949659"/>
            <a:ext cx="2592964" cy="817565"/>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High-risk duties for uses listed in Annex III, such as certain AI in hiring, credit, insurance, education and public services.</a:t>
            </a:r>
            <a:endParaRPr lang="en-US" sz="1150" dirty="0"/>
          </a:p>
        </p:txBody>
      </p:sp>
      <p:sp>
        <p:nvSpPr>
          <p:cNvPr id="20" name="text_10_18"/>
          <p:cNvSpPr txBox="1"/>
          <p:nvPr/>
        </p:nvSpPr>
        <p:spPr>
          <a:xfrm>
            <a:off x="6203930" y="4868906"/>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PLAN NOW</a:t>
            </a:r>
            <a:endParaRPr lang="en-US" sz="750" dirty="0"/>
          </a:p>
        </p:txBody>
      </p:sp>
      <p:sp>
        <p:nvSpPr>
          <p:cNvPr id="21" name="shape_10_19"/>
          <p:cNvSpPr/>
          <p:nvPr/>
        </p:nvSpPr>
        <p:spPr>
          <a:xfrm>
            <a:off x="8924910" y="2920959"/>
            <a:ext cx="457200" cy="457200"/>
          </a:xfrm>
          <a:prstGeom prst="ellipse">
            <a:avLst/>
          </a:prstGeom>
          <a:solidFill>
            <a:srgbClr val="06111D"/>
          </a:solidFill>
          <a:ln w="25400">
            <a:solidFill>
              <a:srgbClr val="8080EB"/>
            </a:solidFill>
            <a:prstDash val="solid"/>
          </a:ln>
        </p:spPr>
      </p:sp>
      <p:sp>
        <p:nvSpPr>
          <p:cNvPr id="22" name="text_10_20"/>
          <p:cNvSpPr txBox="1"/>
          <p:nvPr/>
        </p:nvSpPr>
        <p:spPr>
          <a:xfrm>
            <a:off x="892491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2028</a:t>
            </a:r>
            <a:endParaRPr lang="en-US" sz="2300" dirty="0"/>
          </a:p>
        </p:txBody>
      </p:sp>
      <p:sp>
        <p:nvSpPr>
          <p:cNvPr id="23" name="text_10_21"/>
          <p:cNvSpPr txBox="1"/>
          <p:nvPr/>
        </p:nvSpPr>
        <p:spPr>
          <a:xfrm>
            <a:off x="8924910" y="3949659"/>
            <a:ext cx="2592964" cy="817565"/>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High-risk duties for AI in regulated products such as machines and medical devices, where Annex I applies.</a:t>
            </a:r>
            <a:endParaRPr lang="en-US" sz="1150" dirty="0"/>
          </a:p>
        </p:txBody>
      </p:sp>
      <p:sp>
        <p:nvSpPr>
          <p:cNvPr id="24" name="text_10_22"/>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Regulation (EU) 2026/1744, EUR-Lex · Exhibit 2.1, Good AI Prism Market Study 2026/27</a:t>
            </a:r>
            <a:endParaRPr lang="en-US" sz="900" dirty="0"/>
          </a:p>
        </p:txBody>
      </p:sp>
      <p:sp>
        <p:nvSpPr>
          <p:cNvPr id="25" name="text_10_23"/>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26" name="text_10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10 / 19</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_11_0"/>
          <p:cNvSpPr/>
          <p:nvPr/>
        </p:nvSpPr>
        <p:spPr>
          <a:xfrm>
            <a:off x="0" y="0"/>
            <a:ext cx="12191970" cy="88880"/>
          </a:xfrm>
          <a:prstGeom prst="rect">
            <a:avLst/>
          </a:prstGeom>
          <a:solidFill>
            <a:srgbClr val="35C8FF"/>
          </a:solidFill>
          <a:ln/>
        </p:spPr>
      </p:sp>
      <p:pic>
        <p:nvPicPr>
          <p:cNvPr id="3" name="picture_11_1" descr="/tmp/claude-0/-home-claude/5dcc285b-52c5-57b1-88a8-9616b3351304/scratchpad/f39/W2/decks_v3/_work/S_Market-Study-Presentation_GLOBAL_EN_v3.3_20261027/img_016.png">    </p:cNvPr>
          <p:cNvPicPr>
            <a:picLocks noChangeAspect="1"/>
          </p:cNvPicPr>
          <p:nvPr/>
        </p:nvPicPr>
        <p:blipFill>
          <a:blip r:embed="rId1"/>
          <a:stretch>
            <a:fillRect/>
          </a:stretch>
        </p:blipFill>
        <p:spPr>
          <a:xfrm>
            <a:off x="761970" y="317480"/>
            <a:ext cx="279441" cy="279441"/>
          </a:xfrm>
          <a:prstGeom prst="rect">
            <a:avLst/>
          </a:prstGeom>
        </p:spPr>
      </p:pic>
      <p:sp>
        <p:nvSpPr>
          <p:cNvPr id="4" name="text_1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1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pic>
        <p:nvPicPr>
          <p:cNvPr id="7" name="picture_11_5" descr="/tmp/claude-0/-home-claude/5dcc285b-52c5-57b1-88a8-9616b3351304/scratchpad/f39/W2/decks_v3/_work/S_Market-Study-Presentation_GLOBAL_EN_v3.3_20261027/img_017.png">    </p:cNvPr>
          <p:cNvPicPr>
            <a:picLocks noChangeAspect="1"/>
          </p:cNvPicPr>
          <p:nvPr/>
        </p:nvPicPr>
        <p:blipFill>
          <a:blip r:embed="rId2"/>
          <a:stretch>
            <a:fillRect/>
          </a:stretch>
        </p:blipFill>
        <p:spPr>
          <a:xfrm>
            <a:off x="8635959" y="0"/>
            <a:ext cx="3556010" cy="6858000"/>
          </a:xfrm>
          <a:prstGeom prst="rect">
            <a:avLst/>
          </a:prstGeom>
        </p:spPr>
      </p:pic>
      <p:sp>
        <p:nvSpPr>
          <p:cNvPr id="8" name="text_11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BUYING AI · WHAT PROVIDERS PUBLISH</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Buyers can rarely compare AI offerings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on facts.</a:t>
            </a:r>
            <a:endParaRPr lang="en-US" sz="3000" dirty="0"/>
          </a:p>
        </p:txBody>
      </p:sp>
      <p:sp>
        <p:nvSpPr>
          <p:cNvPr id="10" name="text_11_8"/>
          <p:cNvSpPr txBox="1"/>
          <p:nvPr/>
        </p:nvSpPr>
        <p:spPr>
          <a:xfrm>
            <a:off x="698510" y="2730490"/>
            <a:ext cx="5023348" cy="982980"/>
          </a:xfrm>
          <a:prstGeom prst="rect">
            <a:avLst/>
          </a:prstGeom>
          <a:noFill/>
          <a:ln/>
        </p:spPr>
        <p:txBody>
          <a:bodyPr wrap="none" lIns="0" tIns="0" rIns="0" bIns="0" rtlCol="0" anchor="t"/>
          <a:lstStyle/>
          <a:p>
            <a:pPr algn="l" indent="0" marL="0">
              <a:lnSpc>
                <a:spcPts val="7740"/>
              </a:lnSpc>
              <a:buNone/>
            </a:pPr>
            <a:r>
              <a:rPr lang="en-US" sz="9000" spc="-495" kern="0" dirty="0">
                <a:solidFill>
                  <a:srgbClr val="35C8FF"/>
                </a:solidFill>
                <a:latin typeface="Archivo Black" pitchFamily="34" charset="0"/>
                <a:ea typeface="Archivo Black" pitchFamily="34" charset="-122"/>
                <a:cs typeface="Archivo Black" pitchFamily="34" charset="-120"/>
              </a:rPr>
              <a:t>43 of 107</a:t>
            </a:r>
            <a:endParaRPr lang="en-US" sz="9000" dirty="0"/>
          </a:p>
        </p:txBody>
      </p:sp>
      <p:sp>
        <p:nvSpPr>
          <p:cNvPr id="11" name="text_11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customer-service AI offerings publish a price; 38 document an EU hosting option.</a:t>
            </a:r>
            <a:endParaRPr lang="en-US" sz="1800" dirty="0"/>
          </a:p>
        </p:txBody>
      </p:sp>
      <p:sp>
        <p:nvSpPr>
          <p:cNvPr id="12" name="text_11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 October 2026 survey of provider information (reviewed 19–20 Oct 2026)</a:t>
            </a:r>
            <a:endParaRPr lang="en-US" sz="900" dirty="0"/>
          </a:p>
        </p:txBody>
      </p:sp>
      <p:sp>
        <p:nvSpPr>
          <p:cNvPr id="13" name="text_11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11_12"/>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15" name="text_11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11 / 19</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_12_0"/>
          <p:cNvSpPr/>
          <p:nvPr/>
        </p:nvSpPr>
        <p:spPr>
          <a:xfrm>
            <a:off x="0" y="0"/>
            <a:ext cx="12191970" cy="88880"/>
          </a:xfrm>
          <a:prstGeom prst="rect">
            <a:avLst/>
          </a:prstGeom>
          <a:solidFill>
            <a:srgbClr val="35C8FF"/>
          </a:solidFill>
          <a:ln/>
        </p:spPr>
      </p:sp>
      <p:pic>
        <p:nvPicPr>
          <p:cNvPr id="3" name="picture_12_1" descr="/tmp/claude-0/-home-claude/5dcc285b-52c5-57b1-88a8-9616b3351304/scratchpad/f39/W2/decks_v3/_work/S_Market-Study-Presentation_GLOBAL_EN_v3.3_20261027/img_018.png">    </p:cNvPr>
          <p:cNvPicPr>
            <a:picLocks noChangeAspect="1"/>
          </p:cNvPicPr>
          <p:nvPr/>
        </p:nvPicPr>
        <p:blipFill>
          <a:blip r:embed="rId1"/>
          <a:stretch>
            <a:fillRect/>
          </a:stretch>
        </p:blipFill>
        <p:spPr>
          <a:xfrm>
            <a:off x="761970" y="317480"/>
            <a:ext cx="279441" cy="279441"/>
          </a:xfrm>
          <a:prstGeom prst="rect">
            <a:avLst/>
          </a:prstGeom>
        </p:spPr>
      </p:pic>
      <p:sp>
        <p:nvSpPr>
          <p:cNvPr id="4" name="text_1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2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sp>
        <p:nvSpPr>
          <p:cNvPr id="7" name="text_1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EXHIBIT 8.2 · THE DECISION</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Five questions decide whether you pilot, ask for evidence,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redesign or stop.</a:t>
            </a:r>
            <a:endParaRPr lang="en-US" sz="3000" dirty="0"/>
          </a:p>
        </p:txBody>
      </p:sp>
      <p:sp>
        <p:nvSpPr>
          <p:cNvPr id="9" name="shape_12_7"/>
          <p:cNvSpPr/>
          <p:nvPr/>
        </p:nvSpPr>
        <p:spPr>
          <a:xfrm>
            <a:off x="952530" y="3009930"/>
            <a:ext cx="10287000" cy="19020"/>
          </a:xfrm>
          <a:prstGeom prst="rect">
            <a:avLst/>
          </a:prstGeom>
          <a:solidFill>
            <a:srgbClr val="35C8FF"/>
          </a:solidFill>
          <a:ln/>
        </p:spPr>
      </p:sp>
      <p:sp>
        <p:nvSpPr>
          <p:cNvPr id="10" name="shape_12_8"/>
          <p:cNvSpPr/>
          <p:nvPr/>
        </p:nvSpPr>
        <p:spPr>
          <a:xfrm>
            <a:off x="761970" y="2794041"/>
            <a:ext cx="431780" cy="431780"/>
          </a:xfrm>
          <a:prstGeom prst="ellipse">
            <a:avLst/>
          </a:prstGeom>
          <a:solidFill>
            <a:srgbClr val="06111D"/>
          </a:solidFill>
          <a:ln w="19050">
            <a:solidFill>
              <a:srgbClr val="35C8FF"/>
            </a:solidFill>
            <a:prstDash val="solid"/>
          </a:ln>
        </p:spPr>
      </p:sp>
      <p:sp>
        <p:nvSpPr>
          <p:cNvPr id="11" name="text_12_9"/>
          <p:cNvSpPr txBox="1"/>
          <p:nvPr/>
        </p:nvSpPr>
        <p:spPr>
          <a:xfrm>
            <a:off x="78108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1</a:t>
            </a:r>
            <a:endParaRPr lang="en-US" sz="1500" dirty="0"/>
          </a:p>
        </p:txBody>
      </p:sp>
      <p:sp>
        <p:nvSpPr>
          <p:cNvPr id="12" name="text_12_10"/>
          <p:cNvSpPr txBox="1"/>
          <p:nvPr/>
        </p:nvSpPr>
        <p:spPr>
          <a:xfrm>
            <a:off x="761970" y="3378159"/>
            <a:ext cx="2074225"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Relevance</a:t>
            </a:r>
            <a:endParaRPr lang="en-US" sz="1800" dirty="0"/>
          </a:p>
        </p:txBody>
      </p:sp>
      <p:sp>
        <p:nvSpPr>
          <p:cNvPr id="13" name="text_12_11"/>
          <p:cNvSpPr txBox="1"/>
          <p:nvPr/>
        </p:nvSpPr>
        <p:spPr>
          <a:xfrm>
            <a:off x="761970" y="3694450"/>
            <a:ext cx="2074225" cy="41276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Is the process important enough to change?</a:t>
            </a:r>
            <a:endParaRPr lang="en-US" sz="1250" dirty="0"/>
          </a:p>
        </p:txBody>
      </p:sp>
      <p:sp>
        <p:nvSpPr>
          <p:cNvPr id="14" name="text_12_12"/>
          <p:cNvSpPr txBox="1"/>
          <p:nvPr/>
        </p:nvSpPr>
        <p:spPr>
          <a:xfrm>
            <a:off x="761970" y="4183380"/>
            <a:ext cx="2074225" cy="186720"/>
          </a:xfrm>
          <a:prstGeom prst="rect">
            <a:avLst/>
          </a:prstGeom>
          <a:noFill/>
          <a:ln/>
        </p:spPr>
        <p:txBody>
          <a:bodyPr wrap="square" lIns="0" tIns="0" rIns="0" bIns="0" rtlCol="0" anchor="t"/>
          <a:lstStyle/>
          <a:p>
            <a:pPr algn="l" indent="0" marL="0">
              <a:lnSpc>
                <a:spcPts val="1470"/>
              </a:lnSpc>
              <a:buNone/>
            </a:pPr>
            <a:r>
              <a:rPr lang="en-US" sz="1050" dirty="0">
                <a:solidFill>
                  <a:srgbClr val="A3B4C5"/>
                </a:solidFill>
                <a:latin typeface="IBM Plex Sans" pitchFamily="34" charset="0"/>
                <a:ea typeface="IBM Plex Sans" pitchFamily="34" charset="-122"/>
                <a:cs typeface="IBM Plex Sans" pitchFamily="34" charset="-120"/>
              </a:rPr>
              <a:t>If not: choose another process.</a:t>
            </a:r>
            <a:endParaRPr lang="en-US" sz="1050" dirty="0"/>
          </a:p>
        </p:txBody>
      </p:sp>
      <p:sp>
        <p:nvSpPr>
          <p:cNvPr id="15" name="shape_12_13"/>
          <p:cNvSpPr/>
          <p:nvPr/>
        </p:nvSpPr>
        <p:spPr>
          <a:xfrm>
            <a:off x="2928549" y="2794041"/>
            <a:ext cx="431780" cy="431780"/>
          </a:xfrm>
          <a:prstGeom prst="ellipse">
            <a:avLst/>
          </a:prstGeom>
          <a:solidFill>
            <a:srgbClr val="06111D"/>
          </a:solidFill>
          <a:ln w="19050">
            <a:solidFill>
              <a:srgbClr val="35C8FF"/>
            </a:solidFill>
            <a:prstDash val="solid"/>
          </a:ln>
        </p:spPr>
      </p:sp>
      <p:sp>
        <p:nvSpPr>
          <p:cNvPr id="16" name="text_12_14"/>
          <p:cNvSpPr txBox="1"/>
          <p:nvPr/>
        </p:nvSpPr>
        <p:spPr>
          <a:xfrm>
            <a:off x="2947568"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2</a:t>
            </a:r>
            <a:endParaRPr lang="en-US" sz="1500" dirty="0"/>
          </a:p>
        </p:txBody>
      </p:sp>
      <p:sp>
        <p:nvSpPr>
          <p:cNvPr id="17" name="text_12_15"/>
          <p:cNvSpPr txBox="1"/>
          <p:nvPr/>
        </p:nvSpPr>
        <p:spPr>
          <a:xfrm>
            <a:off x="292854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Baseline</a:t>
            </a:r>
            <a:endParaRPr lang="en-US" sz="1800" dirty="0"/>
          </a:p>
        </p:txBody>
      </p:sp>
      <p:sp>
        <p:nvSpPr>
          <p:cNvPr id="18" name="text_12_16"/>
          <p:cNvSpPr txBox="1"/>
          <p:nvPr/>
        </p:nvSpPr>
        <p:spPr>
          <a:xfrm>
            <a:off x="2928549" y="3694450"/>
            <a:ext cx="2074316" cy="41276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Is there a measured baseline and an owner?</a:t>
            </a:r>
            <a:endParaRPr lang="en-US" sz="1250" dirty="0"/>
          </a:p>
        </p:txBody>
      </p:sp>
      <p:sp>
        <p:nvSpPr>
          <p:cNvPr id="19" name="text_12_17"/>
          <p:cNvSpPr txBox="1"/>
          <p:nvPr/>
        </p:nvSpPr>
        <p:spPr>
          <a:xfrm>
            <a:off x="2928549" y="4183380"/>
            <a:ext cx="2074316" cy="373258"/>
          </a:xfrm>
          <a:prstGeom prst="rect">
            <a:avLst/>
          </a:prstGeom>
          <a:noFill/>
          <a:ln/>
        </p:spPr>
        <p:txBody>
          <a:bodyPr wrap="square" lIns="0" tIns="0" rIns="0" bIns="0" rtlCol="0" anchor="t"/>
          <a:lstStyle/>
          <a:p>
            <a:pPr algn="l" indent="0" marL="0">
              <a:lnSpc>
                <a:spcPts val="1470"/>
              </a:lnSpc>
              <a:buNone/>
            </a:pPr>
            <a:r>
              <a:rPr lang="en-US" sz="1050" dirty="0">
                <a:solidFill>
                  <a:srgbClr val="A3B4C5"/>
                </a:solidFill>
                <a:latin typeface="IBM Plex Sans" pitchFamily="34" charset="0"/>
                <a:ea typeface="IBM Plex Sans" pitchFamily="34" charset="-122"/>
                <a:cs typeface="IBM Plex Sans" pitchFamily="34" charset="-120"/>
              </a:rPr>
              <a:t>If not: measure first (checkpoint 1).</a:t>
            </a:r>
            <a:endParaRPr lang="en-US" sz="1050" dirty="0"/>
          </a:p>
        </p:txBody>
      </p:sp>
      <p:sp>
        <p:nvSpPr>
          <p:cNvPr id="20" name="shape_12_18"/>
          <p:cNvSpPr/>
          <p:nvPr/>
        </p:nvSpPr>
        <p:spPr>
          <a:xfrm>
            <a:off x="5095220" y="2794041"/>
            <a:ext cx="431780" cy="431780"/>
          </a:xfrm>
          <a:prstGeom prst="ellipse">
            <a:avLst/>
          </a:prstGeom>
          <a:solidFill>
            <a:srgbClr val="06111D"/>
          </a:solidFill>
          <a:ln w="19050">
            <a:solidFill>
              <a:srgbClr val="35C8FF"/>
            </a:solidFill>
            <a:prstDash val="solid"/>
          </a:ln>
        </p:spPr>
      </p:sp>
      <p:sp>
        <p:nvSpPr>
          <p:cNvPr id="21" name="text_12_19"/>
          <p:cNvSpPr txBox="1"/>
          <p:nvPr/>
        </p:nvSpPr>
        <p:spPr>
          <a:xfrm>
            <a:off x="511423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3</a:t>
            </a:r>
            <a:endParaRPr lang="en-US" sz="1500" dirty="0"/>
          </a:p>
        </p:txBody>
      </p:sp>
      <p:sp>
        <p:nvSpPr>
          <p:cNvPr id="22" name="text_12_20"/>
          <p:cNvSpPr txBox="1"/>
          <p:nvPr/>
        </p:nvSpPr>
        <p:spPr>
          <a:xfrm>
            <a:off x="509522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Facts</a:t>
            </a:r>
            <a:endParaRPr lang="en-US" sz="1800" dirty="0"/>
          </a:p>
        </p:txBody>
      </p:sp>
      <p:sp>
        <p:nvSpPr>
          <p:cNvPr id="23" name="text_12_21"/>
          <p:cNvSpPr txBox="1"/>
          <p:nvPr/>
        </p:nvSpPr>
        <p:spPr>
          <a:xfrm>
            <a:off x="5095220"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Do the deciding facts exist in writing for at least two options?</a:t>
            </a:r>
            <a:endParaRPr lang="en-US" sz="1250" dirty="0"/>
          </a:p>
        </p:txBody>
      </p:sp>
      <p:sp>
        <p:nvSpPr>
          <p:cNvPr id="24" name="text_12_22"/>
          <p:cNvSpPr txBox="1"/>
          <p:nvPr/>
        </p:nvSpPr>
        <p:spPr>
          <a:xfrm>
            <a:off x="5095220" y="4389760"/>
            <a:ext cx="2074316" cy="373258"/>
          </a:xfrm>
          <a:prstGeom prst="rect">
            <a:avLst/>
          </a:prstGeom>
          <a:noFill/>
          <a:ln/>
        </p:spPr>
        <p:txBody>
          <a:bodyPr wrap="square" lIns="0" tIns="0" rIns="0" bIns="0" rtlCol="0" anchor="t"/>
          <a:lstStyle/>
          <a:p>
            <a:pPr algn="l" indent="0" marL="0">
              <a:lnSpc>
                <a:spcPts val="1470"/>
              </a:lnSpc>
              <a:buNone/>
            </a:pPr>
            <a:r>
              <a:rPr lang="en-US" sz="1050" dirty="0">
                <a:solidFill>
                  <a:srgbClr val="A3B4C5"/>
                </a:solidFill>
                <a:latin typeface="IBM Plex Sans" pitchFamily="34" charset="0"/>
                <a:ea typeface="IBM Plex Sans" pitchFamily="34" charset="-122"/>
                <a:cs typeface="IBM Plex Sans" pitchFamily="34" charset="-120"/>
              </a:rPr>
              <a:t>If not: ask for them before any demo.</a:t>
            </a:r>
            <a:endParaRPr lang="en-US" sz="1050" dirty="0"/>
          </a:p>
        </p:txBody>
      </p:sp>
      <p:sp>
        <p:nvSpPr>
          <p:cNvPr id="25" name="shape_12_23"/>
          <p:cNvSpPr/>
          <p:nvPr/>
        </p:nvSpPr>
        <p:spPr>
          <a:xfrm>
            <a:off x="7261799" y="2794041"/>
            <a:ext cx="431780" cy="431780"/>
          </a:xfrm>
          <a:prstGeom prst="ellipse">
            <a:avLst/>
          </a:prstGeom>
          <a:solidFill>
            <a:srgbClr val="06111D"/>
          </a:solidFill>
          <a:ln w="19050">
            <a:solidFill>
              <a:srgbClr val="35C8FF"/>
            </a:solidFill>
            <a:prstDash val="solid"/>
          </a:ln>
        </p:spPr>
      </p:sp>
      <p:sp>
        <p:nvSpPr>
          <p:cNvPr id="26" name="text_12_24"/>
          <p:cNvSpPr txBox="1"/>
          <p:nvPr/>
        </p:nvSpPr>
        <p:spPr>
          <a:xfrm>
            <a:off x="728091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4</a:t>
            </a:r>
            <a:endParaRPr lang="en-US" sz="1500" dirty="0"/>
          </a:p>
        </p:txBody>
      </p:sp>
      <p:sp>
        <p:nvSpPr>
          <p:cNvPr id="27" name="text_12_25"/>
          <p:cNvSpPr txBox="1"/>
          <p:nvPr/>
        </p:nvSpPr>
        <p:spPr>
          <a:xfrm>
            <a:off x="726179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Checks</a:t>
            </a:r>
            <a:endParaRPr lang="en-US" sz="1800" dirty="0"/>
          </a:p>
        </p:txBody>
      </p:sp>
      <p:sp>
        <p:nvSpPr>
          <p:cNvPr id="28" name="text_12_26"/>
          <p:cNvSpPr txBox="1"/>
          <p:nvPr/>
        </p:nvSpPr>
        <p:spPr>
          <a:xfrm>
            <a:off x="726179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Are privacy, security, workplace and contract checks done, and is the use high-risk?</a:t>
            </a:r>
            <a:endParaRPr lang="en-US" sz="1250" dirty="0"/>
          </a:p>
        </p:txBody>
      </p:sp>
      <p:sp>
        <p:nvSpPr>
          <p:cNvPr id="29" name="text_12_27"/>
          <p:cNvSpPr txBox="1"/>
          <p:nvPr/>
        </p:nvSpPr>
        <p:spPr>
          <a:xfrm>
            <a:off x="7261799" y="4596140"/>
            <a:ext cx="2074316" cy="373258"/>
          </a:xfrm>
          <a:prstGeom prst="rect">
            <a:avLst/>
          </a:prstGeom>
          <a:noFill/>
          <a:ln/>
        </p:spPr>
        <p:txBody>
          <a:bodyPr wrap="square" lIns="0" tIns="0" rIns="0" bIns="0" rtlCol="0" anchor="t"/>
          <a:lstStyle/>
          <a:p>
            <a:pPr algn="l" indent="0" marL="0">
              <a:lnSpc>
                <a:spcPts val="1470"/>
              </a:lnSpc>
              <a:buNone/>
            </a:pPr>
            <a:r>
              <a:rPr lang="en-US" sz="1050" dirty="0">
                <a:solidFill>
                  <a:srgbClr val="A3B4C5"/>
                </a:solidFill>
                <a:latin typeface="IBM Plex Sans" pitchFamily="34" charset="0"/>
                <a:ea typeface="IBM Plex Sans" pitchFamily="34" charset="-122"/>
                <a:cs typeface="IBM Plex Sans" pitchFamily="34" charset="-120"/>
              </a:rPr>
              <a:t>If high-risk: add the extra controls first.</a:t>
            </a:r>
            <a:endParaRPr lang="en-US" sz="1050" dirty="0"/>
          </a:p>
        </p:txBody>
      </p:sp>
      <p:sp>
        <p:nvSpPr>
          <p:cNvPr id="30" name="shape_12_28"/>
          <p:cNvSpPr/>
          <p:nvPr/>
        </p:nvSpPr>
        <p:spPr>
          <a:xfrm>
            <a:off x="9428470" y="2794041"/>
            <a:ext cx="431780" cy="431780"/>
          </a:xfrm>
          <a:prstGeom prst="ellipse">
            <a:avLst/>
          </a:prstGeom>
          <a:solidFill>
            <a:srgbClr val="06111D"/>
          </a:solidFill>
          <a:ln w="19050">
            <a:solidFill>
              <a:srgbClr val="35C8FF"/>
            </a:solidFill>
            <a:prstDash val="solid"/>
          </a:ln>
        </p:spPr>
      </p:sp>
      <p:sp>
        <p:nvSpPr>
          <p:cNvPr id="31" name="text_12_29"/>
          <p:cNvSpPr txBox="1"/>
          <p:nvPr/>
        </p:nvSpPr>
        <p:spPr>
          <a:xfrm>
            <a:off x="944748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5</a:t>
            </a:r>
            <a:endParaRPr lang="en-US" sz="1500" dirty="0"/>
          </a:p>
        </p:txBody>
      </p:sp>
      <p:sp>
        <p:nvSpPr>
          <p:cNvPr id="32" name="text_12_30"/>
          <p:cNvSpPr txBox="1"/>
          <p:nvPr/>
        </p:nvSpPr>
        <p:spPr>
          <a:xfrm>
            <a:off x="942847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Result</a:t>
            </a:r>
            <a:endParaRPr lang="en-US" sz="1800" dirty="0"/>
          </a:p>
        </p:txBody>
      </p:sp>
      <p:sp>
        <p:nvSpPr>
          <p:cNvPr id="33" name="text_12_31"/>
          <p:cNvSpPr txBox="1"/>
          <p:nvPr/>
        </p:nvSpPr>
        <p:spPr>
          <a:xfrm>
            <a:off x="9428470"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Did the pilot meet its threshold for accepted results?</a:t>
            </a:r>
            <a:endParaRPr lang="en-US" sz="1250" dirty="0"/>
          </a:p>
        </p:txBody>
      </p:sp>
      <p:sp>
        <p:nvSpPr>
          <p:cNvPr id="34" name="text_12_32"/>
          <p:cNvSpPr txBox="1"/>
          <p:nvPr/>
        </p:nvSpPr>
        <p:spPr>
          <a:xfrm>
            <a:off x="9428470" y="4389760"/>
            <a:ext cx="2074316" cy="373258"/>
          </a:xfrm>
          <a:prstGeom prst="rect">
            <a:avLst/>
          </a:prstGeom>
          <a:noFill/>
          <a:ln/>
        </p:spPr>
        <p:txBody>
          <a:bodyPr wrap="square" lIns="0" tIns="0" rIns="0" bIns="0" rtlCol="0" anchor="t"/>
          <a:lstStyle/>
          <a:p>
            <a:pPr algn="l" indent="0" marL="0">
              <a:lnSpc>
                <a:spcPts val="1470"/>
              </a:lnSpc>
              <a:buNone/>
            </a:pPr>
            <a:r>
              <a:rPr lang="en-US" sz="1050" dirty="0">
                <a:solidFill>
                  <a:srgbClr val="A3B4C5"/>
                </a:solidFill>
                <a:latin typeface="IBM Plex Sans" pitchFamily="34" charset="0"/>
                <a:ea typeface="IBM Plex Sans" pitchFamily="34" charset="-122"/>
                <a:cs typeface="IBM Plex Sans" pitchFamily="34" charset="-120"/>
              </a:rPr>
              <a:t>If not: redesign or stop. If yes: scale (checkpoint 2).</a:t>
            </a:r>
            <a:endParaRPr lang="en-US" sz="1050" dirty="0"/>
          </a:p>
        </p:txBody>
      </p:sp>
      <p:sp>
        <p:nvSpPr>
          <p:cNvPr id="35" name="text_12_33"/>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 decision sequence · Exhibit 8.2, Good AI Prism Market Study 2026/27</a:t>
            </a:r>
            <a:endParaRPr lang="en-US" sz="900" dirty="0"/>
          </a:p>
        </p:txBody>
      </p:sp>
      <p:sp>
        <p:nvSpPr>
          <p:cNvPr id="36" name="text_12_34"/>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37" name="text_12_3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12 / 19</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_13_0"/>
          <p:cNvSpPr/>
          <p:nvPr/>
        </p:nvSpPr>
        <p:spPr>
          <a:xfrm>
            <a:off x="0" y="0"/>
            <a:ext cx="12191970" cy="88880"/>
          </a:xfrm>
          <a:prstGeom prst="rect">
            <a:avLst/>
          </a:prstGeom>
          <a:solidFill>
            <a:srgbClr val="35C8FF"/>
          </a:solidFill>
          <a:ln/>
        </p:spPr>
      </p:sp>
      <p:pic>
        <p:nvPicPr>
          <p:cNvPr id="3" name="picture_13_1" descr="/tmp/claude-0/-home-claude/5dcc285b-52c5-57b1-88a8-9616b3351304/scratchpad/f39/W2/decks_v3/_work/S_Market-Study-Presentation_GLOBAL_EN_v3.3_20261027/img_019.png">    </p:cNvPr>
          <p:cNvPicPr>
            <a:picLocks noChangeAspect="1"/>
          </p:cNvPicPr>
          <p:nvPr/>
        </p:nvPicPr>
        <p:blipFill>
          <a:blip r:embed="rId1"/>
          <a:stretch>
            <a:fillRect/>
          </a:stretch>
        </p:blipFill>
        <p:spPr>
          <a:xfrm>
            <a:off x="761970" y="317480"/>
            <a:ext cx="279441" cy="279441"/>
          </a:xfrm>
          <a:prstGeom prst="rect">
            <a:avLst/>
          </a:prstGeom>
        </p:spPr>
      </p:pic>
      <p:sp>
        <p:nvSpPr>
          <p:cNvPr id="4" name="text_1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3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sp>
        <p:nvSpPr>
          <p:cNvPr id="7" name="text_13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FOUR QUALITIES</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Good AI is effective, efficient,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economic and responsible.</a:t>
            </a:r>
            <a:endParaRPr lang="en-US" sz="3000" dirty="0"/>
          </a:p>
        </p:txBody>
      </p:sp>
      <p:sp>
        <p:nvSpPr>
          <p:cNvPr id="9" name="text_13_7"/>
          <p:cNvSpPr txBox="1"/>
          <p:nvPr/>
        </p:nvSpPr>
        <p:spPr>
          <a:xfrm>
            <a:off x="761970" y="1755648"/>
            <a:ext cx="9823491" cy="432786"/>
          </a:xfrm>
          <a:prstGeom prst="rect">
            <a:avLst/>
          </a:prstGeom>
          <a:noFill/>
          <a:ln/>
        </p:spPr>
        <p:txBody>
          <a:bodyPr wrap="square" lIns="0" tIns="0" rIns="0" bIns="0" rtlCol="0" anchor="t"/>
          <a:lstStyle/>
          <a:p>
            <a:pPr algn="l" indent="0" marL="0">
              <a:lnSpc>
                <a:spcPts val="1700"/>
              </a:lnSpc>
              <a:buNone/>
            </a:pPr>
            <a:r>
              <a:rPr lang="en-US" sz="1200" dirty="0">
                <a:solidFill>
                  <a:srgbClr val="A3B4C5"/>
                </a:solidFill>
                <a:latin typeface="IBM Plex Sans" pitchFamily="34" charset="0"/>
                <a:ea typeface="IBM Plex Sans" pitchFamily="34" charset="-122"/>
                <a:cs typeface="IBM Plex Sans" pitchFamily="34" charset="-120"/>
              </a:rPr>
              <a:t>Compliance is part of responsible implementation. Responsibility goes further: a legally permitted application can still be badly designed or harm the people affected.</a:t>
            </a:r>
            <a:endParaRPr lang="en-US" sz="1200" dirty="0"/>
          </a:p>
        </p:txBody>
      </p:sp>
      <p:sp>
        <p:nvSpPr>
          <p:cNvPr id="10" name="shape_13_8"/>
          <p:cNvSpPr/>
          <p:nvPr/>
        </p:nvSpPr>
        <p:spPr>
          <a:xfrm>
            <a:off x="761970" y="2984510"/>
            <a:ext cx="2552730" cy="2667030"/>
          </a:xfrm>
          <a:prstGeom prst="rect">
            <a:avLst/>
          </a:prstGeom>
          <a:solidFill>
            <a:srgbClr val="0B1A2A"/>
          </a:solidFill>
          <a:ln/>
        </p:spPr>
      </p:sp>
      <p:sp>
        <p:nvSpPr>
          <p:cNvPr id="11" name="shape_13_9"/>
          <p:cNvSpPr/>
          <p:nvPr/>
        </p:nvSpPr>
        <p:spPr>
          <a:xfrm>
            <a:off x="761970" y="2984510"/>
            <a:ext cx="2552730" cy="50841"/>
          </a:xfrm>
          <a:prstGeom prst="rect">
            <a:avLst/>
          </a:prstGeom>
          <a:solidFill>
            <a:srgbClr val="35C8FF"/>
          </a:solidFill>
          <a:ln/>
        </p:spPr>
      </p:sp>
      <p:sp>
        <p:nvSpPr>
          <p:cNvPr id="12" name="shape_13_10"/>
          <p:cNvSpPr/>
          <p:nvPr/>
        </p:nvSpPr>
        <p:spPr>
          <a:xfrm>
            <a:off x="3308391" y="2984510"/>
            <a:ext cx="6309" cy="2667030"/>
          </a:xfrm>
          <a:prstGeom prst="rect">
            <a:avLst/>
          </a:prstGeom>
          <a:solidFill>
            <a:srgbClr val="D6E6F5">
              <a:alpha val="13000"/>
            </a:srgbClr>
          </a:solidFill>
          <a:ln/>
        </p:spPr>
      </p:sp>
      <p:sp>
        <p:nvSpPr>
          <p:cNvPr id="13" name="shape_13_11"/>
          <p:cNvSpPr/>
          <p:nvPr/>
        </p:nvSpPr>
        <p:spPr>
          <a:xfrm>
            <a:off x="761970" y="5645140"/>
            <a:ext cx="2552730" cy="6309"/>
          </a:xfrm>
          <a:prstGeom prst="rect">
            <a:avLst/>
          </a:prstGeom>
          <a:solidFill>
            <a:srgbClr val="D6E6F5">
              <a:alpha val="13000"/>
            </a:srgbClr>
          </a:solidFill>
          <a:ln/>
        </p:spPr>
      </p:sp>
      <p:sp>
        <p:nvSpPr>
          <p:cNvPr id="14" name="shape_13_12"/>
          <p:cNvSpPr/>
          <p:nvPr/>
        </p:nvSpPr>
        <p:spPr>
          <a:xfrm>
            <a:off x="761970" y="2984510"/>
            <a:ext cx="6309" cy="2667030"/>
          </a:xfrm>
          <a:prstGeom prst="rect">
            <a:avLst/>
          </a:prstGeom>
          <a:solidFill>
            <a:srgbClr val="D6E6F5">
              <a:alpha val="13000"/>
            </a:srgbClr>
          </a:solidFill>
          <a:ln/>
        </p:spPr>
      </p:sp>
      <p:pic>
        <p:nvPicPr>
          <p:cNvPr id="15" name="picture_13_13" descr="/tmp/claude-0/-home-claude/5dcc285b-52c5-57b1-88a8-9616b3351304/scratchpad/f39/W2/decks_v3/_work/S_Market-Study-Presentation_GLOBAL_EN_v3.3_20261027/img_020.png">    </p:cNvPr>
          <p:cNvPicPr>
            <a:picLocks noChangeAspect="1"/>
          </p:cNvPicPr>
          <p:nvPr/>
        </p:nvPicPr>
        <p:blipFill>
          <a:blip r:embed="rId2"/>
          <a:stretch>
            <a:fillRect/>
          </a:stretch>
        </p:blipFill>
        <p:spPr>
          <a:xfrm>
            <a:off x="958840" y="3225820"/>
            <a:ext cx="393741" cy="393741"/>
          </a:xfrm>
          <a:prstGeom prst="rect">
            <a:avLst/>
          </a:prstGeom>
        </p:spPr>
      </p:pic>
      <p:sp>
        <p:nvSpPr>
          <p:cNvPr id="16" name="text_13_14"/>
          <p:cNvSpPr txBox="1"/>
          <p:nvPr/>
        </p:nvSpPr>
        <p:spPr>
          <a:xfrm>
            <a:off x="95884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01</a:t>
            </a:r>
            <a:endParaRPr lang="en-US" sz="800" dirty="0"/>
          </a:p>
        </p:txBody>
      </p:sp>
      <p:sp>
        <p:nvSpPr>
          <p:cNvPr id="17" name="text_13_15"/>
          <p:cNvSpPr txBox="1"/>
          <p:nvPr/>
        </p:nvSpPr>
        <p:spPr>
          <a:xfrm>
            <a:off x="95884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35C8FF"/>
                </a:solidFill>
                <a:latin typeface="Archivo Black" pitchFamily="34" charset="0"/>
                <a:ea typeface="Archivo Black" pitchFamily="34" charset="-122"/>
                <a:cs typeface="Archivo Black" pitchFamily="34" charset="-120"/>
              </a:rPr>
              <a:t>Effective</a:t>
            </a:r>
            <a:endParaRPr lang="en-US" sz="2600" dirty="0"/>
          </a:p>
        </p:txBody>
      </p:sp>
      <p:sp>
        <p:nvSpPr>
          <p:cNvPr id="18" name="text_13_16"/>
          <p:cNvSpPr txBox="1"/>
          <p:nvPr/>
        </p:nvSpPr>
        <p:spPr>
          <a:xfrm>
            <a:off x="958840"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AI supports a concrete goal with results you can check.</a:t>
            </a:r>
            <a:endParaRPr lang="en-US" sz="1150" dirty="0"/>
          </a:p>
        </p:txBody>
      </p:sp>
      <p:sp>
        <p:nvSpPr>
          <p:cNvPr id="19" name="shape_13_17"/>
          <p:cNvSpPr/>
          <p:nvPr/>
        </p:nvSpPr>
        <p:spPr>
          <a:xfrm>
            <a:off x="3467130" y="2984510"/>
            <a:ext cx="2552730" cy="2667030"/>
          </a:xfrm>
          <a:prstGeom prst="rect">
            <a:avLst/>
          </a:prstGeom>
          <a:solidFill>
            <a:srgbClr val="0B1A2A"/>
          </a:solidFill>
          <a:ln/>
        </p:spPr>
      </p:sp>
      <p:sp>
        <p:nvSpPr>
          <p:cNvPr id="20" name="shape_13_18"/>
          <p:cNvSpPr/>
          <p:nvPr/>
        </p:nvSpPr>
        <p:spPr>
          <a:xfrm>
            <a:off x="3467130" y="2984510"/>
            <a:ext cx="2552730" cy="50841"/>
          </a:xfrm>
          <a:prstGeom prst="rect">
            <a:avLst/>
          </a:prstGeom>
          <a:solidFill>
            <a:srgbClr val="F7A23B"/>
          </a:solidFill>
          <a:ln/>
        </p:spPr>
      </p:sp>
      <p:sp>
        <p:nvSpPr>
          <p:cNvPr id="21" name="shape_13_19"/>
          <p:cNvSpPr/>
          <p:nvPr/>
        </p:nvSpPr>
        <p:spPr>
          <a:xfrm>
            <a:off x="6013460" y="2984510"/>
            <a:ext cx="6309" cy="2667030"/>
          </a:xfrm>
          <a:prstGeom prst="rect">
            <a:avLst/>
          </a:prstGeom>
          <a:solidFill>
            <a:srgbClr val="D6E6F5">
              <a:alpha val="13000"/>
            </a:srgbClr>
          </a:solidFill>
          <a:ln/>
        </p:spPr>
      </p:sp>
      <p:sp>
        <p:nvSpPr>
          <p:cNvPr id="22" name="shape_13_20"/>
          <p:cNvSpPr/>
          <p:nvPr/>
        </p:nvSpPr>
        <p:spPr>
          <a:xfrm>
            <a:off x="3467130" y="5645140"/>
            <a:ext cx="2552730" cy="6309"/>
          </a:xfrm>
          <a:prstGeom prst="rect">
            <a:avLst/>
          </a:prstGeom>
          <a:solidFill>
            <a:srgbClr val="D6E6F5">
              <a:alpha val="13000"/>
            </a:srgbClr>
          </a:solidFill>
          <a:ln/>
        </p:spPr>
      </p:sp>
      <p:sp>
        <p:nvSpPr>
          <p:cNvPr id="23" name="shape_13_21"/>
          <p:cNvSpPr/>
          <p:nvPr/>
        </p:nvSpPr>
        <p:spPr>
          <a:xfrm>
            <a:off x="3467130" y="2984510"/>
            <a:ext cx="6309" cy="2667030"/>
          </a:xfrm>
          <a:prstGeom prst="rect">
            <a:avLst/>
          </a:prstGeom>
          <a:solidFill>
            <a:srgbClr val="D6E6F5">
              <a:alpha val="13000"/>
            </a:srgbClr>
          </a:solidFill>
          <a:ln/>
        </p:spPr>
      </p:sp>
      <p:pic>
        <p:nvPicPr>
          <p:cNvPr id="24" name="picture_13_22" descr="/tmp/claude-0/-home-claude/5dcc285b-52c5-57b1-88a8-9616b3351304/scratchpad/f39/W2/decks_v3/_work/S_Market-Study-Presentation_GLOBAL_EN_v3.3_20261027/img_021.png">    </p:cNvPr>
          <p:cNvPicPr>
            <a:picLocks noChangeAspect="1"/>
          </p:cNvPicPr>
          <p:nvPr/>
        </p:nvPicPr>
        <p:blipFill>
          <a:blip r:embed="rId3"/>
          <a:stretch>
            <a:fillRect/>
          </a:stretch>
        </p:blipFill>
        <p:spPr>
          <a:xfrm>
            <a:off x="3663909" y="3225820"/>
            <a:ext cx="393741" cy="393741"/>
          </a:xfrm>
          <a:prstGeom prst="rect">
            <a:avLst/>
          </a:prstGeom>
        </p:spPr>
      </p:pic>
      <p:sp>
        <p:nvSpPr>
          <p:cNvPr id="25" name="text_13_23"/>
          <p:cNvSpPr txBox="1"/>
          <p:nvPr/>
        </p:nvSpPr>
        <p:spPr>
          <a:xfrm>
            <a:off x="3663909"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02</a:t>
            </a:r>
            <a:endParaRPr lang="en-US" sz="800" dirty="0"/>
          </a:p>
        </p:txBody>
      </p:sp>
      <p:sp>
        <p:nvSpPr>
          <p:cNvPr id="26" name="text_13_24"/>
          <p:cNvSpPr txBox="1"/>
          <p:nvPr/>
        </p:nvSpPr>
        <p:spPr>
          <a:xfrm>
            <a:off x="3663909"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7A23B"/>
                </a:solidFill>
                <a:latin typeface="Archivo Black" pitchFamily="34" charset="0"/>
                <a:ea typeface="Archivo Black" pitchFamily="34" charset="-122"/>
                <a:cs typeface="Archivo Black" pitchFamily="34" charset="-120"/>
              </a:rPr>
              <a:t>Efficient</a:t>
            </a:r>
            <a:endParaRPr lang="en-US" sz="2600" dirty="0"/>
          </a:p>
        </p:txBody>
      </p:sp>
      <p:sp>
        <p:nvSpPr>
          <p:cNvPr id="27" name="text_13_25"/>
          <p:cNvSpPr txBox="1"/>
          <p:nvPr/>
        </p:nvSpPr>
        <p:spPr>
          <a:xfrm>
            <a:off x="3663909"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Effort, cost and human rework are counted.</a:t>
            </a:r>
            <a:endParaRPr lang="en-US" sz="1150" dirty="0"/>
          </a:p>
        </p:txBody>
      </p:sp>
      <p:sp>
        <p:nvSpPr>
          <p:cNvPr id="28" name="shape_13_26"/>
          <p:cNvSpPr/>
          <p:nvPr/>
        </p:nvSpPr>
        <p:spPr>
          <a:xfrm>
            <a:off x="6172200" y="2984510"/>
            <a:ext cx="2552730" cy="2667030"/>
          </a:xfrm>
          <a:prstGeom prst="rect">
            <a:avLst/>
          </a:prstGeom>
          <a:solidFill>
            <a:srgbClr val="0B1A2A"/>
          </a:solidFill>
          <a:ln/>
        </p:spPr>
      </p:sp>
      <p:sp>
        <p:nvSpPr>
          <p:cNvPr id="29" name="shape_13_27"/>
          <p:cNvSpPr/>
          <p:nvPr/>
        </p:nvSpPr>
        <p:spPr>
          <a:xfrm>
            <a:off x="6172200" y="2984510"/>
            <a:ext cx="2552730" cy="50841"/>
          </a:xfrm>
          <a:prstGeom prst="rect">
            <a:avLst/>
          </a:prstGeom>
          <a:solidFill>
            <a:srgbClr val="22CE61"/>
          </a:solidFill>
          <a:ln/>
        </p:spPr>
      </p:sp>
      <p:sp>
        <p:nvSpPr>
          <p:cNvPr id="30" name="shape_13_28"/>
          <p:cNvSpPr/>
          <p:nvPr/>
        </p:nvSpPr>
        <p:spPr>
          <a:xfrm>
            <a:off x="8718530" y="2984510"/>
            <a:ext cx="6309" cy="2667030"/>
          </a:xfrm>
          <a:prstGeom prst="rect">
            <a:avLst/>
          </a:prstGeom>
          <a:solidFill>
            <a:srgbClr val="D6E6F5">
              <a:alpha val="13000"/>
            </a:srgbClr>
          </a:solidFill>
          <a:ln/>
        </p:spPr>
      </p:sp>
      <p:sp>
        <p:nvSpPr>
          <p:cNvPr id="31" name="shape_13_29"/>
          <p:cNvSpPr/>
          <p:nvPr/>
        </p:nvSpPr>
        <p:spPr>
          <a:xfrm>
            <a:off x="6172200" y="5645140"/>
            <a:ext cx="2552730" cy="6309"/>
          </a:xfrm>
          <a:prstGeom prst="rect">
            <a:avLst/>
          </a:prstGeom>
          <a:solidFill>
            <a:srgbClr val="D6E6F5">
              <a:alpha val="13000"/>
            </a:srgbClr>
          </a:solidFill>
          <a:ln/>
        </p:spPr>
      </p:sp>
      <p:sp>
        <p:nvSpPr>
          <p:cNvPr id="32" name="shape_13_30"/>
          <p:cNvSpPr/>
          <p:nvPr/>
        </p:nvSpPr>
        <p:spPr>
          <a:xfrm>
            <a:off x="6172200" y="2984510"/>
            <a:ext cx="6309" cy="2667030"/>
          </a:xfrm>
          <a:prstGeom prst="rect">
            <a:avLst/>
          </a:prstGeom>
          <a:solidFill>
            <a:srgbClr val="D6E6F5">
              <a:alpha val="13000"/>
            </a:srgbClr>
          </a:solidFill>
          <a:ln/>
        </p:spPr>
      </p:sp>
      <p:pic>
        <p:nvPicPr>
          <p:cNvPr id="33" name="picture_13_31" descr="/tmp/claude-0/-home-claude/5dcc285b-52c5-57b1-88a8-9616b3351304/scratchpad/f39/W2/decks_v3/_work/S_Market-Study-Presentation_GLOBAL_EN_v3.3_20261027/img_022.png">    </p:cNvPr>
          <p:cNvPicPr>
            <a:picLocks noChangeAspect="1"/>
          </p:cNvPicPr>
          <p:nvPr/>
        </p:nvPicPr>
        <p:blipFill>
          <a:blip r:embed="rId4"/>
          <a:stretch>
            <a:fillRect/>
          </a:stretch>
        </p:blipFill>
        <p:spPr>
          <a:xfrm>
            <a:off x="6369070" y="3225820"/>
            <a:ext cx="393741" cy="393741"/>
          </a:xfrm>
          <a:prstGeom prst="rect">
            <a:avLst/>
          </a:prstGeom>
        </p:spPr>
      </p:pic>
      <p:sp>
        <p:nvSpPr>
          <p:cNvPr id="34" name="text_13_32"/>
          <p:cNvSpPr txBox="1"/>
          <p:nvPr/>
        </p:nvSpPr>
        <p:spPr>
          <a:xfrm>
            <a:off x="636907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03</a:t>
            </a:r>
            <a:endParaRPr lang="en-US" sz="800" dirty="0"/>
          </a:p>
        </p:txBody>
      </p:sp>
      <p:sp>
        <p:nvSpPr>
          <p:cNvPr id="35" name="text_13_33"/>
          <p:cNvSpPr txBox="1"/>
          <p:nvPr/>
        </p:nvSpPr>
        <p:spPr>
          <a:xfrm>
            <a:off x="636907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22CE61"/>
                </a:solidFill>
                <a:latin typeface="Archivo Black" pitchFamily="34" charset="0"/>
                <a:ea typeface="Archivo Black" pitchFamily="34" charset="-122"/>
                <a:cs typeface="Archivo Black" pitchFamily="34" charset="-120"/>
              </a:rPr>
              <a:t>Economic</a:t>
            </a:r>
            <a:endParaRPr lang="en-US" sz="2600" dirty="0"/>
          </a:p>
        </p:txBody>
      </p:sp>
      <p:sp>
        <p:nvSpPr>
          <p:cNvPr id="36" name="text_13_34"/>
          <p:cNvSpPr txBox="1"/>
          <p:nvPr/>
        </p:nvSpPr>
        <p:spPr>
          <a:xfrm>
            <a:off x="6369070"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 technical gain is tested for its real business value.</a:t>
            </a:r>
            <a:endParaRPr lang="en-US" sz="1150" dirty="0"/>
          </a:p>
        </p:txBody>
      </p:sp>
      <p:sp>
        <p:nvSpPr>
          <p:cNvPr id="37" name="shape_13_35"/>
          <p:cNvSpPr/>
          <p:nvPr/>
        </p:nvSpPr>
        <p:spPr>
          <a:xfrm>
            <a:off x="8877270" y="2984510"/>
            <a:ext cx="2552730" cy="2667030"/>
          </a:xfrm>
          <a:prstGeom prst="rect">
            <a:avLst/>
          </a:prstGeom>
          <a:solidFill>
            <a:srgbClr val="0B1A2A"/>
          </a:solidFill>
          <a:ln/>
        </p:spPr>
      </p:sp>
      <p:sp>
        <p:nvSpPr>
          <p:cNvPr id="38" name="shape_13_36"/>
          <p:cNvSpPr/>
          <p:nvPr/>
        </p:nvSpPr>
        <p:spPr>
          <a:xfrm>
            <a:off x="8877270" y="2984510"/>
            <a:ext cx="2552730" cy="50841"/>
          </a:xfrm>
          <a:prstGeom prst="rect">
            <a:avLst/>
          </a:prstGeom>
          <a:solidFill>
            <a:srgbClr val="F0507A"/>
          </a:solidFill>
          <a:ln/>
        </p:spPr>
      </p:sp>
      <p:sp>
        <p:nvSpPr>
          <p:cNvPr id="39" name="shape_13_37"/>
          <p:cNvSpPr/>
          <p:nvPr/>
        </p:nvSpPr>
        <p:spPr>
          <a:xfrm>
            <a:off x="11423691" y="2984510"/>
            <a:ext cx="6309" cy="2667030"/>
          </a:xfrm>
          <a:prstGeom prst="rect">
            <a:avLst/>
          </a:prstGeom>
          <a:solidFill>
            <a:srgbClr val="D6E6F5">
              <a:alpha val="13000"/>
            </a:srgbClr>
          </a:solidFill>
          <a:ln/>
        </p:spPr>
      </p:sp>
      <p:sp>
        <p:nvSpPr>
          <p:cNvPr id="40" name="shape_13_38"/>
          <p:cNvSpPr/>
          <p:nvPr/>
        </p:nvSpPr>
        <p:spPr>
          <a:xfrm>
            <a:off x="8877270" y="5645140"/>
            <a:ext cx="2552730" cy="6309"/>
          </a:xfrm>
          <a:prstGeom prst="rect">
            <a:avLst/>
          </a:prstGeom>
          <a:solidFill>
            <a:srgbClr val="D6E6F5">
              <a:alpha val="13000"/>
            </a:srgbClr>
          </a:solidFill>
          <a:ln/>
        </p:spPr>
      </p:sp>
      <p:sp>
        <p:nvSpPr>
          <p:cNvPr id="41" name="shape_13_39"/>
          <p:cNvSpPr/>
          <p:nvPr/>
        </p:nvSpPr>
        <p:spPr>
          <a:xfrm>
            <a:off x="8877270" y="2984510"/>
            <a:ext cx="6309" cy="2667030"/>
          </a:xfrm>
          <a:prstGeom prst="rect">
            <a:avLst/>
          </a:prstGeom>
          <a:solidFill>
            <a:srgbClr val="D6E6F5">
              <a:alpha val="13000"/>
            </a:srgbClr>
          </a:solidFill>
          <a:ln/>
        </p:spPr>
      </p:sp>
      <p:pic>
        <p:nvPicPr>
          <p:cNvPr id="42" name="picture_13_40" descr="/tmp/claude-0/-home-claude/5dcc285b-52c5-57b1-88a8-9616b3351304/scratchpad/f39/W2/decks_v3/_work/S_Market-Study-Presentation_GLOBAL_EN_v3.3_20261027/img_023.png">    </p:cNvPr>
          <p:cNvPicPr>
            <a:picLocks noChangeAspect="1"/>
          </p:cNvPicPr>
          <p:nvPr/>
        </p:nvPicPr>
        <p:blipFill>
          <a:blip r:embed="rId5"/>
          <a:stretch>
            <a:fillRect/>
          </a:stretch>
        </p:blipFill>
        <p:spPr>
          <a:xfrm>
            <a:off x="9074140" y="3225820"/>
            <a:ext cx="393741" cy="393741"/>
          </a:xfrm>
          <a:prstGeom prst="rect">
            <a:avLst/>
          </a:prstGeom>
        </p:spPr>
      </p:pic>
      <p:sp>
        <p:nvSpPr>
          <p:cNvPr id="43" name="text_13_41"/>
          <p:cNvSpPr txBox="1"/>
          <p:nvPr/>
        </p:nvSpPr>
        <p:spPr>
          <a:xfrm>
            <a:off x="907414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04</a:t>
            </a:r>
            <a:endParaRPr lang="en-US" sz="800" dirty="0"/>
          </a:p>
        </p:txBody>
      </p:sp>
      <p:sp>
        <p:nvSpPr>
          <p:cNvPr id="44" name="text_13_42"/>
          <p:cNvSpPr txBox="1"/>
          <p:nvPr/>
        </p:nvSpPr>
        <p:spPr>
          <a:xfrm>
            <a:off x="907414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0507A"/>
                </a:solidFill>
                <a:latin typeface="Archivo Black" pitchFamily="34" charset="0"/>
                <a:ea typeface="Archivo Black" pitchFamily="34" charset="-122"/>
                <a:cs typeface="Archivo Black" pitchFamily="34" charset="-120"/>
              </a:rPr>
              <a:t>Responsible</a:t>
            </a:r>
            <a:endParaRPr lang="en-US" sz="2600" dirty="0"/>
          </a:p>
        </p:txBody>
      </p:sp>
      <p:sp>
        <p:nvSpPr>
          <p:cNvPr id="45" name="text_13_43"/>
          <p:cNvSpPr txBox="1"/>
          <p:nvPr/>
        </p:nvSpPr>
        <p:spPr>
          <a:xfrm>
            <a:off x="9074140" y="4452579"/>
            <a:ext cx="2236440"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People, rights, safety and ethical consequences are part of the decision.</a:t>
            </a:r>
            <a:endParaRPr lang="en-US" sz="1150" dirty="0"/>
          </a:p>
        </p:txBody>
      </p:sp>
      <p:sp>
        <p:nvSpPr>
          <p:cNvPr id="46" name="text_13_44"/>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47" name="text_13_4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13 / 19</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_14_0"/>
          <p:cNvSpPr/>
          <p:nvPr/>
        </p:nvSpPr>
        <p:spPr>
          <a:xfrm>
            <a:off x="0" y="0"/>
            <a:ext cx="12191970" cy="88880"/>
          </a:xfrm>
          <a:prstGeom prst="rect">
            <a:avLst/>
          </a:prstGeom>
          <a:solidFill>
            <a:srgbClr val="35C8FF"/>
          </a:solidFill>
          <a:ln/>
        </p:spPr>
      </p:sp>
      <p:pic>
        <p:nvPicPr>
          <p:cNvPr id="3" name="picture_14_1" descr="/tmp/claude-0/-home-claude/5dcc285b-52c5-57b1-88a8-9616b3351304/scratchpad/f39/W2/decks_v3/_work/S_Market-Study-Presentation_GLOBAL_EN_v3.3_20261027/img_02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4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pic>
        <p:nvPicPr>
          <p:cNvPr id="7" name="picture_14_5" descr="/tmp/claude-0/-home-claude/5dcc285b-52c5-57b1-88a8-9616b3351304/scratchpad/f39/W2/decks_v3/_work/S_Market-Study-Presentation_GLOBAL_EN_v3.3_20261027/img_025.png">    </p:cNvPr>
          <p:cNvPicPr>
            <a:picLocks noChangeAspect="1"/>
          </p:cNvPicPr>
          <p:nvPr/>
        </p:nvPicPr>
        <p:blipFill>
          <a:blip r:embed="rId2"/>
          <a:stretch>
            <a:fillRect/>
          </a:stretch>
        </p:blipFill>
        <p:spPr>
          <a:xfrm>
            <a:off x="9525030" y="0"/>
            <a:ext cx="2667030" cy="6858000"/>
          </a:xfrm>
          <a:prstGeom prst="rect">
            <a:avLst/>
          </a:prstGeom>
        </p:spPr>
      </p:pic>
      <p:sp>
        <p:nvSpPr>
          <p:cNvPr id="8" name="text_14_6"/>
          <p:cNvSpPr txBox="1"/>
          <p:nvPr/>
        </p:nvSpPr>
        <p:spPr>
          <a:xfrm>
            <a:off x="609630" y="698510"/>
            <a:ext cx="1208928" cy="2286000"/>
          </a:xfrm>
          <a:prstGeom prst="rect">
            <a:avLst/>
          </a:prstGeom>
          <a:noFill/>
          <a:ln/>
        </p:spPr>
        <p:txBody>
          <a:bodyPr wrap="square" lIns="0" tIns="0" rIns="0" bIns="0" rtlCol="0" anchor="t"/>
          <a:lstStyle/>
          <a:p>
            <a:pPr algn="l" indent="0" marL="0">
              <a:lnSpc>
                <a:spcPts val="18000"/>
              </a:lnSpc>
              <a:buNone/>
            </a:pPr>
            <a:r>
              <a:rPr lang="en-US" sz="18000" dirty="0">
                <a:solidFill>
                  <a:srgbClr val="35C8FF"/>
                </a:solidFill>
                <a:latin typeface="Archivo Black" pitchFamily="34" charset="0"/>
                <a:ea typeface="Archivo Black" pitchFamily="34" charset="-122"/>
                <a:cs typeface="Archivo Black" pitchFamily="34" charset="-120"/>
              </a:rPr>
              <a:t>“</a:t>
            </a:r>
            <a:endParaRPr lang="en-US" sz="18000" dirty="0"/>
          </a:p>
        </p:txBody>
      </p:sp>
      <p:sp>
        <p:nvSpPr>
          <p:cNvPr id="9" name="text_14_7"/>
          <p:cNvSpPr txBox="1"/>
          <p:nvPr/>
        </p:nvSpPr>
        <p:spPr>
          <a:xfrm>
            <a:off x="761970" y="2095530"/>
            <a:ext cx="903857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FOUNDER’S VIEW</a:t>
            </a:r>
            <a:endParaRPr lang="en-US" sz="1050" dirty="0"/>
          </a:p>
        </p:txBody>
      </p:sp>
      <p:sp>
        <p:nvSpPr>
          <p:cNvPr id="10" name="Title"/>
          <p:cNvSpPr txBox="1"/>
          <p:nvPr/>
        </p:nvSpPr>
        <p:spPr>
          <a:xfrm>
            <a:off x="761970" y="2395819"/>
            <a:ext cx="9038570" cy="1767718"/>
          </a:xfrm>
          <a:prstGeom prst="rect">
            <a:avLst/>
          </a:prstGeom>
          <a:noFill/>
          <a:ln/>
        </p:spPr>
        <p:txBody>
          <a:bodyPr wrap="square" lIns="0" tIns="0" rIns="0" bIns="0" rtlCol="0" anchor="t"/>
          <a:lstStyle/>
          <a:p>
            <a:pPr algn="l" indent="0" marL="0">
              <a:lnSpc>
                <a:spcPts val="3480"/>
              </a:lnSpc>
              <a:buNone/>
            </a:pPr>
            <a:r>
              <a:rPr lang="en-US" sz="3000" b="1" spc="-60" kern="0" dirty="0">
                <a:solidFill>
                  <a:srgbClr val="EEF3F8"/>
                </a:solidFill>
                <a:latin typeface="Archivo" pitchFamily="34" charset="0"/>
                <a:ea typeface="Archivo" pitchFamily="34" charset="-122"/>
                <a:cs typeface="Archivo" pitchFamily="34" charset="-120"/>
              </a:rPr>
              <a:t>AI pays off when people can work with it. Bring your teams in early, train them alongside the rollout and name who decides. </a:t>
            </a:r>
            <a:pPr algn="l" indent="0" marL="0">
              <a:lnSpc>
                <a:spcPts val="3480"/>
              </a:lnSpc>
              <a:buNone/>
            </a:pPr>
            <a:r>
              <a:rPr lang="en-US" sz="3000" b="1" spc="-60" kern="0" dirty="0">
                <a:solidFill>
                  <a:srgbClr val="35C8FF"/>
                </a:solidFill>
                <a:latin typeface="Archivo" pitchFamily="34" charset="0"/>
                <a:ea typeface="Archivo" pitchFamily="34" charset="-122"/>
                <a:cs typeface="Archivo" pitchFamily="34" charset="-120"/>
              </a:rPr>
              <a:t>Then AI grows with your organisation as conditions change.</a:t>
            </a:r>
            <a:endParaRPr lang="en-US" sz="3000" dirty="0"/>
          </a:p>
        </p:txBody>
      </p:sp>
      <p:pic>
        <p:nvPicPr>
          <p:cNvPr id="11" name="picture_14_9" descr="/tmp/claude-0/-home-claude/5dcc285b-52c5-57b1-88a8-9616b3351304/scratchpad/f39/W2/decks_v3/_work/S_Market-Study-Presentation_GLOBAL_EN_v3.3_20261027/img_026.png">    </p:cNvPr>
          <p:cNvPicPr>
            <a:picLocks noChangeAspect="1"/>
          </p:cNvPicPr>
          <p:nvPr/>
        </p:nvPicPr>
        <p:blipFill>
          <a:blip r:embed="rId3"/>
          <a:stretch>
            <a:fillRect/>
          </a:stretch>
        </p:blipFill>
        <p:spPr>
          <a:xfrm>
            <a:off x="761970" y="5080041"/>
            <a:ext cx="698510" cy="698510"/>
          </a:xfrm>
          <a:prstGeom prst="rect">
            <a:avLst/>
          </a:prstGeom>
        </p:spPr>
      </p:pic>
      <p:sp>
        <p:nvSpPr>
          <p:cNvPr id="12" name="text_14_10"/>
          <p:cNvSpPr txBox="1"/>
          <p:nvPr/>
        </p:nvSpPr>
        <p:spPr>
          <a:xfrm>
            <a:off x="1600200" y="5227899"/>
            <a:ext cx="3328050" cy="209580"/>
          </a:xfrm>
          <a:prstGeom prst="rect">
            <a:avLst/>
          </a:prstGeom>
          <a:noFill/>
          <a:ln/>
        </p:spPr>
        <p:txBody>
          <a:bodyPr wrap="squar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Sten Franke</a:t>
            </a:r>
            <a:endParaRPr lang="en-US" sz="1500" dirty="0"/>
          </a:p>
        </p:txBody>
      </p:sp>
      <p:sp>
        <p:nvSpPr>
          <p:cNvPr id="13" name="text_14_11"/>
          <p:cNvSpPr txBox="1"/>
          <p:nvPr/>
        </p:nvSpPr>
        <p:spPr>
          <a:xfrm>
            <a:off x="1600200" y="5488320"/>
            <a:ext cx="3328050" cy="142281"/>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FOUNDER &amp; CEO · CHIEF AI ARCHITECT, ETHORITY</a:t>
            </a:r>
            <a:endParaRPr lang="en-US" sz="800" dirty="0"/>
          </a:p>
        </p:txBody>
      </p:sp>
      <p:sp>
        <p:nvSpPr>
          <p:cNvPr id="14" name="text_14_12"/>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5" name="text_14_13"/>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16" name="text_14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14 / 19</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_15_0"/>
          <p:cNvSpPr/>
          <p:nvPr/>
        </p:nvSpPr>
        <p:spPr>
          <a:xfrm>
            <a:off x="0" y="0"/>
            <a:ext cx="12191970" cy="88880"/>
          </a:xfrm>
          <a:prstGeom prst="rect">
            <a:avLst/>
          </a:prstGeom>
          <a:solidFill>
            <a:srgbClr val="35C8FF"/>
          </a:solidFill>
          <a:ln/>
        </p:spPr>
      </p:sp>
      <p:pic>
        <p:nvPicPr>
          <p:cNvPr id="3" name="picture_15_1" descr="/tmp/claude-0/-home-claude/5dcc285b-52c5-57b1-88a8-9616b3351304/scratchpad/f39/W2/decks_v3/_work/S_Market-Study-Presentation_GLOBAL_EN_v3.3_20261027/img_02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5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pic>
        <p:nvPicPr>
          <p:cNvPr id="7" name="picture_15_5" descr="/tmp/claude-0/-home-claude/5dcc285b-52c5-57b1-88a8-9616b3351304/scratchpad/f39/W2/decks_v3/_work/S_Market-Study-Presentation_GLOBAL_EN_v3.3_20261027/img_028.png">    </p:cNvPr>
          <p:cNvPicPr>
            <a:picLocks noChangeAspect="1"/>
          </p:cNvPicPr>
          <p:nvPr/>
        </p:nvPicPr>
        <p:blipFill>
          <a:blip r:embed="rId2"/>
          <a:stretch>
            <a:fillRect/>
          </a:stretch>
        </p:blipFill>
        <p:spPr>
          <a:xfrm>
            <a:off x="761970" y="952530"/>
            <a:ext cx="3549609" cy="5016490"/>
          </a:xfrm>
          <a:prstGeom prst="rect">
            <a:avLst/>
          </a:prstGeom>
        </p:spPr>
      </p:pic>
      <p:sp>
        <p:nvSpPr>
          <p:cNvPr id="8" name="text_15_6"/>
          <p:cNvSpPr txBox="1"/>
          <p:nvPr/>
        </p:nvSpPr>
        <p:spPr>
          <a:xfrm>
            <a:off x="4953030" y="1079541"/>
            <a:ext cx="66839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STUDY · GLOBAL EDITION · V2.6</a:t>
            </a:r>
            <a:endParaRPr lang="en-US" sz="1050" dirty="0"/>
          </a:p>
        </p:txBody>
      </p:sp>
      <p:sp>
        <p:nvSpPr>
          <p:cNvPr id="9" name="Title"/>
          <p:cNvSpPr txBox="1"/>
          <p:nvPr/>
        </p:nvSpPr>
        <p:spPr>
          <a:xfrm>
            <a:off x="4953030" y="1379830"/>
            <a:ext cx="6683990" cy="1204631"/>
          </a:xfrm>
          <a:prstGeom prst="rect">
            <a:avLst/>
          </a:prstGeom>
          <a:noFill/>
          <a:ln/>
        </p:spPr>
        <p:txBody>
          <a:bodyPr wrap="square" lIns="0" tIns="0" rIns="0" bIns="0" rtlCol="0" anchor="t"/>
          <a:lstStyle/>
          <a:p>
            <a:pPr algn="l" indent="0" marL="0">
              <a:lnSpc>
                <a:spcPts val="3160"/>
              </a:lnSpc>
              <a:buNone/>
            </a:pPr>
            <a:r>
              <a:rPr lang="en-US" sz="3100" b="1" spc="-93" kern="0" dirty="0">
                <a:solidFill>
                  <a:srgbClr val="EEF3F8"/>
                </a:solidFill>
                <a:latin typeface="Archivo" pitchFamily="34" charset="0"/>
                <a:ea typeface="Archivo" pitchFamily="34" charset="-122"/>
                <a:cs typeface="Archivo" pitchFamily="34" charset="-120"/>
              </a:rPr>
              <a:t>961 AI offerings on one map: </a:t>
            </a:r>
            <a:pPr algn="l" indent="0" marL="0">
              <a:lnSpc>
                <a:spcPts val="3160"/>
              </a:lnSpc>
              <a:buNone/>
            </a:pPr>
            <a:r>
              <a:rPr lang="en-US" sz="3100" b="1" spc="-93" kern="0" dirty="0">
                <a:solidFill>
                  <a:srgbClr val="35C8FF"/>
                </a:solidFill>
                <a:latin typeface="Archivo" pitchFamily="34" charset="0"/>
                <a:ea typeface="Archivo" pitchFamily="34" charset="-122"/>
                <a:cs typeface="Archivo" pitchFamily="34" charset="-120"/>
              </a:rPr>
              <a:t>decide now what you will use in 2027.</a:t>
            </a:r>
            <a:endParaRPr lang="en-US" sz="3100" dirty="0"/>
          </a:p>
        </p:txBody>
      </p:sp>
      <p:sp>
        <p:nvSpPr>
          <p:cNvPr id="10" name="text_15_8"/>
          <p:cNvSpPr txBox="1"/>
          <p:nvPr/>
        </p:nvSpPr>
        <p:spPr>
          <a:xfrm>
            <a:off x="4953030" y="2736891"/>
            <a:ext cx="6683990" cy="450891"/>
          </a:xfrm>
          <a:prstGeom prst="rect">
            <a:avLst/>
          </a:prstGeom>
          <a:noFill/>
          <a:ln/>
        </p:spPr>
        <p:txBody>
          <a:bodyPr wrap="square" lIns="0" tIns="0" rIns="0" bIns="0" rtlCol="0" anchor="t"/>
          <a:lstStyle/>
          <a:p>
            <a:pPr algn="l" indent="0" marL="0">
              <a:lnSpc>
                <a:spcPts val="1780"/>
              </a:lnSpc>
              <a:buNone/>
            </a:pPr>
            <a:r>
              <a:rPr lang="en-US" sz="1250" dirty="0">
                <a:solidFill>
                  <a:srgbClr val="A3B4C5"/>
                </a:solidFill>
                <a:latin typeface="IBM Plex Sans" pitchFamily="34" charset="0"/>
                <a:ea typeface="IBM Plex Sans" pitchFamily="34" charset="-122"/>
                <a:cs typeface="IBM Plex Sans" pitchFamily="34" charset="-120"/>
              </a:rPr>
              <a:t>How companies worldwide adopt AI, what 961 offerings promise and document, and how to run AI once you have chosen it. Every figure has a source.</a:t>
            </a:r>
            <a:endParaRPr lang="en-US" sz="1250" dirty="0"/>
          </a:p>
        </p:txBody>
      </p:sp>
      <p:sp>
        <p:nvSpPr>
          <p:cNvPr id="11" name="shape_15_9"/>
          <p:cNvSpPr/>
          <p:nvPr/>
        </p:nvSpPr>
        <p:spPr>
          <a:xfrm>
            <a:off x="4953030" y="4063959"/>
            <a:ext cx="1380012" cy="38130"/>
          </a:xfrm>
          <a:prstGeom prst="rect">
            <a:avLst/>
          </a:prstGeom>
          <a:solidFill>
            <a:srgbClr val="35C8FF"/>
          </a:solidFill>
          <a:ln/>
        </p:spPr>
      </p:sp>
      <p:sp>
        <p:nvSpPr>
          <p:cNvPr id="12" name="text_15_10"/>
          <p:cNvSpPr txBox="1"/>
          <p:nvPr/>
        </p:nvSpPr>
        <p:spPr>
          <a:xfrm>
            <a:off x="4953030"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3" name="text_15_11"/>
          <p:cNvSpPr txBox="1"/>
          <p:nvPr/>
        </p:nvSpPr>
        <p:spPr>
          <a:xfrm>
            <a:off x="4953030"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AI offerings mapped</a:t>
            </a:r>
            <a:endParaRPr lang="en-US" sz="1100" dirty="0"/>
          </a:p>
        </p:txBody>
      </p:sp>
      <p:sp>
        <p:nvSpPr>
          <p:cNvPr id="14" name="text_15_12"/>
          <p:cNvSpPr txBox="1"/>
          <p:nvPr/>
        </p:nvSpPr>
        <p:spPr>
          <a:xfrm>
            <a:off x="4953030" y="4934194"/>
            <a:ext cx="1434145" cy="230977"/>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 OCT 2026</a:t>
            </a:r>
            <a:endParaRPr lang="en-US" sz="700" dirty="0"/>
          </a:p>
        </p:txBody>
      </p:sp>
      <p:sp>
        <p:nvSpPr>
          <p:cNvPr id="15" name="shape_15_13"/>
          <p:cNvSpPr/>
          <p:nvPr/>
        </p:nvSpPr>
        <p:spPr>
          <a:xfrm>
            <a:off x="6612392" y="4063959"/>
            <a:ext cx="1380012" cy="38130"/>
          </a:xfrm>
          <a:prstGeom prst="rect">
            <a:avLst/>
          </a:prstGeom>
          <a:solidFill>
            <a:srgbClr val="35C8FF"/>
          </a:solidFill>
          <a:ln/>
        </p:spPr>
      </p:sp>
      <p:sp>
        <p:nvSpPr>
          <p:cNvPr id="16" name="text_15_14"/>
          <p:cNvSpPr txBox="1"/>
          <p:nvPr/>
        </p:nvSpPr>
        <p:spPr>
          <a:xfrm>
            <a:off x="6612392"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30+</a:t>
            </a:r>
            <a:endParaRPr lang="en-US" sz="3200" dirty="0"/>
          </a:p>
        </p:txBody>
      </p:sp>
      <p:sp>
        <p:nvSpPr>
          <p:cNvPr id="17" name="text_15_15"/>
          <p:cNvSpPr txBox="1"/>
          <p:nvPr/>
        </p:nvSpPr>
        <p:spPr>
          <a:xfrm>
            <a:off x="6612392"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economies compared</a:t>
            </a:r>
            <a:endParaRPr lang="en-US" sz="1100" dirty="0"/>
          </a:p>
        </p:txBody>
      </p:sp>
      <p:sp>
        <p:nvSpPr>
          <p:cNvPr id="18" name="text_15_16"/>
          <p:cNvSpPr txBox="1"/>
          <p:nvPr/>
        </p:nvSpPr>
        <p:spPr>
          <a:xfrm>
            <a:off x="6612392" y="4934194"/>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MARKET STUDY 2026/27</a:t>
            </a:r>
            <a:endParaRPr lang="en-US" sz="700" dirty="0"/>
          </a:p>
        </p:txBody>
      </p:sp>
      <p:sp>
        <p:nvSpPr>
          <p:cNvPr id="19" name="shape_15_17"/>
          <p:cNvSpPr/>
          <p:nvPr/>
        </p:nvSpPr>
        <p:spPr>
          <a:xfrm>
            <a:off x="8271845" y="4063959"/>
            <a:ext cx="1380012" cy="38130"/>
          </a:xfrm>
          <a:prstGeom prst="rect">
            <a:avLst/>
          </a:prstGeom>
          <a:solidFill>
            <a:srgbClr val="35C8FF"/>
          </a:solidFill>
          <a:ln/>
        </p:spPr>
      </p:sp>
      <p:sp>
        <p:nvSpPr>
          <p:cNvPr id="20" name="text_15_18"/>
          <p:cNvSpPr txBox="1"/>
          <p:nvPr/>
        </p:nvSpPr>
        <p:spPr>
          <a:xfrm>
            <a:off x="8271845"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90</a:t>
            </a:r>
            <a:endParaRPr lang="en-US" sz="3200" dirty="0"/>
          </a:p>
        </p:txBody>
      </p:sp>
      <p:sp>
        <p:nvSpPr>
          <p:cNvPr id="21" name="text_15_19"/>
          <p:cNvSpPr txBox="1"/>
          <p:nvPr/>
        </p:nvSpPr>
        <p:spPr>
          <a:xfrm>
            <a:off x="8271845"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pages, English edition</a:t>
            </a:r>
            <a:endParaRPr lang="en-US" sz="1100" dirty="0"/>
          </a:p>
        </p:txBody>
      </p:sp>
      <p:sp>
        <p:nvSpPr>
          <p:cNvPr id="22" name="text_15_20"/>
          <p:cNvSpPr txBox="1"/>
          <p:nvPr/>
        </p:nvSpPr>
        <p:spPr>
          <a:xfrm>
            <a:off x="8271845" y="4934194"/>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GLOBAL EDITION V2.6</a:t>
            </a:r>
            <a:endParaRPr lang="en-US" sz="700" dirty="0"/>
          </a:p>
        </p:txBody>
      </p:sp>
      <p:sp>
        <p:nvSpPr>
          <p:cNvPr id="23" name="shape_15_21"/>
          <p:cNvSpPr/>
          <p:nvPr/>
        </p:nvSpPr>
        <p:spPr>
          <a:xfrm>
            <a:off x="4953030" y="5346680"/>
            <a:ext cx="2457450" cy="273040"/>
          </a:xfrm>
          <a:prstGeom prst="rect">
            <a:avLst/>
          </a:prstGeom>
          <a:solidFill>
            <a:srgbClr val="35C8FF"/>
          </a:solidFill>
          <a:ln w="6350">
            <a:solidFill>
              <a:srgbClr val="35C8FF">
                <a:alpha val="50000"/>
              </a:srgbClr>
            </a:solidFill>
            <a:prstDash val="solid"/>
          </a:ln>
        </p:spPr>
      </p:sp>
      <p:sp>
        <p:nvSpPr>
          <p:cNvPr id="24" name="text_15_22"/>
          <p:cNvSpPr txBox="1"/>
          <p:nvPr/>
        </p:nvSpPr>
        <p:spPr>
          <a:xfrm>
            <a:off x="5048220" y="5429250"/>
            <a:ext cx="2354214" cy="114300"/>
          </a:xfrm>
          <a:prstGeom prst="rect">
            <a:avLst/>
          </a:prstGeom>
          <a:noFill/>
          <a:ln/>
        </p:spPr>
        <p:txBody>
          <a:bodyPr wrap="square" lIns="0" tIns="0" rIns="0" bIns="0" rtlCol="0" anchor="t"/>
          <a:lstStyle/>
          <a:p>
            <a:pPr algn="l" indent="0" marL="0">
              <a:lnSpc>
                <a:spcPts val="850"/>
              </a:lnSpc>
              <a:buNone/>
            </a:pPr>
            <a:r>
              <a:rPr lang="en-US" sz="850" b="1" u="sng" spc="85" kern="0" dirty="0">
                <a:solidFill>
                  <a:srgbClr val="06111D"/>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READ THE STUDY (PDF, 90 PAGES)</a:t>
            </a:r>
            <a:endParaRPr lang="en-US" sz="850" dirty="0"/>
          </a:p>
        </p:txBody>
      </p:sp>
      <p:sp>
        <p:nvSpPr>
          <p:cNvPr id="25" name="shape_15_23"/>
          <p:cNvSpPr/>
          <p:nvPr/>
        </p:nvSpPr>
        <p:spPr>
          <a:xfrm>
            <a:off x="7499360" y="5346680"/>
            <a:ext cx="1925909" cy="273040"/>
          </a:xfrm>
          <a:prstGeom prst="rect">
            <a:avLst/>
          </a:prstGeom>
          <a:ln w="6350">
            <a:solidFill>
              <a:srgbClr val="35C8FF">
                <a:alpha val="50000"/>
              </a:srgbClr>
            </a:solidFill>
            <a:prstDash val="solid"/>
          </a:ln>
        </p:spPr>
      </p:sp>
      <p:sp>
        <p:nvSpPr>
          <p:cNvPr id="26" name="text_15_24"/>
          <p:cNvSpPr txBox="1"/>
          <p:nvPr/>
        </p:nvSpPr>
        <p:spPr>
          <a:xfrm>
            <a:off x="7594641" y="5429250"/>
            <a:ext cx="1806763" cy="114300"/>
          </a:xfrm>
          <a:prstGeom prst="rect">
            <a:avLst/>
          </a:prstGeom>
          <a:noFill/>
          <a:ln/>
        </p:spPr>
        <p:txBody>
          <a:bodyPr wrap="square" lIns="0" tIns="0" rIns="0" bIns="0" rtlCol="0" anchor="t"/>
          <a:lstStyle/>
          <a:p>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7" name="shape_15_25"/>
          <p:cNvSpPr/>
          <p:nvPr/>
        </p:nvSpPr>
        <p:spPr>
          <a:xfrm>
            <a:off x="9842510" y="3886200"/>
            <a:ext cx="1587490" cy="2010217"/>
          </a:xfrm>
          <a:prstGeom prst="rect">
            <a:avLst/>
          </a:prstGeom>
          <a:solidFill>
            <a:srgbClr val="FFFFFF"/>
          </a:solidFill>
          <a:ln/>
        </p:spPr>
      </p:sp>
      <p:pic>
        <p:nvPicPr>
          <p:cNvPr id="28" name="picture_15_26" descr="QR code: https://ethority.ai/research/publications/market-global-en">    </p:cNvPr>
          <p:cNvPicPr>
            <a:picLocks noChangeAspect="1"/>
          </p:cNvPicPr>
          <p:nvPr/>
        </p:nvPicPr>
        <p:blipFill>
          <a:blip r:embed="rId6"/>
          <a:stretch>
            <a:fillRect/>
          </a:stretch>
        </p:blipFill>
        <p:spPr>
          <a:xfrm>
            <a:off x="10001250" y="3975080"/>
            <a:ext cx="1270010" cy="1270010"/>
          </a:xfrm>
          <a:prstGeom prst="rect">
            <a:avLst/>
          </a:prstGeom>
        </p:spPr>
      </p:pic>
      <p:sp>
        <p:nvSpPr>
          <p:cNvPr id="29" name="text_15_27"/>
          <p:cNvSpPr txBox="1"/>
          <p:nvPr/>
        </p:nvSpPr>
        <p:spPr>
          <a:xfrm>
            <a:off x="10195834" y="5295930"/>
            <a:ext cx="919886" cy="15243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Read the study</a:t>
            </a:r>
            <a:endParaRPr lang="en-US" sz="1000" dirty="0"/>
          </a:p>
        </p:txBody>
      </p:sp>
      <p:sp>
        <p:nvSpPr>
          <p:cNvPr id="30" name="text_15_28"/>
          <p:cNvSpPr txBox="1"/>
          <p:nvPr/>
        </p:nvSpPr>
        <p:spPr>
          <a:xfrm>
            <a:off x="9931390" y="5473690"/>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market-global-en</a:t>
            </a:r>
            <a:endParaRPr lang="en-US" sz="700" dirty="0"/>
          </a:p>
        </p:txBody>
      </p:sp>
      <p:sp>
        <p:nvSpPr>
          <p:cNvPr id="31" name="text_15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2" name="text_15_30"/>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33" name="text_15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15 / 19</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_16_0"/>
          <p:cNvSpPr/>
          <p:nvPr/>
        </p:nvSpPr>
        <p:spPr>
          <a:xfrm>
            <a:off x="0" y="0"/>
            <a:ext cx="12191970" cy="88880"/>
          </a:xfrm>
          <a:prstGeom prst="rect">
            <a:avLst/>
          </a:prstGeom>
          <a:solidFill>
            <a:srgbClr val="35C8FF"/>
          </a:solidFill>
          <a:ln/>
        </p:spPr>
      </p:sp>
      <p:pic>
        <p:nvPicPr>
          <p:cNvPr id="3" name="picture_16_1" descr="/tmp/claude-0/-home-claude/5dcc285b-52c5-57b1-88a8-9616b3351304/scratchpad/f39/W2/decks_v3/_work/S_Market-Study-Presentation_GLOBAL_EN_v3.3_20261027/img_03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6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pic>
        <p:nvPicPr>
          <p:cNvPr id="7" name="picture_16_5" descr="/tmp/claude-0/-home-claude/5dcc285b-52c5-57b1-88a8-9616b3351304/scratchpad/f39/W2/decks_v3/_work/S_Market-Study-Presentation_GLOBAL_EN_v3.3_20261027/img_031.png">    </p:cNvPr>
          <p:cNvPicPr>
            <a:picLocks noChangeAspect="1"/>
          </p:cNvPicPr>
          <p:nvPr/>
        </p:nvPicPr>
        <p:blipFill>
          <a:blip r:embed="rId2"/>
          <a:stretch>
            <a:fillRect/>
          </a:stretch>
        </p:blipFill>
        <p:spPr>
          <a:xfrm>
            <a:off x="761970" y="952530"/>
            <a:ext cx="3810030" cy="5016490"/>
          </a:xfrm>
          <a:prstGeom prst="rect">
            <a:avLst/>
          </a:prstGeom>
        </p:spPr>
      </p:pic>
      <p:sp>
        <p:nvSpPr>
          <p:cNvPr id="8" name="text_16_6"/>
          <p:cNvSpPr txBox="1"/>
          <p:nvPr/>
        </p:nvSpPr>
        <p:spPr>
          <a:xfrm>
            <a:off x="5080041" y="101599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WHO LEADS YOUR PROJECT</a:t>
            </a:r>
            <a:endParaRPr lang="en-US" sz="1050" dirty="0"/>
          </a:p>
        </p:txBody>
      </p:sp>
      <p:sp>
        <p:nvSpPr>
          <p:cNvPr id="9" name="Title"/>
          <p:cNvSpPr txBox="1"/>
          <p:nvPr/>
        </p:nvSpPr>
        <p:spPr>
          <a:xfrm>
            <a:off x="5080041" y="1303660"/>
            <a:ext cx="6553230" cy="375636"/>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Sten Franke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leads every project.</a:t>
            </a:r>
            <a:endParaRPr lang="en-US" sz="2900" dirty="0"/>
          </a:p>
        </p:txBody>
      </p:sp>
      <p:sp>
        <p:nvSpPr>
          <p:cNvPr id="10" name="text_16_8"/>
          <p:cNvSpPr txBox="1"/>
          <p:nvPr/>
        </p:nvSpPr>
        <p:spPr>
          <a:xfrm>
            <a:off x="5080041" y="1819016"/>
            <a:ext cx="6553230" cy="168890"/>
          </a:xfrm>
          <a:prstGeom prst="rect">
            <a:avLst/>
          </a:prstGeom>
          <a:noFill/>
          <a:ln/>
        </p:spPr>
        <p:txBody>
          <a:bodyPr wrap="square" lIns="0" tIns="0" rIns="0" bIns="0" rtlCol="0" anchor="t"/>
          <a:lstStyle/>
          <a:p>
            <a:pPr algn="l" indent="0" marL="0">
              <a:lnSpc>
                <a:spcPts val="1330"/>
              </a:lnSpc>
              <a:buNone/>
            </a:pPr>
            <a:r>
              <a:rPr lang="en-US" sz="950" b="1" spc="114" kern="0" dirty="0">
                <a:solidFill>
                  <a:srgbClr val="35C8FF"/>
                </a:solidFill>
                <a:latin typeface="IBM Plex Mono" pitchFamily="34" charset="0"/>
                <a:ea typeface="IBM Plex Mono" pitchFamily="34" charset="-122"/>
                <a:cs typeface="IBM Plex Mono" pitchFamily="34" charset="-120"/>
              </a:rPr>
              <a:t>STEN FRANKE · FOUNDER &amp; CEO · CHIEF AI ARCHITECT</a:t>
            </a:r>
            <a:endParaRPr lang="en-US" sz="950" dirty="0"/>
          </a:p>
        </p:txBody>
      </p:sp>
      <p:sp>
        <p:nvSpPr>
          <p:cNvPr id="11" name="shape_16_9"/>
          <p:cNvSpPr/>
          <p:nvPr/>
        </p:nvSpPr>
        <p:spPr>
          <a:xfrm>
            <a:off x="5080041" y="2152955"/>
            <a:ext cx="38130" cy="745602"/>
          </a:xfrm>
          <a:prstGeom prst="rect">
            <a:avLst/>
          </a:prstGeom>
          <a:solidFill>
            <a:srgbClr val="35C8FF"/>
          </a:solidFill>
          <a:ln/>
        </p:spPr>
      </p:sp>
      <p:sp>
        <p:nvSpPr>
          <p:cNvPr id="12" name="text_16_10"/>
          <p:cNvSpPr txBox="1"/>
          <p:nvPr/>
        </p:nvSpPr>
        <p:spPr>
          <a:xfrm>
            <a:off x="5283220" y="2152955"/>
            <a:ext cx="6343924" cy="745602"/>
          </a:xfrm>
          <a:prstGeom prst="rect">
            <a:avLst/>
          </a:prstGeom>
          <a:noFill/>
          <a:ln/>
        </p:spPr>
        <p:txBody>
          <a:bodyPr wrap="square" lIns="0" tIns="0" rIns="0" bIns="0" rtlCol="0" anchor="t"/>
          <a:lstStyle/>
          <a:p>
            <a:pPr algn="l" indent="0" marL="0">
              <a:lnSpc>
                <a:spcPts val="1960"/>
              </a:lnSpc>
              <a:buNone/>
            </a:pPr>
            <a:r>
              <a:rPr lang="en-US" sz="1350" dirty="0">
                <a:solidFill>
                  <a:srgbClr val="EEF3F8"/>
                </a:solidFill>
                <a:latin typeface="IBM Plex Sans Medium" pitchFamily="34" charset="0"/>
                <a:ea typeface="IBM Plex Sans Medium" pitchFamily="34" charset="-122"/>
                <a:cs typeface="IBM Plex Sans Medium" pitchFamily="34" charset="-120"/>
              </a:rPr>
              <a:t>“I help you make sense of the AI market, take sound decisions and shape the implementation — combining market intelligence, systems architecture and economic evaluation.”</a:t>
            </a:r>
            <a:endParaRPr lang="en-US" sz="1350" dirty="0"/>
          </a:p>
        </p:txBody>
      </p:sp>
      <p:sp>
        <p:nvSpPr>
          <p:cNvPr id="13" name="shape_16_11"/>
          <p:cNvSpPr/>
          <p:nvPr/>
        </p:nvSpPr>
        <p:spPr>
          <a:xfrm>
            <a:off x="5080041" y="4699010"/>
            <a:ext cx="2031980" cy="25420"/>
          </a:xfrm>
          <a:prstGeom prst="rect">
            <a:avLst/>
          </a:prstGeom>
          <a:solidFill>
            <a:srgbClr val="35C8FF"/>
          </a:solidFill>
          <a:ln/>
        </p:spPr>
      </p:sp>
      <p:sp>
        <p:nvSpPr>
          <p:cNvPr id="14" name="text_16_12"/>
          <p:cNvSpPr txBox="1"/>
          <p:nvPr/>
        </p:nvSpPr>
        <p:spPr>
          <a:xfrm>
            <a:off x="5080041"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2009</a:t>
            </a:r>
            <a:endParaRPr lang="en-US" sz="2000" dirty="0"/>
          </a:p>
        </p:txBody>
      </p:sp>
      <p:sp>
        <p:nvSpPr>
          <p:cNvPr id="15" name="text_16_13"/>
          <p:cNvSpPr txBox="1"/>
          <p:nvPr/>
        </p:nvSpPr>
        <p:spPr>
          <a:xfrm>
            <a:off x="5080041"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the first German Social Media Prisma</a:t>
            </a:r>
            <a:endParaRPr lang="en-US" sz="1000" dirty="0"/>
          </a:p>
        </p:txBody>
      </p:sp>
      <p:sp>
        <p:nvSpPr>
          <p:cNvPr id="16" name="shape_16_14"/>
          <p:cNvSpPr/>
          <p:nvPr/>
        </p:nvSpPr>
        <p:spPr>
          <a:xfrm>
            <a:off x="7239030" y="4699010"/>
            <a:ext cx="2031980" cy="25420"/>
          </a:xfrm>
          <a:prstGeom prst="rect">
            <a:avLst/>
          </a:prstGeom>
          <a:solidFill>
            <a:srgbClr val="35C8FF"/>
          </a:solidFill>
          <a:ln/>
        </p:spPr>
      </p:sp>
      <p:sp>
        <p:nvSpPr>
          <p:cNvPr id="17" name="text_16_15"/>
          <p:cNvSpPr txBox="1"/>
          <p:nvPr/>
        </p:nvSpPr>
        <p:spPr>
          <a:xfrm>
            <a:off x="723903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961</a:t>
            </a:r>
            <a:endParaRPr lang="en-US" sz="2000" dirty="0"/>
          </a:p>
        </p:txBody>
      </p:sp>
      <p:sp>
        <p:nvSpPr>
          <p:cNvPr id="18" name="text_16_16"/>
          <p:cNvSpPr txBox="1"/>
          <p:nvPr/>
        </p:nvSpPr>
        <p:spPr>
          <a:xfrm>
            <a:off x="7239030" y="5105370"/>
            <a:ext cx="2105680" cy="17145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AI offerings on the Good AI Prism</a:t>
            </a:r>
            <a:endParaRPr lang="en-US" sz="1000" dirty="0"/>
          </a:p>
        </p:txBody>
      </p:sp>
      <p:sp>
        <p:nvSpPr>
          <p:cNvPr id="19" name="shape_16_17"/>
          <p:cNvSpPr/>
          <p:nvPr/>
        </p:nvSpPr>
        <p:spPr>
          <a:xfrm>
            <a:off x="9398020" y="4699010"/>
            <a:ext cx="2031980" cy="25420"/>
          </a:xfrm>
          <a:prstGeom prst="rect">
            <a:avLst/>
          </a:prstGeom>
          <a:solidFill>
            <a:srgbClr val="35C8FF"/>
          </a:solidFill>
          <a:ln/>
        </p:spPr>
      </p:sp>
      <p:sp>
        <p:nvSpPr>
          <p:cNvPr id="20" name="text_16_18"/>
          <p:cNvSpPr txBox="1"/>
          <p:nvPr/>
        </p:nvSpPr>
        <p:spPr>
          <a:xfrm>
            <a:off x="939802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11</a:t>
            </a:r>
            <a:endParaRPr lang="en-US" sz="2000" dirty="0"/>
          </a:p>
        </p:txBody>
      </p:sp>
      <p:sp>
        <p:nvSpPr>
          <p:cNvPr id="21" name="text_16_19"/>
          <p:cNvSpPr txBox="1"/>
          <p:nvPr/>
        </p:nvSpPr>
        <p:spPr>
          <a:xfrm>
            <a:off x="9398020"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entry offers and services with a clear scope</a:t>
            </a:r>
            <a:endParaRPr lang="en-US" sz="1000" dirty="0"/>
          </a:p>
        </p:txBody>
      </p:sp>
      <p:sp>
        <p:nvSpPr>
          <p:cNvPr id="22" name="text_16_2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 company history · Good AI Prism, Oct 2026 · ethority.ai offer pages, Oct 2026</a:t>
            </a:r>
            <a:endParaRPr lang="en-US" sz="900" dirty="0"/>
          </a:p>
        </p:txBody>
      </p:sp>
      <p:sp>
        <p:nvSpPr>
          <p:cNvPr id="23" name="text_16_21"/>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24" name="text_16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16 / 19</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_17_0"/>
          <p:cNvSpPr/>
          <p:nvPr/>
        </p:nvSpPr>
        <p:spPr>
          <a:xfrm>
            <a:off x="0" y="0"/>
            <a:ext cx="12191970" cy="88880"/>
          </a:xfrm>
          <a:prstGeom prst="rect">
            <a:avLst/>
          </a:prstGeom>
          <a:solidFill>
            <a:srgbClr val="35C8FF"/>
          </a:solidFill>
          <a:ln/>
        </p:spPr>
      </p:sp>
      <p:pic>
        <p:nvPicPr>
          <p:cNvPr id="3" name="picture_17_1" descr="/tmp/claude-0/-home-claude/5dcc285b-52c5-57b1-88a8-9616b3351304/scratchpad/f39/W2/decks_v3/_work/S_Market-Study-Presentation_GLOBAL_EN_v3.3_20261027/img_032.png">    </p:cNvPr>
          <p:cNvPicPr>
            <a:picLocks noChangeAspect="1"/>
          </p:cNvPicPr>
          <p:nvPr/>
        </p:nvPicPr>
        <p:blipFill>
          <a:blip r:embed="rId1"/>
          <a:stretch>
            <a:fillRect/>
          </a:stretch>
        </p:blipFill>
        <p:spPr>
          <a:xfrm>
            <a:off x="761970" y="317480"/>
            <a:ext cx="279441" cy="279441"/>
          </a:xfrm>
          <a:prstGeom prst="rect">
            <a:avLst/>
          </a:prstGeom>
        </p:spPr>
      </p:pic>
      <p:sp>
        <p:nvSpPr>
          <p:cNvPr id="4" name="text_1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7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sp>
        <p:nvSpPr>
          <p:cNvPr id="7" name="text_17_5"/>
          <p:cNvSpPr txBox="1"/>
          <p:nvPr/>
        </p:nvSpPr>
        <p:spPr>
          <a:xfrm>
            <a:off x="761970" y="1079541"/>
            <a:ext cx="681484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NEXT STEP</a:t>
            </a:r>
            <a:endParaRPr lang="en-US" sz="1050" dirty="0"/>
          </a:p>
        </p:txBody>
      </p:sp>
      <p:sp>
        <p:nvSpPr>
          <p:cNvPr id="8" name="Title"/>
          <p:cNvSpPr txBox="1"/>
          <p:nvPr/>
        </p:nvSpPr>
        <p:spPr>
          <a:xfrm>
            <a:off x="761970" y="1392540"/>
            <a:ext cx="6814840" cy="1023945"/>
          </a:xfrm>
          <a:prstGeom prst="rect">
            <a:avLst/>
          </a:prstGeom>
          <a:noFill/>
          <a:ln/>
        </p:spPr>
        <p:txBody>
          <a:bodyPr wrap="square" lIns="0" tIns="0" rIns="0" bIns="0" rtlCol="0" anchor="t"/>
          <a:lstStyle/>
          <a:p>
            <a:pPr algn="l" indent="0" marL="0">
              <a:lnSpc>
                <a:spcPts val="4030"/>
              </a:lnSpc>
              <a:buNone/>
            </a:pPr>
            <a:r>
              <a:rPr lang="en-US" sz="4200" spc="-168" kern="0" dirty="0">
                <a:solidFill>
                  <a:srgbClr val="EEF3F8"/>
                </a:solidFill>
                <a:latin typeface="Archivo Black" pitchFamily="34" charset="0"/>
                <a:ea typeface="Archivo Black" pitchFamily="34" charset="-122"/>
                <a:cs typeface="Archivo Black" pitchFamily="34" charset="-120"/>
              </a:rPr>
              <a:t>Discuss your case </a:t>
            </a:r>
            <a:pPr algn="l" indent="0" marL="0">
              <a:lnSpc>
                <a:spcPts val="4030"/>
              </a:lnSpc>
              <a:buNone/>
            </a:pPr>
            <a:r>
              <a:rPr lang="en-US" sz="4200" spc="-168" kern="0" dirty="0">
                <a:solidFill>
                  <a:srgbClr val="35C8FF"/>
                </a:solidFill>
                <a:latin typeface="Archivo Black" pitchFamily="34" charset="0"/>
                <a:ea typeface="Archivo Black" pitchFamily="34" charset="-122"/>
                <a:cs typeface="Archivo Black" pitchFamily="34" charset="-120"/>
              </a:rPr>
              <a:t>with Sten Franke.</a:t>
            </a:r>
            <a:endParaRPr lang="en-US" sz="4200" dirty="0"/>
          </a:p>
        </p:txBody>
      </p:sp>
      <p:sp>
        <p:nvSpPr>
          <p:cNvPr id="9" name="shape_17_7"/>
          <p:cNvSpPr/>
          <p:nvPr/>
        </p:nvSpPr>
        <p:spPr>
          <a:xfrm>
            <a:off x="761970" y="2708544"/>
            <a:ext cx="6603980" cy="6309"/>
          </a:xfrm>
          <a:prstGeom prst="rect">
            <a:avLst/>
          </a:prstGeom>
          <a:solidFill>
            <a:srgbClr val="D6E6F5">
              <a:alpha val="13000"/>
            </a:srgbClr>
          </a:solidFill>
          <a:ln/>
        </p:spPr>
      </p:sp>
      <p:sp>
        <p:nvSpPr>
          <p:cNvPr id="10" name="shape_17_8"/>
          <p:cNvSpPr/>
          <p:nvPr/>
        </p:nvSpPr>
        <p:spPr>
          <a:xfrm>
            <a:off x="761970" y="2841955"/>
            <a:ext cx="749259" cy="209580"/>
          </a:xfrm>
          <a:prstGeom prst="rect">
            <a:avLst/>
          </a:prstGeom>
          <a:solidFill>
            <a:srgbClr val="35C8FF"/>
          </a:solidFill>
          <a:ln/>
        </p:spPr>
      </p:sp>
      <p:sp>
        <p:nvSpPr>
          <p:cNvPr id="11" name="text_17_9"/>
          <p:cNvSpPr txBox="1"/>
          <p:nvPr/>
        </p:nvSpPr>
        <p:spPr>
          <a:xfrm>
            <a:off x="831830" y="2899105"/>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CHECK</a:t>
            </a:r>
            <a:endParaRPr lang="en-US" sz="750" dirty="0"/>
          </a:p>
        </p:txBody>
      </p:sp>
      <p:sp>
        <p:nvSpPr>
          <p:cNvPr id="12" name="text_17_10"/>
          <p:cNvSpPr txBox="1"/>
          <p:nvPr/>
        </p:nvSpPr>
        <p:spPr>
          <a:xfrm>
            <a:off x="1625620" y="2816535"/>
            <a:ext cx="5925312" cy="59929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AI Readiness &amp; Maturity Check: one workshop day, then the written assessment</a:t>
            </a:r>
            <a:endParaRPr lang="en-US" sz="1350" dirty="0"/>
          </a:p>
        </p:txBody>
      </p:sp>
      <p:sp>
        <p:nvSpPr>
          <p:cNvPr id="13" name="text_17_11"/>
          <p:cNvSpPr txBox="1"/>
          <p:nvPr/>
        </p:nvSpPr>
        <p:spPr>
          <a:xfrm>
            <a:off x="1625620" y="3278673"/>
            <a:ext cx="592531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800" dirty="0"/>
          </a:p>
        </p:txBody>
      </p:sp>
      <p:sp>
        <p:nvSpPr>
          <p:cNvPr id="14" name="shape_17_12"/>
          <p:cNvSpPr/>
          <p:nvPr/>
        </p:nvSpPr>
        <p:spPr>
          <a:xfrm>
            <a:off x="761970" y="3517422"/>
            <a:ext cx="6603980" cy="6309"/>
          </a:xfrm>
          <a:prstGeom prst="rect">
            <a:avLst/>
          </a:prstGeom>
          <a:solidFill>
            <a:srgbClr val="D6E6F5">
              <a:alpha val="13000"/>
            </a:srgbClr>
          </a:solidFill>
          <a:ln/>
        </p:spPr>
      </p:sp>
      <p:sp>
        <p:nvSpPr>
          <p:cNvPr id="15" name="shape_17_13"/>
          <p:cNvSpPr/>
          <p:nvPr/>
        </p:nvSpPr>
        <p:spPr>
          <a:xfrm>
            <a:off x="761970" y="3650742"/>
            <a:ext cx="756940" cy="209580"/>
          </a:xfrm>
          <a:prstGeom prst="rect">
            <a:avLst/>
          </a:prstGeom>
          <a:solidFill>
            <a:srgbClr val="35C8FF"/>
          </a:solidFill>
          <a:ln/>
        </p:spPr>
      </p:sp>
      <p:sp>
        <p:nvSpPr>
          <p:cNvPr id="16" name="text_17_14"/>
          <p:cNvSpPr txBox="1"/>
          <p:nvPr/>
        </p:nvSpPr>
        <p:spPr>
          <a:xfrm>
            <a:off x="831830" y="3707892"/>
            <a:ext cx="648492"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CALCULATE</a:t>
            </a:r>
            <a:endParaRPr lang="en-US" sz="750" dirty="0"/>
          </a:p>
        </p:txBody>
      </p:sp>
      <p:sp>
        <p:nvSpPr>
          <p:cNvPr id="17" name="text_17_15"/>
          <p:cNvSpPr txBox="1"/>
          <p:nvPr/>
        </p:nvSpPr>
        <p:spPr>
          <a:xfrm>
            <a:off x="1633210" y="3625322"/>
            <a:ext cx="3465850"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7" invalidUrl="" action="" tgtFrame="" tooltip="" history="1" highlightClick="0" endSnd="0">
                  <a:extLst>
                    <a:ext uri="{A12FA001-AC4F-418D-AE19-62706E023703}">
                      <ahyp:hlinkClr xmlns:ahyp="http://schemas.microsoft.com/office/drawing/2018/hyperlinkcolor" val="tx"/>
                    </a:ext>
                  </a:extLst>
                </a:hlinkClick>
              </a:rPr>
              <a:t>Test your own case with the AI calculators</a:t>
            </a:r>
            <a:endParaRPr lang="en-US" sz="1350" dirty="0"/>
          </a:p>
        </p:txBody>
      </p:sp>
      <p:sp>
        <p:nvSpPr>
          <p:cNvPr id="18" name="text_17_16"/>
          <p:cNvSpPr txBox="1"/>
          <p:nvPr/>
        </p:nvSpPr>
        <p:spPr>
          <a:xfrm>
            <a:off x="1633210" y="3881811"/>
            <a:ext cx="3465850"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solutions/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calculators</a:t>
            </a:r>
            <a:endParaRPr lang="en-US" sz="800" dirty="0"/>
          </a:p>
        </p:txBody>
      </p:sp>
      <p:sp>
        <p:nvSpPr>
          <p:cNvPr id="19" name="shape_17_17"/>
          <p:cNvSpPr/>
          <p:nvPr/>
        </p:nvSpPr>
        <p:spPr>
          <a:xfrm>
            <a:off x="761970" y="4120561"/>
            <a:ext cx="6603980" cy="6309"/>
          </a:xfrm>
          <a:prstGeom prst="rect">
            <a:avLst/>
          </a:prstGeom>
          <a:solidFill>
            <a:srgbClr val="D6E6F5">
              <a:alpha val="13000"/>
            </a:srgbClr>
          </a:solidFill>
          <a:ln/>
        </p:spPr>
      </p:sp>
      <p:sp>
        <p:nvSpPr>
          <p:cNvPr id="20" name="shape_17_18"/>
          <p:cNvSpPr/>
          <p:nvPr/>
        </p:nvSpPr>
        <p:spPr>
          <a:xfrm>
            <a:off x="761970" y="4253880"/>
            <a:ext cx="749259" cy="209580"/>
          </a:xfrm>
          <a:prstGeom prst="rect">
            <a:avLst/>
          </a:prstGeom>
          <a:solidFill>
            <a:srgbClr val="35C8FF"/>
          </a:solidFill>
          <a:ln/>
        </p:spPr>
      </p:sp>
      <p:sp>
        <p:nvSpPr>
          <p:cNvPr id="21" name="text_17_19"/>
          <p:cNvSpPr txBox="1"/>
          <p:nvPr/>
        </p:nvSpPr>
        <p:spPr>
          <a:xfrm>
            <a:off x="831830" y="4311030"/>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READ</a:t>
            </a:r>
            <a:endParaRPr lang="en-US" sz="750" dirty="0"/>
          </a:p>
        </p:txBody>
      </p:sp>
      <p:sp>
        <p:nvSpPr>
          <p:cNvPr id="22" name="text_17_20"/>
          <p:cNvSpPr txBox="1"/>
          <p:nvPr/>
        </p:nvSpPr>
        <p:spPr>
          <a:xfrm>
            <a:off x="1625620" y="4228460"/>
            <a:ext cx="3678997"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1" invalidUrl="" action="" tgtFrame="" tooltip="" history="1" highlightClick="0" endSnd="0">
                  <a:extLst>
                    <a:ext uri="{A12FA001-AC4F-418D-AE19-62706E023703}">
                      <ahyp:hlinkClr xmlns:ahyp="http://schemas.microsoft.com/office/drawing/2018/hyperlinkcolor" val="tx"/>
                    </a:ext>
                  </a:extLst>
                </a:hlinkClick>
              </a:rPr>
              <a:t>The Global Market Study 2026/27 (90 pages)</a:t>
            </a:r>
            <a:endParaRPr lang="en-US" sz="1350" dirty="0"/>
          </a:p>
        </p:txBody>
      </p:sp>
      <p:sp>
        <p:nvSpPr>
          <p:cNvPr id="23" name="text_17_21"/>
          <p:cNvSpPr txBox="1"/>
          <p:nvPr/>
        </p:nvSpPr>
        <p:spPr>
          <a:xfrm>
            <a:off x="1625620" y="4484949"/>
            <a:ext cx="3678997"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4" name="shape_17_22"/>
          <p:cNvSpPr/>
          <p:nvPr/>
        </p:nvSpPr>
        <p:spPr>
          <a:xfrm>
            <a:off x="761970" y="4723699"/>
            <a:ext cx="6603980" cy="6309"/>
          </a:xfrm>
          <a:prstGeom prst="rect">
            <a:avLst/>
          </a:prstGeom>
          <a:solidFill>
            <a:srgbClr val="D6E6F5">
              <a:alpha val="13000"/>
            </a:srgbClr>
          </a:solidFill>
          <a:ln/>
        </p:spPr>
      </p:sp>
      <p:sp>
        <p:nvSpPr>
          <p:cNvPr id="25" name="shape_17_23"/>
          <p:cNvSpPr/>
          <p:nvPr/>
        </p:nvSpPr>
        <p:spPr>
          <a:xfrm>
            <a:off x="761970" y="4857018"/>
            <a:ext cx="749259" cy="209580"/>
          </a:xfrm>
          <a:prstGeom prst="rect">
            <a:avLst/>
          </a:prstGeom>
          <a:solidFill>
            <a:srgbClr val="35C8FF"/>
          </a:solidFill>
          <a:ln/>
        </p:spPr>
      </p:sp>
      <p:sp>
        <p:nvSpPr>
          <p:cNvPr id="26" name="text_17_24"/>
          <p:cNvSpPr txBox="1"/>
          <p:nvPr/>
        </p:nvSpPr>
        <p:spPr>
          <a:xfrm>
            <a:off x="831830" y="4914168"/>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E-MAIL</a:t>
            </a:r>
            <a:endParaRPr lang="en-US" sz="750" dirty="0"/>
          </a:p>
        </p:txBody>
      </p:sp>
      <p:sp>
        <p:nvSpPr>
          <p:cNvPr id="27" name="text_17_25"/>
          <p:cNvSpPr txBox="1"/>
          <p:nvPr/>
        </p:nvSpPr>
        <p:spPr>
          <a:xfrm>
            <a:off x="1625620" y="4831690"/>
            <a:ext cx="1363005"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4" invalidUrl="" action="" tgtFrame="" tooltip="" history="1" highlightClick="0" endSnd="0">
                  <a:extLst>
                    <a:ext uri="{A12FA001-AC4F-418D-AE19-62706E023703}">
                      <ahyp:hlinkClr xmlns:ahyp="http://schemas.microsoft.com/office/drawing/2018/hyperlinkcolor" val="tx"/>
                    </a:ext>
                  </a:extLst>
                </a:hlinkClick>
              </a:rPr>
              <a:t>sten@ethority.ai</a:t>
            </a:r>
            <a:endParaRPr lang="en-US" sz="1350" dirty="0"/>
          </a:p>
        </p:txBody>
      </p:sp>
      <p:sp>
        <p:nvSpPr>
          <p:cNvPr id="28" name="text_17_26"/>
          <p:cNvSpPr txBox="1"/>
          <p:nvPr/>
        </p:nvSpPr>
        <p:spPr>
          <a:xfrm>
            <a:off x="1625620" y="5088179"/>
            <a:ext cx="1363005"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Sten Franke</a:t>
            </a:r>
            <a:endParaRPr lang="en-US" sz="800" dirty="0"/>
          </a:p>
        </p:txBody>
      </p:sp>
      <p:pic>
        <p:nvPicPr>
          <p:cNvPr id="29" name="picture_17_27" descr="/tmp/claude-0/-home-claude/5dcc285b-52c5-57b1-88a8-9616b3351304/scratchpad/f39/W2/decks_v3/_work/S_Market-Study-Presentation_GLOBAL_EN_v3.3_20261027/img_033.png">    </p:cNvPr>
          <p:cNvPicPr>
            <a:picLocks noChangeAspect="1"/>
          </p:cNvPicPr>
          <p:nvPr/>
        </p:nvPicPr>
        <p:blipFill>
          <a:blip r:embed="rId16"/>
          <a:stretch>
            <a:fillRect/>
          </a:stretch>
        </p:blipFill>
        <p:spPr>
          <a:xfrm>
            <a:off x="8128010" y="952530"/>
            <a:ext cx="3301990" cy="1587490"/>
          </a:xfrm>
          <a:prstGeom prst="rect">
            <a:avLst/>
          </a:prstGeom>
        </p:spPr>
      </p:pic>
      <p:sp>
        <p:nvSpPr>
          <p:cNvPr id="30" name="text_17_28"/>
          <p:cNvSpPr txBox="1"/>
          <p:nvPr/>
        </p:nvSpPr>
        <p:spPr>
          <a:xfrm>
            <a:off x="8128010" y="2679741"/>
            <a:ext cx="3413730" cy="265450"/>
          </a:xfrm>
          <a:prstGeom prst="rect">
            <a:avLst/>
          </a:prstGeom>
          <a:noFill/>
          <a:ln/>
        </p:spPr>
        <p:txBody>
          <a:bodyPr wrap="square" lIns="0" tIns="0" rIns="0" bIns="0" rtlCol="0" anchor="t"/>
          <a:lstStyle/>
          <a:p>
            <a:pPr algn="l" indent="0" marL="0">
              <a:lnSpc>
                <a:spcPts val="2090"/>
              </a:lnSpc>
              <a:buNone/>
            </a:pPr>
            <a:r>
              <a:rPr lang="en-US" sz="1900" b="1" dirty="0">
                <a:solidFill>
                  <a:srgbClr val="EEF3F8"/>
                </a:solidFill>
                <a:latin typeface="Archivo" pitchFamily="34" charset="0"/>
                <a:ea typeface="Archivo" pitchFamily="34" charset="-122"/>
                <a:cs typeface="Archivo" pitchFamily="34" charset="-120"/>
              </a:rPr>
              <a:t>Sten Franke</a:t>
            </a:r>
            <a:endParaRPr lang="en-US" sz="1900" dirty="0"/>
          </a:p>
        </p:txBody>
      </p:sp>
      <p:sp>
        <p:nvSpPr>
          <p:cNvPr id="31" name="text_17_29"/>
          <p:cNvSpPr txBox="1"/>
          <p:nvPr/>
        </p:nvSpPr>
        <p:spPr>
          <a:xfrm>
            <a:off x="8128010" y="3008650"/>
            <a:ext cx="3413730" cy="142281"/>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FOUNDER &amp; CEO · CHIEF AI ARCHITECT, ETHORITY</a:t>
            </a:r>
            <a:endParaRPr lang="en-US" sz="800" dirty="0"/>
          </a:p>
        </p:txBody>
      </p:sp>
      <p:sp>
        <p:nvSpPr>
          <p:cNvPr id="32" name="text_17_30"/>
          <p:cNvSpPr txBox="1"/>
          <p:nvPr/>
        </p:nvSpPr>
        <p:spPr>
          <a:xfrm>
            <a:off x="8128010" y="3252429"/>
            <a:ext cx="3413730" cy="167610"/>
          </a:xfrm>
          <a:prstGeom prst="rect">
            <a:avLst/>
          </a:prstGeom>
          <a:noFill/>
          <a:ln/>
        </p:spPr>
        <p:txBody>
          <a:bodyPr wrap="square" lIns="0" tIns="0" rIns="0" bIns="0" rtlCol="0" anchor="t"/>
          <a:lstStyle/>
          <a:p>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7" invalidUrl="" action="" tgtFrame="" tooltip="" history="1" highlightClick="0" endSnd="0">
                  <a:extLst>
                    <a:ext uri="{A12FA001-AC4F-418D-AE19-62706E023703}">
                      <ahyp:hlinkClr xmlns:ahyp="http://schemas.microsoft.com/office/drawing/2018/hyperlinkcolor" val="tx"/>
                    </a:ext>
                  </a:extLst>
                </a:hlinkClick>
              </a:rPr>
              <a:t>sten@ethority.ai</a:t>
            </a:r>
            <a:pPr algn="l" indent="0" marL="0">
              <a:lnSpc>
                <a:spcPts val="1320"/>
              </a:lnSpc>
              <a:buNone/>
            </a:pPr>
            <a:r>
              <a:rPr lang="en-US" sz="1100" dirty="0">
                <a:solidFill>
                  <a:srgbClr val="EEF3F8"/>
                </a:solidFill>
                <a:latin typeface="IBM Plex Sans Medium" pitchFamily="34" charset="0"/>
                <a:ea typeface="IBM Plex Sans Medium" pitchFamily="34" charset="-122"/>
                <a:cs typeface="IBM Plex Sans Medium" pitchFamily="34" charset="-120"/>
              </a:rPr>
              <a:t> · </a:t>
            </a:r>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8" invalidUrl="" action="" tgtFrame="" tooltip="" history="1" highlightClick="0" endSnd="0">
                  <a:extLst>
                    <a:ext uri="{A12FA001-AC4F-418D-AE19-62706E023703}">
                      <ahyp:hlinkClr xmlns:ahyp="http://schemas.microsoft.com/office/drawing/2018/hyperlinkcolor" val="tx"/>
                    </a:ext>
                  </a:extLst>
                </a:hlinkClick>
              </a:rPr>
              <a:t>ethority.ai</a:t>
            </a:r>
            <a:endParaRPr lang="en-US" sz="1100" dirty="0"/>
          </a:p>
        </p:txBody>
      </p:sp>
      <p:sp>
        <p:nvSpPr>
          <p:cNvPr id="33" name="shape_17_31"/>
          <p:cNvSpPr/>
          <p:nvPr/>
        </p:nvSpPr>
        <p:spPr>
          <a:xfrm>
            <a:off x="8128010" y="3534247"/>
            <a:ext cx="1587490" cy="2047067"/>
          </a:xfrm>
          <a:prstGeom prst="rect">
            <a:avLst/>
          </a:prstGeom>
          <a:solidFill>
            <a:srgbClr val="FFFFFF"/>
          </a:solidFill>
          <a:ln/>
        </p:spPr>
      </p:sp>
      <p:pic>
        <p:nvPicPr>
          <p:cNvPr id="34" name="picture_17_32" descr="QR code: https://ethority.ai/research/presentations">    </p:cNvPr>
          <p:cNvPicPr>
            <a:picLocks noChangeAspect="1"/>
          </p:cNvPicPr>
          <p:nvPr/>
        </p:nvPicPr>
        <p:blipFill>
          <a:blip r:embed="rId19"/>
          <a:stretch>
            <a:fillRect/>
          </a:stretch>
        </p:blipFill>
        <p:spPr>
          <a:xfrm>
            <a:off x="8286750" y="3623127"/>
            <a:ext cx="1270010" cy="1270010"/>
          </a:xfrm>
          <a:prstGeom prst="rect">
            <a:avLst/>
          </a:prstGeom>
        </p:spPr>
      </p:pic>
      <p:sp>
        <p:nvSpPr>
          <p:cNvPr id="35" name="text_17_33"/>
          <p:cNvSpPr txBox="1"/>
          <p:nvPr/>
        </p:nvSpPr>
        <p:spPr>
          <a:xfrm>
            <a:off x="82168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This presentation online</a:t>
            </a:r>
            <a:endParaRPr lang="en-US" sz="1000" dirty="0"/>
          </a:p>
        </p:txBody>
      </p:sp>
      <p:sp>
        <p:nvSpPr>
          <p:cNvPr id="36" name="text_17_34"/>
          <p:cNvSpPr txBox="1"/>
          <p:nvPr/>
        </p:nvSpPr>
        <p:spPr>
          <a:xfrm>
            <a:off x="8216890" y="5274168"/>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presentations</a:t>
            </a:r>
            <a:endParaRPr lang="en-US" sz="700" dirty="0"/>
          </a:p>
        </p:txBody>
      </p:sp>
      <p:sp>
        <p:nvSpPr>
          <p:cNvPr id="37" name="shape_17_35"/>
          <p:cNvSpPr/>
          <p:nvPr/>
        </p:nvSpPr>
        <p:spPr>
          <a:xfrm>
            <a:off x="9842510" y="3534247"/>
            <a:ext cx="1587490" cy="2047067"/>
          </a:xfrm>
          <a:prstGeom prst="rect">
            <a:avLst/>
          </a:prstGeom>
          <a:solidFill>
            <a:srgbClr val="FFFFFF"/>
          </a:solidFill>
          <a:ln/>
        </p:spPr>
      </p:sp>
      <p:pic>
        <p:nvPicPr>
          <p:cNvPr id="38" name="picture_17_36" descr="QR code: https://www.linkedin.com/in/stenfranke">    </p:cNvPr>
          <p:cNvPicPr>
            <a:picLocks noChangeAspect="1"/>
          </p:cNvPicPr>
          <p:nvPr/>
        </p:nvPicPr>
        <p:blipFill>
          <a:blip r:embed="rId20"/>
          <a:stretch>
            <a:fillRect/>
          </a:stretch>
        </p:blipFill>
        <p:spPr>
          <a:xfrm>
            <a:off x="10001250" y="3623127"/>
            <a:ext cx="1270010" cy="1270010"/>
          </a:xfrm>
          <a:prstGeom prst="rect">
            <a:avLst/>
          </a:prstGeom>
        </p:spPr>
      </p:pic>
      <p:sp>
        <p:nvSpPr>
          <p:cNvPr id="39" name="text_17_37"/>
          <p:cNvSpPr txBox="1"/>
          <p:nvPr/>
        </p:nvSpPr>
        <p:spPr>
          <a:xfrm>
            <a:off x="99313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Connect with Sten Franke</a:t>
            </a:r>
            <a:endParaRPr lang="en-US" sz="1000" dirty="0"/>
          </a:p>
        </p:txBody>
      </p:sp>
      <p:sp>
        <p:nvSpPr>
          <p:cNvPr id="40" name="text_17_38"/>
          <p:cNvSpPr txBox="1"/>
          <p:nvPr/>
        </p:nvSpPr>
        <p:spPr>
          <a:xfrm>
            <a:off x="9931390" y="5274168"/>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https://www.linkedin.com/</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in/</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stenfranke</a:t>
            </a:r>
            <a:endParaRPr lang="en-US" sz="700" dirty="0"/>
          </a:p>
        </p:txBody>
      </p:sp>
      <p:sp>
        <p:nvSpPr>
          <p:cNvPr id="41" name="text_17_3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and study pages · Oct 2026</a:t>
            </a:r>
            <a:endParaRPr lang="en-US" sz="900" dirty="0"/>
          </a:p>
        </p:txBody>
      </p:sp>
      <p:sp>
        <p:nvSpPr>
          <p:cNvPr id="42" name="text_17_40"/>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43" name="text_17_4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17 / 19</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_18_0"/>
          <p:cNvSpPr/>
          <p:nvPr/>
        </p:nvSpPr>
        <p:spPr>
          <a:xfrm>
            <a:off x="0" y="0"/>
            <a:ext cx="12191970" cy="88880"/>
          </a:xfrm>
          <a:prstGeom prst="rect">
            <a:avLst/>
          </a:prstGeom>
          <a:solidFill>
            <a:srgbClr val="35C8FF"/>
          </a:solidFill>
          <a:ln/>
        </p:spPr>
      </p:sp>
      <p:pic>
        <p:nvPicPr>
          <p:cNvPr id="3" name="picture_18_1" descr="/tmp/claude-0/-home-claude/5dcc285b-52c5-57b1-88a8-9616b3351304/scratchpad/f39/W2/decks_v3/_work/S_Market-Study-Presentation_GLOBAL_EN_v3.3_20261027/img_036.png">    </p:cNvPr>
          <p:cNvPicPr>
            <a:picLocks noChangeAspect="1"/>
          </p:cNvPicPr>
          <p:nvPr/>
        </p:nvPicPr>
        <p:blipFill>
          <a:blip r:embed="rId1"/>
          <a:stretch>
            <a:fillRect/>
          </a:stretch>
        </p:blipFill>
        <p:spPr>
          <a:xfrm>
            <a:off x="761970" y="317480"/>
            <a:ext cx="279441" cy="279441"/>
          </a:xfrm>
          <a:prstGeom prst="rect">
            <a:avLst/>
          </a:prstGeom>
        </p:spPr>
      </p:pic>
      <p:sp>
        <p:nvSpPr>
          <p:cNvPr id="4" name="text_1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8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sp>
        <p:nvSpPr>
          <p:cNvPr id="7" name="text_18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CONTINUE ON ETHORITY.AI</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Every page, offer and study in this deck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is one click away.</a:t>
            </a:r>
            <a:endParaRPr lang="en-US" sz="3000" dirty="0"/>
          </a:p>
        </p:txBody>
      </p:sp>
      <p:sp>
        <p:nvSpPr>
          <p:cNvPr id="9" name="shape_18_7"/>
          <p:cNvSpPr/>
          <p:nvPr/>
        </p:nvSpPr>
        <p:spPr>
          <a:xfrm>
            <a:off x="761970" y="2095530"/>
            <a:ext cx="2495580" cy="38130"/>
          </a:xfrm>
          <a:prstGeom prst="rect">
            <a:avLst/>
          </a:prstGeom>
          <a:solidFill>
            <a:srgbClr val="35C8FF"/>
          </a:solidFill>
          <a:ln/>
        </p:spPr>
      </p:sp>
      <p:sp>
        <p:nvSpPr>
          <p:cNvPr id="10" name="text_18_8"/>
          <p:cNvSpPr txBox="1"/>
          <p:nvPr/>
        </p:nvSpPr>
        <p:spPr>
          <a:xfrm>
            <a:off x="76197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PAGES</a:t>
            </a:r>
            <a:endParaRPr lang="en-US" sz="800" dirty="0"/>
          </a:p>
        </p:txBody>
      </p:sp>
      <p:sp>
        <p:nvSpPr>
          <p:cNvPr id="11" name="shape_18_9"/>
          <p:cNvSpPr/>
          <p:nvPr/>
        </p:nvSpPr>
        <p:spPr>
          <a:xfrm>
            <a:off x="761970" y="2387590"/>
            <a:ext cx="2495580" cy="6309"/>
          </a:xfrm>
          <a:prstGeom prst="rect">
            <a:avLst/>
          </a:prstGeom>
          <a:solidFill>
            <a:srgbClr val="D6E6F5">
              <a:alpha val="13000"/>
            </a:srgbClr>
          </a:solidFill>
          <a:ln/>
        </p:spPr>
      </p:sp>
      <p:sp>
        <p:nvSpPr>
          <p:cNvPr id="12" name="text_18_10"/>
          <p:cNvSpPr txBox="1"/>
          <p:nvPr/>
        </p:nvSpPr>
        <p:spPr>
          <a:xfrm>
            <a:off x="76197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Home</a:t>
            </a:r>
            <a:endParaRPr lang="en-US" sz="1050" dirty="0"/>
          </a:p>
        </p:txBody>
      </p:sp>
      <p:sp>
        <p:nvSpPr>
          <p:cNvPr id="13" name="text_18_11"/>
          <p:cNvSpPr txBox="1"/>
          <p:nvPr/>
        </p:nvSpPr>
        <p:spPr>
          <a:xfrm>
            <a:off x="761970" y="263008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endParaRPr lang="en-US" sz="700" dirty="0"/>
          </a:p>
        </p:txBody>
      </p:sp>
      <p:sp>
        <p:nvSpPr>
          <p:cNvPr id="14" name="shape_18_12"/>
          <p:cNvSpPr/>
          <p:nvPr/>
        </p:nvSpPr>
        <p:spPr>
          <a:xfrm>
            <a:off x="761970" y="2802727"/>
            <a:ext cx="2495580" cy="6309"/>
          </a:xfrm>
          <a:prstGeom prst="rect">
            <a:avLst/>
          </a:prstGeom>
          <a:solidFill>
            <a:srgbClr val="D6E6F5">
              <a:alpha val="13000"/>
            </a:srgbClr>
          </a:solidFill>
          <a:ln/>
        </p:spPr>
      </p:sp>
      <p:sp>
        <p:nvSpPr>
          <p:cNvPr id="15" name="text_18_13"/>
          <p:cNvSpPr txBox="1"/>
          <p:nvPr/>
        </p:nvSpPr>
        <p:spPr>
          <a:xfrm>
            <a:off x="761970" y="286618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Good AI Prism</a:t>
            </a:r>
            <a:endParaRPr lang="en-US" sz="1050" dirty="0"/>
          </a:p>
        </p:txBody>
      </p:sp>
      <p:sp>
        <p:nvSpPr>
          <p:cNvPr id="16" name="text_18_14"/>
          <p:cNvSpPr txBox="1"/>
          <p:nvPr/>
        </p:nvSpPr>
        <p:spPr>
          <a:xfrm>
            <a:off x="761970" y="3045226"/>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ai-prism</a:t>
            </a:r>
            <a:endParaRPr lang="en-US" sz="700" dirty="0"/>
          </a:p>
        </p:txBody>
      </p:sp>
      <p:sp>
        <p:nvSpPr>
          <p:cNvPr id="17" name="shape_18_15"/>
          <p:cNvSpPr/>
          <p:nvPr/>
        </p:nvSpPr>
        <p:spPr>
          <a:xfrm>
            <a:off x="761970" y="3217865"/>
            <a:ext cx="2495580" cy="6309"/>
          </a:xfrm>
          <a:prstGeom prst="rect">
            <a:avLst/>
          </a:prstGeom>
          <a:solidFill>
            <a:srgbClr val="D6E6F5">
              <a:alpha val="13000"/>
            </a:srgbClr>
          </a:solidFill>
          <a:ln/>
        </p:spPr>
      </p:sp>
      <p:sp>
        <p:nvSpPr>
          <p:cNvPr id="18" name="text_18_16"/>
          <p:cNvSpPr txBox="1"/>
          <p:nvPr/>
        </p:nvSpPr>
        <p:spPr>
          <a:xfrm>
            <a:off x="761970" y="328132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Registry of AI offerings</a:t>
            </a:r>
            <a:endParaRPr lang="en-US" sz="1050" dirty="0"/>
          </a:p>
        </p:txBody>
      </p:sp>
      <p:sp>
        <p:nvSpPr>
          <p:cNvPr id="19" name="text_18_17"/>
          <p:cNvSpPr txBox="1"/>
          <p:nvPr/>
        </p:nvSpPr>
        <p:spPr>
          <a:xfrm>
            <a:off x="761970" y="346036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registry</a:t>
            </a:r>
            <a:endParaRPr lang="en-US" sz="700" dirty="0"/>
          </a:p>
        </p:txBody>
      </p:sp>
      <p:sp>
        <p:nvSpPr>
          <p:cNvPr id="20" name="shape_18_18"/>
          <p:cNvSpPr/>
          <p:nvPr/>
        </p:nvSpPr>
        <p:spPr>
          <a:xfrm>
            <a:off x="761970" y="3633003"/>
            <a:ext cx="2495580" cy="6309"/>
          </a:xfrm>
          <a:prstGeom prst="rect">
            <a:avLst/>
          </a:prstGeom>
          <a:solidFill>
            <a:srgbClr val="D6E6F5">
              <a:alpha val="13000"/>
            </a:srgbClr>
          </a:solidFill>
          <a:ln/>
        </p:spPr>
      </p:sp>
      <p:sp>
        <p:nvSpPr>
          <p:cNvPr id="21" name="text_18_19"/>
          <p:cNvSpPr txBox="1"/>
          <p:nvPr/>
        </p:nvSpPr>
        <p:spPr>
          <a:xfrm>
            <a:off x="761970" y="36964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5" invalidUrl="" action="" tgtFrame="" tooltip="" history="1" highlightClick="0" endSnd="0">
                  <a:extLst>
                    <a:ext uri="{A12FA001-AC4F-418D-AE19-62706E023703}">
                      <ahyp:hlinkClr xmlns:ahyp="http://schemas.microsoft.com/office/drawing/2018/hyperlinkcolor" val="tx"/>
                    </a:ext>
                  </a:extLst>
                </a:hlinkClick>
              </a:rPr>
              <a:t>Compare offerings</a:t>
            </a:r>
            <a:endParaRPr lang="en-US" sz="1050" dirty="0"/>
          </a:p>
        </p:txBody>
      </p:sp>
      <p:sp>
        <p:nvSpPr>
          <p:cNvPr id="22" name="text_18_20"/>
          <p:cNvSpPr txBox="1"/>
          <p:nvPr/>
        </p:nvSpPr>
        <p:spPr>
          <a:xfrm>
            <a:off x="761970" y="38755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compare</a:t>
            </a:r>
            <a:endParaRPr lang="en-US" sz="700" dirty="0"/>
          </a:p>
        </p:txBody>
      </p:sp>
      <p:sp>
        <p:nvSpPr>
          <p:cNvPr id="23" name="shape_18_21"/>
          <p:cNvSpPr/>
          <p:nvPr/>
        </p:nvSpPr>
        <p:spPr>
          <a:xfrm>
            <a:off x="761970" y="4048140"/>
            <a:ext cx="2495580" cy="6309"/>
          </a:xfrm>
          <a:prstGeom prst="rect">
            <a:avLst/>
          </a:prstGeom>
          <a:solidFill>
            <a:srgbClr val="D6E6F5">
              <a:alpha val="13000"/>
            </a:srgbClr>
          </a:solidFill>
          <a:ln/>
        </p:spPr>
      </p:sp>
      <p:sp>
        <p:nvSpPr>
          <p:cNvPr id="24" name="text_18_22"/>
          <p:cNvSpPr txBox="1"/>
          <p:nvPr/>
        </p:nvSpPr>
        <p:spPr>
          <a:xfrm>
            <a:off x="761970" y="41116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6" invalidUrl="" action="" tgtFrame="" tooltip="" history="1" highlightClick="0" endSnd="0">
                  <a:extLst>
                    <a:ext uri="{A12FA001-AC4F-418D-AE19-62706E023703}">
                      <ahyp:hlinkClr xmlns:ahyp="http://schemas.microsoft.com/office/drawing/2018/hyperlinkcolor" val="tx"/>
                    </a:ext>
                  </a:extLst>
                </a:hlinkClick>
              </a:rPr>
              <a:t>Company</a:t>
            </a:r>
            <a:endParaRPr lang="en-US" sz="1050" dirty="0"/>
          </a:p>
        </p:txBody>
      </p:sp>
      <p:sp>
        <p:nvSpPr>
          <p:cNvPr id="25" name="text_18_23"/>
          <p:cNvSpPr txBox="1"/>
          <p:nvPr/>
        </p:nvSpPr>
        <p:spPr>
          <a:xfrm>
            <a:off x="761970" y="429063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endParaRPr lang="en-US" sz="700" dirty="0"/>
          </a:p>
        </p:txBody>
      </p:sp>
      <p:sp>
        <p:nvSpPr>
          <p:cNvPr id="26" name="shape_18_24"/>
          <p:cNvSpPr/>
          <p:nvPr/>
        </p:nvSpPr>
        <p:spPr>
          <a:xfrm>
            <a:off x="761970" y="4463278"/>
            <a:ext cx="2495580" cy="6309"/>
          </a:xfrm>
          <a:prstGeom prst="rect">
            <a:avLst/>
          </a:prstGeom>
          <a:solidFill>
            <a:srgbClr val="D6E6F5">
              <a:alpha val="13000"/>
            </a:srgbClr>
          </a:solidFill>
          <a:ln/>
        </p:spPr>
      </p:sp>
      <p:sp>
        <p:nvSpPr>
          <p:cNvPr id="27" name="text_18_25"/>
          <p:cNvSpPr txBox="1"/>
          <p:nvPr/>
        </p:nvSpPr>
        <p:spPr>
          <a:xfrm>
            <a:off x="761970" y="452673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7" invalidUrl="" action="" tgtFrame="" tooltip="" history="1" highlightClick="0" endSnd="0">
                  <a:extLst>
                    <a:ext uri="{A12FA001-AC4F-418D-AE19-62706E023703}">
                      <ahyp:hlinkClr xmlns:ahyp="http://schemas.microsoft.com/office/drawing/2018/hyperlinkcolor" val="tx"/>
                    </a:ext>
                  </a:extLst>
                </a:hlinkClick>
              </a:rPr>
              <a:t>Founder &amp; network</a:t>
            </a:r>
            <a:endParaRPr lang="en-US" sz="1050" dirty="0"/>
          </a:p>
        </p:txBody>
      </p:sp>
      <p:sp>
        <p:nvSpPr>
          <p:cNvPr id="28" name="text_18_26"/>
          <p:cNvSpPr txBox="1"/>
          <p:nvPr/>
        </p:nvSpPr>
        <p:spPr>
          <a:xfrm>
            <a:off x="761970" y="4705777"/>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team</a:t>
            </a:r>
            <a:endParaRPr lang="en-US" sz="700" dirty="0"/>
          </a:p>
        </p:txBody>
      </p:sp>
      <p:sp>
        <p:nvSpPr>
          <p:cNvPr id="29" name="shape_18_27"/>
          <p:cNvSpPr/>
          <p:nvPr/>
        </p:nvSpPr>
        <p:spPr>
          <a:xfrm>
            <a:off x="761970" y="4878415"/>
            <a:ext cx="2495580" cy="6309"/>
          </a:xfrm>
          <a:prstGeom prst="rect">
            <a:avLst/>
          </a:prstGeom>
          <a:solidFill>
            <a:srgbClr val="D6E6F5">
              <a:alpha val="13000"/>
            </a:srgbClr>
          </a:solidFill>
          <a:ln/>
        </p:spPr>
      </p:sp>
      <p:sp>
        <p:nvSpPr>
          <p:cNvPr id="30" name="text_18_28"/>
          <p:cNvSpPr txBox="1"/>
          <p:nvPr/>
        </p:nvSpPr>
        <p:spPr>
          <a:xfrm>
            <a:off x="761970" y="4941875"/>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8" invalidUrl="" action="" tgtFrame="" tooltip="" history="1" highlightClick="0" endSnd="0">
                  <a:extLst>
                    <a:ext uri="{A12FA001-AC4F-418D-AE19-62706E023703}">
                      <ahyp:hlinkClr xmlns:ahyp="http://schemas.microsoft.com/office/drawing/2018/hyperlinkcolor" val="tx"/>
                    </a:ext>
                  </a:extLst>
                </a:hlinkClick>
              </a:rPr>
              <a:t>Contact</a:t>
            </a:r>
            <a:endParaRPr lang="en-US" sz="1050" dirty="0"/>
          </a:p>
        </p:txBody>
      </p:sp>
      <p:sp>
        <p:nvSpPr>
          <p:cNvPr id="31" name="text_18_29"/>
          <p:cNvSpPr txBox="1"/>
          <p:nvPr/>
        </p:nvSpPr>
        <p:spPr>
          <a:xfrm>
            <a:off x="761970" y="512091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contact</a:t>
            </a:r>
            <a:endParaRPr lang="en-US" sz="700" dirty="0"/>
          </a:p>
        </p:txBody>
      </p:sp>
      <p:sp>
        <p:nvSpPr>
          <p:cNvPr id="32" name="shape_18_30"/>
          <p:cNvSpPr/>
          <p:nvPr/>
        </p:nvSpPr>
        <p:spPr>
          <a:xfrm>
            <a:off x="3486150" y="2095530"/>
            <a:ext cx="2495580" cy="38130"/>
          </a:xfrm>
          <a:prstGeom prst="rect">
            <a:avLst/>
          </a:prstGeom>
          <a:solidFill>
            <a:srgbClr val="35C8FF"/>
          </a:solidFill>
          <a:ln/>
        </p:spPr>
      </p:sp>
      <p:sp>
        <p:nvSpPr>
          <p:cNvPr id="33" name="text_18_31"/>
          <p:cNvSpPr txBox="1"/>
          <p:nvPr/>
        </p:nvSpPr>
        <p:spPr>
          <a:xfrm>
            <a:off x="348615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FIVE ENTRY OFFERS</a:t>
            </a:r>
            <a:endParaRPr lang="en-US" sz="800" dirty="0"/>
          </a:p>
        </p:txBody>
      </p:sp>
      <p:sp>
        <p:nvSpPr>
          <p:cNvPr id="34" name="text_18_32"/>
          <p:cNvSpPr txBox="1"/>
          <p:nvPr/>
        </p:nvSpPr>
        <p:spPr>
          <a:xfrm>
            <a:off x="3486150" y="2362170"/>
            <a:ext cx="2583089" cy="10671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Overview →</a:t>
            </a:r>
            <a:endParaRPr lang="en-US" sz="700" dirty="0"/>
          </a:p>
        </p:txBody>
      </p:sp>
      <p:sp>
        <p:nvSpPr>
          <p:cNvPr id="35" name="shape_18_33"/>
          <p:cNvSpPr/>
          <p:nvPr/>
        </p:nvSpPr>
        <p:spPr>
          <a:xfrm>
            <a:off x="3486150" y="2532339"/>
            <a:ext cx="2495580" cy="6309"/>
          </a:xfrm>
          <a:prstGeom prst="rect">
            <a:avLst/>
          </a:prstGeom>
          <a:solidFill>
            <a:srgbClr val="D6E6F5">
              <a:alpha val="13000"/>
            </a:srgbClr>
          </a:solidFill>
          <a:ln/>
        </p:spPr>
      </p:sp>
      <p:sp>
        <p:nvSpPr>
          <p:cNvPr id="36" name="text_18_34"/>
          <p:cNvSpPr txBox="1"/>
          <p:nvPr/>
        </p:nvSpPr>
        <p:spPr>
          <a:xfrm>
            <a:off x="3486150" y="259589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AI Decision Brief</a:t>
            </a:r>
            <a:endParaRPr lang="en-US" sz="1050" dirty="0"/>
          </a:p>
        </p:txBody>
      </p:sp>
      <p:sp>
        <p:nvSpPr>
          <p:cNvPr id="37" name="text_18_35"/>
          <p:cNvSpPr txBox="1"/>
          <p:nvPr/>
        </p:nvSpPr>
        <p:spPr>
          <a:xfrm>
            <a:off x="3486150" y="277483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ai-decision-brief</a:t>
            </a:r>
            <a:endParaRPr lang="en-US" sz="700" dirty="0"/>
          </a:p>
        </p:txBody>
      </p:sp>
      <p:sp>
        <p:nvSpPr>
          <p:cNvPr id="38" name="shape_18_36"/>
          <p:cNvSpPr/>
          <p:nvPr/>
        </p:nvSpPr>
        <p:spPr>
          <a:xfrm>
            <a:off x="3486150" y="2947477"/>
            <a:ext cx="2495580" cy="6309"/>
          </a:xfrm>
          <a:prstGeom prst="rect">
            <a:avLst/>
          </a:prstGeom>
          <a:solidFill>
            <a:srgbClr val="D6E6F5">
              <a:alpha val="13000"/>
            </a:srgbClr>
          </a:solidFill>
          <a:ln/>
        </p:spPr>
      </p:sp>
      <p:sp>
        <p:nvSpPr>
          <p:cNvPr id="39" name="text_18_37"/>
          <p:cNvSpPr txBox="1"/>
          <p:nvPr/>
        </p:nvSpPr>
        <p:spPr>
          <a:xfrm>
            <a:off x="3486150" y="301102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AI Business Blueprint</a:t>
            </a:r>
            <a:endParaRPr lang="en-US" sz="1050" dirty="0"/>
          </a:p>
        </p:txBody>
      </p:sp>
      <p:sp>
        <p:nvSpPr>
          <p:cNvPr id="40" name="text_18_38"/>
          <p:cNvSpPr txBox="1"/>
          <p:nvPr/>
        </p:nvSpPr>
        <p:spPr>
          <a:xfrm>
            <a:off x="3486150" y="318997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ai-business-blueprint</a:t>
            </a:r>
            <a:endParaRPr lang="en-US" sz="700" dirty="0"/>
          </a:p>
        </p:txBody>
      </p:sp>
      <p:sp>
        <p:nvSpPr>
          <p:cNvPr id="41" name="shape_18_39"/>
          <p:cNvSpPr/>
          <p:nvPr/>
        </p:nvSpPr>
        <p:spPr>
          <a:xfrm>
            <a:off x="3486150" y="3478103"/>
            <a:ext cx="2495580" cy="6309"/>
          </a:xfrm>
          <a:prstGeom prst="rect">
            <a:avLst/>
          </a:prstGeom>
          <a:solidFill>
            <a:srgbClr val="D6E6F5">
              <a:alpha val="13000"/>
            </a:srgbClr>
          </a:solidFill>
          <a:ln/>
        </p:spPr>
      </p:sp>
      <p:sp>
        <p:nvSpPr>
          <p:cNvPr id="42" name="text_18_40"/>
          <p:cNvSpPr txBox="1"/>
          <p:nvPr/>
        </p:nvSpPr>
        <p:spPr>
          <a:xfrm>
            <a:off x="3486150" y="354165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AI Trust Record</a:t>
            </a:r>
            <a:endParaRPr lang="en-US" sz="1050" dirty="0"/>
          </a:p>
        </p:txBody>
      </p:sp>
      <p:sp>
        <p:nvSpPr>
          <p:cNvPr id="43" name="text_18_41"/>
          <p:cNvSpPr txBox="1"/>
          <p:nvPr/>
        </p:nvSpPr>
        <p:spPr>
          <a:xfrm>
            <a:off x="3486150" y="37206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ai-trust-record</a:t>
            </a:r>
            <a:endParaRPr lang="en-US" sz="700" dirty="0"/>
          </a:p>
        </p:txBody>
      </p:sp>
      <p:sp>
        <p:nvSpPr>
          <p:cNvPr id="44" name="shape_18_42"/>
          <p:cNvSpPr/>
          <p:nvPr/>
        </p:nvSpPr>
        <p:spPr>
          <a:xfrm>
            <a:off x="3486150" y="3893241"/>
            <a:ext cx="2495580" cy="6309"/>
          </a:xfrm>
          <a:prstGeom prst="rect">
            <a:avLst/>
          </a:prstGeom>
          <a:solidFill>
            <a:srgbClr val="D6E6F5">
              <a:alpha val="13000"/>
            </a:srgbClr>
          </a:solidFill>
          <a:ln/>
        </p:spPr>
      </p:sp>
      <p:sp>
        <p:nvSpPr>
          <p:cNvPr id="45" name="text_18_43"/>
          <p:cNvSpPr txBox="1"/>
          <p:nvPr/>
        </p:nvSpPr>
        <p:spPr>
          <a:xfrm>
            <a:off x="3486150" y="39567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AI Trust Pilot</a:t>
            </a:r>
            <a:endParaRPr lang="en-US" sz="1050" dirty="0"/>
          </a:p>
        </p:txBody>
      </p:sp>
      <p:sp>
        <p:nvSpPr>
          <p:cNvPr id="46" name="text_18_44"/>
          <p:cNvSpPr txBox="1"/>
          <p:nvPr/>
        </p:nvSpPr>
        <p:spPr>
          <a:xfrm>
            <a:off x="3486150" y="413574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ai-trust-pilot</a:t>
            </a:r>
            <a:endParaRPr lang="en-US" sz="700" dirty="0"/>
          </a:p>
        </p:txBody>
      </p:sp>
      <p:sp>
        <p:nvSpPr>
          <p:cNvPr id="47" name="shape_18_45"/>
          <p:cNvSpPr/>
          <p:nvPr/>
        </p:nvSpPr>
        <p:spPr>
          <a:xfrm>
            <a:off x="3486150" y="4308378"/>
            <a:ext cx="2495580" cy="6309"/>
          </a:xfrm>
          <a:prstGeom prst="rect">
            <a:avLst/>
          </a:prstGeom>
          <a:solidFill>
            <a:srgbClr val="D6E6F5">
              <a:alpha val="13000"/>
            </a:srgbClr>
          </a:solidFill>
          <a:ln/>
        </p:spPr>
      </p:sp>
      <p:sp>
        <p:nvSpPr>
          <p:cNvPr id="48" name="text_18_46"/>
          <p:cNvSpPr txBox="1"/>
          <p:nvPr/>
        </p:nvSpPr>
        <p:spPr>
          <a:xfrm>
            <a:off x="3486150" y="437183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AI Opportunity Case</a:t>
            </a:r>
            <a:endParaRPr lang="en-US" sz="1050" dirty="0"/>
          </a:p>
        </p:txBody>
      </p:sp>
      <p:sp>
        <p:nvSpPr>
          <p:cNvPr id="49" name="text_18_47"/>
          <p:cNvSpPr txBox="1"/>
          <p:nvPr/>
        </p:nvSpPr>
        <p:spPr>
          <a:xfrm>
            <a:off x="3486150" y="4550877"/>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opportunity-case</a:t>
            </a:r>
            <a:endParaRPr lang="en-US" sz="700" dirty="0"/>
          </a:p>
        </p:txBody>
      </p:sp>
      <p:sp>
        <p:nvSpPr>
          <p:cNvPr id="50" name="shape_18_48"/>
          <p:cNvSpPr/>
          <p:nvPr/>
        </p:nvSpPr>
        <p:spPr>
          <a:xfrm>
            <a:off x="6210330" y="2095530"/>
            <a:ext cx="2495580" cy="38130"/>
          </a:xfrm>
          <a:prstGeom prst="rect">
            <a:avLst/>
          </a:prstGeom>
          <a:solidFill>
            <a:srgbClr val="35C8FF"/>
          </a:solidFill>
          <a:ln/>
        </p:spPr>
      </p:sp>
      <p:sp>
        <p:nvSpPr>
          <p:cNvPr id="51" name="text_18_49"/>
          <p:cNvSpPr txBox="1"/>
          <p:nvPr/>
        </p:nvSpPr>
        <p:spPr>
          <a:xfrm>
            <a:off x="621033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SEVEN SERVICES</a:t>
            </a:r>
            <a:endParaRPr lang="en-US" sz="800" dirty="0"/>
          </a:p>
        </p:txBody>
      </p:sp>
      <p:sp>
        <p:nvSpPr>
          <p:cNvPr id="52" name="text_18_50"/>
          <p:cNvSpPr txBox="1"/>
          <p:nvPr/>
        </p:nvSpPr>
        <p:spPr>
          <a:xfrm>
            <a:off x="6210330" y="2362170"/>
            <a:ext cx="2583089" cy="21333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Overview → · AI Opportunity Case: see entry offers</a:t>
            </a:r>
            <a:endParaRPr lang="en-US" sz="700" dirty="0"/>
          </a:p>
        </p:txBody>
      </p:sp>
      <p:sp>
        <p:nvSpPr>
          <p:cNvPr id="53" name="shape_18_51"/>
          <p:cNvSpPr/>
          <p:nvPr/>
        </p:nvSpPr>
        <p:spPr>
          <a:xfrm>
            <a:off x="6210330" y="2639050"/>
            <a:ext cx="2495580" cy="6309"/>
          </a:xfrm>
          <a:prstGeom prst="rect">
            <a:avLst/>
          </a:prstGeom>
          <a:solidFill>
            <a:srgbClr val="D6E6F5">
              <a:alpha val="13000"/>
            </a:srgbClr>
          </a:solidFill>
          <a:ln/>
        </p:spPr>
      </p:sp>
      <p:sp>
        <p:nvSpPr>
          <p:cNvPr id="54" name="text_18_52"/>
          <p:cNvSpPr txBox="1"/>
          <p:nvPr/>
        </p:nvSpPr>
        <p:spPr>
          <a:xfrm>
            <a:off x="6210330" y="2702509"/>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AI Readiness &amp; Maturity Check</a:t>
            </a:r>
            <a:endParaRPr lang="en-US" sz="1050" dirty="0"/>
          </a:p>
        </p:txBody>
      </p:sp>
      <p:sp>
        <p:nvSpPr>
          <p:cNvPr id="55" name="text_18_53"/>
          <p:cNvSpPr txBox="1"/>
          <p:nvPr/>
        </p:nvSpPr>
        <p:spPr>
          <a:xfrm>
            <a:off x="6210330" y="288154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readiness-maturity-check</a:t>
            </a:r>
            <a:endParaRPr lang="en-US" sz="700" dirty="0"/>
          </a:p>
        </p:txBody>
      </p:sp>
      <p:sp>
        <p:nvSpPr>
          <p:cNvPr id="56" name="shape_18_54"/>
          <p:cNvSpPr/>
          <p:nvPr/>
        </p:nvSpPr>
        <p:spPr>
          <a:xfrm>
            <a:off x="6210330" y="3169676"/>
            <a:ext cx="2495580" cy="6309"/>
          </a:xfrm>
          <a:prstGeom prst="rect">
            <a:avLst/>
          </a:prstGeom>
          <a:solidFill>
            <a:srgbClr val="D6E6F5">
              <a:alpha val="13000"/>
            </a:srgbClr>
          </a:solidFill>
          <a:ln/>
        </p:spPr>
      </p:sp>
      <p:sp>
        <p:nvSpPr>
          <p:cNvPr id="57" name="text_18_55"/>
          <p:cNvSpPr txBox="1"/>
          <p:nvPr/>
        </p:nvSpPr>
        <p:spPr>
          <a:xfrm>
            <a:off x="6210330" y="323313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7" invalidUrl="" action="" tgtFrame="" tooltip="" history="1" highlightClick="0" endSnd="0">
                  <a:extLst>
                    <a:ext uri="{A12FA001-AC4F-418D-AE19-62706E023703}">
                      <ahyp:hlinkClr xmlns:ahyp="http://schemas.microsoft.com/office/drawing/2018/hyperlinkcolor" val="tx"/>
                    </a:ext>
                  </a:extLst>
                </a:hlinkClick>
              </a:rPr>
              <a:t>AI Act Readiness Sprint</a:t>
            </a:r>
            <a:endParaRPr lang="en-US" sz="1050" dirty="0"/>
          </a:p>
        </p:txBody>
      </p:sp>
      <p:sp>
        <p:nvSpPr>
          <p:cNvPr id="58" name="text_18_56"/>
          <p:cNvSpPr txBox="1"/>
          <p:nvPr/>
        </p:nvSpPr>
        <p:spPr>
          <a:xfrm>
            <a:off x="6210330" y="341217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ai-act-readiness-sprint</a:t>
            </a:r>
            <a:endParaRPr lang="en-US" sz="700" dirty="0"/>
          </a:p>
        </p:txBody>
      </p:sp>
      <p:sp>
        <p:nvSpPr>
          <p:cNvPr id="59" name="shape_18_57"/>
          <p:cNvSpPr/>
          <p:nvPr/>
        </p:nvSpPr>
        <p:spPr>
          <a:xfrm>
            <a:off x="6210330" y="3700302"/>
            <a:ext cx="2495580" cy="6309"/>
          </a:xfrm>
          <a:prstGeom prst="rect">
            <a:avLst/>
          </a:prstGeom>
          <a:solidFill>
            <a:srgbClr val="D6E6F5">
              <a:alpha val="13000"/>
            </a:srgbClr>
          </a:solidFill>
          <a:ln/>
        </p:spPr>
      </p:sp>
      <p:sp>
        <p:nvSpPr>
          <p:cNvPr id="60" name="text_18_58"/>
          <p:cNvSpPr txBox="1"/>
          <p:nvPr/>
        </p:nvSpPr>
        <p:spPr>
          <a:xfrm>
            <a:off x="6210330" y="37637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AI Literacy &amp; Adoption</a:t>
            </a:r>
            <a:endParaRPr lang="en-US" sz="1050" dirty="0"/>
          </a:p>
        </p:txBody>
      </p:sp>
      <p:sp>
        <p:nvSpPr>
          <p:cNvPr id="61" name="text_18_59"/>
          <p:cNvSpPr txBox="1"/>
          <p:nvPr/>
        </p:nvSpPr>
        <p:spPr>
          <a:xfrm>
            <a:off x="6210330" y="3942710"/>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literacy-adoption</a:t>
            </a:r>
            <a:endParaRPr lang="en-US" sz="700" dirty="0"/>
          </a:p>
        </p:txBody>
      </p:sp>
      <p:sp>
        <p:nvSpPr>
          <p:cNvPr id="62" name="shape_18_60"/>
          <p:cNvSpPr/>
          <p:nvPr/>
        </p:nvSpPr>
        <p:spPr>
          <a:xfrm>
            <a:off x="6210330" y="4230929"/>
            <a:ext cx="2495580" cy="6309"/>
          </a:xfrm>
          <a:prstGeom prst="rect">
            <a:avLst/>
          </a:prstGeom>
          <a:solidFill>
            <a:srgbClr val="D6E6F5">
              <a:alpha val="13000"/>
            </a:srgbClr>
          </a:solidFill>
          <a:ln/>
        </p:spPr>
      </p:sp>
      <p:sp>
        <p:nvSpPr>
          <p:cNvPr id="63" name="text_18_61"/>
          <p:cNvSpPr txBox="1"/>
          <p:nvPr/>
        </p:nvSpPr>
        <p:spPr>
          <a:xfrm>
            <a:off x="6210330" y="42943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9" invalidUrl="" action="" tgtFrame="" tooltip="" history="1" highlightClick="0" endSnd="0">
                  <a:extLst>
                    <a:ext uri="{A12FA001-AC4F-418D-AE19-62706E023703}">
                      <ahyp:hlinkClr xmlns:ahyp="http://schemas.microsoft.com/office/drawing/2018/hyperlinkcolor" val="tx"/>
                    </a:ext>
                  </a:extLst>
                </a:hlinkClick>
              </a:rPr>
              <a:t>AI Governance Setup</a:t>
            </a:r>
            <a:endParaRPr lang="en-US" sz="1050" dirty="0"/>
          </a:p>
        </p:txBody>
      </p:sp>
      <p:sp>
        <p:nvSpPr>
          <p:cNvPr id="64" name="text_18_62"/>
          <p:cNvSpPr txBox="1"/>
          <p:nvPr/>
        </p:nvSpPr>
        <p:spPr>
          <a:xfrm>
            <a:off x="6210330" y="447333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governance-setup</a:t>
            </a:r>
            <a:endParaRPr lang="en-US" sz="700" dirty="0"/>
          </a:p>
        </p:txBody>
      </p:sp>
      <p:sp>
        <p:nvSpPr>
          <p:cNvPr id="65" name="shape_18_63"/>
          <p:cNvSpPr/>
          <p:nvPr/>
        </p:nvSpPr>
        <p:spPr>
          <a:xfrm>
            <a:off x="6210330" y="4761464"/>
            <a:ext cx="2495580" cy="6309"/>
          </a:xfrm>
          <a:prstGeom prst="rect">
            <a:avLst/>
          </a:prstGeom>
          <a:solidFill>
            <a:srgbClr val="D6E6F5">
              <a:alpha val="13000"/>
            </a:srgbClr>
          </a:solidFill>
          <a:ln/>
        </p:spPr>
      </p:sp>
      <p:sp>
        <p:nvSpPr>
          <p:cNvPr id="66" name="text_18_64"/>
          <p:cNvSpPr txBox="1"/>
          <p:nvPr/>
        </p:nvSpPr>
        <p:spPr>
          <a:xfrm>
            <a:off x="6210330" y="482501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0" invalidUrl="" action="" tgtFrame="" tooltip="" history="1" highlightClick="0" endSnd="0">
                  <a:extLst>
                    <a:ext uri="{A12FA001-AC4F-418D-AE19-62706E023703}">
                      <ahyp:hlinkClr xmlns:ahyp="http://schemas.microsoft.com/office/drawing/2018/hyperlinkcolor" val="tx"/>
                    </a:ext>
                  </a:extLst>
                </a:hlinkClick>
              </a:rPr>
              <a:t>AI Estate Audit &amp; Mapping</a:t>
            </a:r>
            <a:endParaRPr lang="en-US" sz="1050" dirty="0"/>
          </a:p>
        </p:txBody>
      </p:sp>
      <p:sp>
        <p:nvSpPr>
          <p:cNvPr id="67" name="text_18_65"/>
          <p:cNvSpPr txBox="1"/>
          <p:nvPr/>
        </p:nvSpPr>
        <p:spPr>
          <a:xfrm>
            <a:off x="6210330" y="5003963"/>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estate-audit</a:t>
            </a:r>
            <a:endParaRPr lang="en-US" sz="700" dirty="0"/>
          </a:p>
        </p:txBody>
      </p:sp>
      <p:sp>
        <p:nvSpPr>
          <p:cNvPr id="68" name="shape_18_66"/>
          <p:cNvSpPr/>
          <p:nvPr/>
        </p:nvSpPr>
        <p:spPr>
          <a:xfrm>
            <a:off x="6210330" y="5292090"/>
            <a:ext cx="2495580" cy="6309"/>
          </a:xfrm>
          <a:prstGeom prst="rect">
            <a:avLst/>
          </a:prstGeom>
          <a:solidFill>
            <a:srgbClr val="D6E6F5">
              <a:alpha val="13000"/>
            </a:srgbClr>
          </a:solidFill>
          <a:ln/>
        </p:spPr>
      </p:sp>
      <p:sp>
        <p:nvSpPr>
          <p:cNvPr id="69" name="text_18_67"/>
          <p:cNvSpPr txBox="1"/>
          <p:nvPr/>
        </p:nvSpPr>
        <p:spPr>
          <a:xfrm>
            <a:off x="6210330" y="53556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1" invalidUrl="" action="" tgtFrame="" tooltip="" history="1" highlightClick="0" endSnd="0">
                  <a:extLst>
                    <a:ext uri="{A12FA001-AC4F-418D-AE19-62706E023703}">
                      <ahyp:hlinkClr xmlns:ahyp="http://schemas.microsoft.com/office/drawing/2018/hyperlinkcolor" val="tx"/>
                    </a:ext>
                  </a:extLst>
                </a:hlinkClick>
              </a:rPr>
              <a:t>AI Governance Retainer</a:t>
            </a:r>
            <a:endParaRPr lang="en-US" sz="1050" dirty="0"/>
          </a:p>
        </p:txBody>
      </p:sp>
      <p:sp>
        <p:nvSpPr>
          <p:cNvPr id="70" name="text_18_68"/>
          <p:cNvSpPr txBox="1"/>
          <p:nvPr/>
        </p:nvSpPr>
        <p:spPr>
          <a:xfrm>
            <a:off x="6210330" y="55345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governance-retainer</a:t>
            </a:r>
            <a:endParaRPr lang="en-US" sz="700" dirty="0"/>
          </a:p>
        </p:txBody>
      </p:sp>
      <p:sp>
        <p:nvSpPr>
          <p:cNvPr id="71" name="shape_18_69"/>
          <p:cNvSpPr/>
          <p:nvPr/>
        </p:nvSpPr>
        <p:spPr>
          <a:xfrm>
            <a:off x="8934420" y="2095530"/>
            <a:ext cx="2495580" cy="38130"/>
          </a:xfrm>
          <a:prstGeom prst="rect">
            <a:avLst/>
          </a:prstGeom>
          <a:solidFill>
            <a:srgbClr val="35C8FF"/>
          </a:solidFill>
          <a:ln/>
        </p:spPr>
      </p:sp>
      <p:sp>
        <p:nvSpPr>
          <p:cNvPr id="72" name="text_18_70"/>
          <p:cNvSpPr txBox="1"/>
          <p:nvPr/>
        </p:nvSpPr>
        <p:spPr>
          <a:xfrm>
            <a:off x="893442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STUDIES, ARTICLES, TOOLS</a:t>
            </a:r>
            <a:endParaRPr lang="en-US" sz="800" dirty="0"/>
          </a:p>
        </p:txBody>
      </p:sp>
      <p:sp>
        <p:nvSpPr>
          <p:cNvPr id="73" name="shape_18_71"/>
          <p:cNvSpPr/>
          <p:nvPr/>
        </p:nvSpPr>
        <p:spPr>
          <a:xfrm>
            <a:off x="8934420" y="2387590"/>
            <a:ext cx="2495580" cy="6309"/>
          </a:xfrm>
          <a:prstGeom prst="rect">
            <a:avLst/>
          </a:prstGeom>
          <a:solidFill>
            <a:srgbClr val="D6E6F5">
              <a:alpha val="13000"/>
            </a:srgbClr>
          </a:solidFill>
          <a:ln/>
        </p:spPr>
      </p:sp>
      <p:sp>
        <p:nvSpPr>
          <p:cNvPr id="74" name="text_18_72"/>
          <p:cNvSpPr txBox="1"/>
          <p:nvPr/>
        </p:nvSpPr>
        <p:spPr>
          <a:xfrm>
            <a:off x="893442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2" invalidUrl="" action="" tgtFrame="" tooltip="" history="1" highlightClick="0" endSnd="0">
                  <a:extLst>
                    <a:ext uri="{A12FA001-AC4F-418D-AE19-62706E023703}">
                      <ahyp:hlinkClr xmlns:ahyp="http://schemas.microsoft.com/office/drawing/2018/hyperlinkcolor" val="tx"/>
                    </a:ext>
                  </a:extLst>
                </a:hlinkClick>
              </a:rPr>
              <a:t>Global Market Study 2026/27</a:t>
            </a:r>
            <a:endParaRPr lang="en-US" sz="1050" dirty="0"/>
          </a:p>
        </p:txBody>
      </p:sp>
      <p:sp>
        <p:nvSpPr>
          <p:cNvPr id="75" name="text_18_73"/>
          <p:cNvSpPr txBox="1"/>
          <p:nvPr/>
        </p:nvSpPr>
        <p:spPr>
          <a:xfrm>
            <a:off x="8934420" y="26300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market-global-en</a:t>
            </a:r>
            <a:endParaRPr lang="en-US" sz="700" dirty="0"/>
          </a:p>
        </p:txBody>
      </p:sp>
      <p:sp>
        <p:nvSpPr>
          <p:cNvPr id="76" name="shape_18_74"/>
          <p:cNvSpPr/>
          <p:nvPr/>
        </p:nvSpPr>
        <p:spPr>
          <a:xfrm>
            <a:off x="8934420" y="2918216"/>
            <a:ext cx="2495580" cy="6309"/>
          </a:xfrm>
          <a:prstGeom prst="rect">
            <a:avLst/>
          </a:prstGeom>
          <a:solidFill>
            <a:srgbClr val="D6E6F5">
              <a:alpha val="13000"/>
            </a:srgbClr>
          </a:solidFill>
          <a:ln/>
        </p:spPr>
      </p:sp>
      <p:sp>
        <p:nvSpPr>
          <p:cNvPr id="77" name="text_18_75"/>
          <p:cNvSpPr txBox="1"/>
          <p:nvPr/>
        </p:nvSpPr>
        <p:spPr>
          <a:xfrm>
            <a:off x="8934420" y="298176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3" invalidUrl="" action="" tgtFrame="" tooltip="" history="1" highlightClick="0" endSnd="0">
                  <a:extLst>
                    <a:ext uri="{A12FA001-AC4F-418D-AE19-62706E023703}">
                      <ahyp:hlinkClr xmlns:ahyp="http://schemas.microsoft.com/office/drawing/2018/hyperlinkcolor" val="tx"/>
                    </a:ext>
                  </a:extLst>
                </a:hlinkClick>
              </a:rPr>
              <a:t>All studies</a:t>
            </a:r>
            <a:endParaRPr lang="en-US" sz="1050" dirty="0"/>
          </a:p>
        </p:txBody>
      </p:sp>
      <p:sp>
        <p:nvSpPr>
          <p:cNvPr id="78" name="text_18_76"/>
          <p:cNvSpPr txBox="1"/>
          <p:nvPr/>
        </p:nvSpPr>
        <p:spPr>
          <a:xfrm>
            <a:off x="8934420" y="316071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p:txBody>
      </p:sp>
      <p:sp>
        <p:nvSpPr>
          <p:cNvPr id="79" name="shape_18_77"/>
          <p:cNvSpPr/>
          <p:nvPr/>
        </p:nvSpPr>
        <p:spPr>
          <a:xfrm>
            <a:off x="8934420" y="3333354"/>
            <a:ext cx="2495580" cy="6309"/>
          </a:xfrm>
          <a:prstGeom prst="rect">
            <a:avLst/>
          </a:prstGeom>
          <a:solidFill>
            <a:srgbClr val="D6E6F5">
              <a:alpha val="13000"/>
            </a:srgbClr>
          </a:solidFill>
          <a:ln/>
        </p:spPr>
      </p:sp>
      <p:sp>
        <p:nvSpPr>
          <p:cNvPr id="80" name="text_18_78"/>
          <p:cNvSpPr txBox="1"/>
          <p:nvPr/>
        </p:nvSpPr>
        <p:spPr>
          <a:xfrm>
            <a:off x="8934420" y="339681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Articles</a:t>
            </a:r>
            <a:endParaRPr lang="en-US" sz="1050" dirty="0"/>
          </a:p>
        </p:txBody>
      </p:sp>
      <p:sp>
        <p:nvSpPr>
          <p:cNvPr id="81" name="text_18_79"/>
          <p:cNvSpPr txBox="1"/>
          <p:nvPr/>
        </p:nvSpPr>
        <p:spPr>
          <a:xfrm>
            <a:off x="8934420" y="3575853"/>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articles</a:t>
            </a:r>
            <a:endParaRPr lang="en-US" sz="700" dirty="0"/>
          </a:p>
        </p:txBody>
      </p:sp>
      <p:sp>
        <p:nvSpPr>
          <p:cNvPr id="82" name="shape_18_80"/>
          <p:cNvSpPr/>
          <p:nvPr/>
        </p:nvSpPr>
        <p:spPr>
          <a:xfrm>
            <a:off x="8934420" y="3748491"/>
            <a:ext cx="2495580" cy="6309"/>
          </a:xfrm>
          <a:prstGeom prst="rect">
            <a:avLst/>
          </a:prstGeom>
          <a:solidFill>
            <a:srgbClr val="D6E6F5">
              <a:alpha val="13000"/>
            </a:srgbClr>
          </a:solidFill>
          <a:ln/>
        </p:spPr>
      </p:sp>
      <p:sp>
        <p:nvSpPr>
          <p:cNvPr id="83" name="text_18_81"/>
          <p:cNvSpPr txBox="1"/>
          <p:nvPr/>
        </p:nvSpPr>
        <p:spPr>
          <a:xfrm>
            <a:off x="8934420" y="381195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5" invalidUrl="" action="" tgtFrame="" tooltip="" history="1" highlightClick="0" endSnd="0">
                  <a:extLst>
                    <a:ext uri="{A12FA001-AC4F-418D-AE19-62706E023703}">
                      <ahyp:hlinkClr xmlns:ahyp="http://schemas.microsoft.com/office/drawing/2018/hyperlinkcolor" val="tx"/>
                    </a:ext>
                  </a:extLst>
                </a:hlinkClick>
              </a:rPr>
              <a:t>AI calculators</a:t>
            </a:r>
            <a:endParaRPr lang="en-US" sz="1050" dirty="0"/>
          </a:p>
        </p:txBody>
      </p:sp>
      <p:sp>
        <p:nvSpPr>
          <p:cNvPr id="84" name="text_18_82"/>
          <p:cNvSpPr txBox="1"/>
          <p:nvPr/>
        </p:nvSpPr>
        <p:spPr>
          <a:xfrm>
            <a:off x="8934420" y="399099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solutions/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calculators</a:t>
            </a:r>
            <a:endParaRPr lang="en-US" sz="700" dirty="0"/>
          </a:p>
        </p:txBody>
      </p:sp>
      <p:sp>
        <p:nvSpPr>
          <p:cNvPr id="85" name="shape_18_83"/>
          <p:cNvSpPr/>
          <p:nvPr/>
        </p:nvSpPr>
        <p:spPr>
          <a:xfrm>
            <a:off x="8934420" y="4163629"/>
            <a:ext cx="2495580" cy="6309"/>
          </a:xfrm>
          <a:prstGeom prst="rect">
            <a:avLst/>
          </a:prstGeom>
          <a:solidFill>
            <a:srgbClr val="D6E6F5">
              <a:alpha val="13000"/>
            </a:srgbClr>
          </a:solidFill>
          <a:ln/>
        </p:spPr>
      </p:sp>
      <p:sp>
        <p:nvSpPr>
          <p:cNvPr id="86" name="text_18_84"/>
          <p:cNvSpPr txBox="1"/>
          <p:nvPr/>
        </p:nvSpPr>
        <p:spPr>
          <a:xfrm>
            <a:off x="8934420" y="42270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6" invalidUrl="" action="" tgtFrame="" tooltip="" history="1" highlightClick="0" endSnd="0">
                  <a:extLst>
                    <a:ext uri="{A12FA001-AC4F-418D-AE19-62706E023703}">
                      <ahyp:hlinkClr xmlns:ahyp="http://schemas.microsoft.com/office/drawing/2018/hyperlinkcolor" val="tx"/>
                    </a:ext>
                  </a:extLst>
                </a:hlinkClick>
              </a:rPr>
              <a:t>Glossary</a:t>
            </a:r>
            <a:endParaRPr lang="en-US" sz="1050" dirty="0"/>
          </a:p>
        </p:txBody>
      </p:sp>
      <p:sp>
        <p:nvSpPr>
          <p:cNvPr id="87" name="text_18_85"/>
          <p:cNvSpPr txBox="1"/>
          <p:nvPr/>
        </p:nvSpPr>
        <p:spPr>
          <a:xfrm>
            <a:off x="8934420" y="44061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learn/</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glossary</a:t>
            </a:r>
            <a:endParaRPr lang="en-US" sz="700" dirty="0"/>
          </a:p>
        </p:txBody>
      </p:sp>
      <p:sp>
        <p:nvSpPr>
          <p:cNvPr id="88" name="shape_18_86"/>
          <p:cNvSpPr/>
          <p:nvPr/>
        </p:nvSpPr>
        <p:spPr>
          <a:xfrm>
            <a:off x="8934420" y="4578767"/>
            <a:ext cx="2495580" cy="6309"/>
          </a:xfrm>
          <a:prstGeom prst="rect">
            <a:avLst/>
          </a:prstGeom>
          <a:solidFill>
            <a:srgbClr val="D6E6F5">
              <a:alpha val="13000"/>
            </a:srgbClr>
          </a:solidFill>
          <a:ln/>
        </p:spPr>
      </p:sp>
      <p:sp>
        <p:nvSpPr>
          <p:cNvPr id="89" name="text_18_87"/>
          <p:cNvSpPr txBox="1"/>
          <p:nvPr/>
        </p:nvSpPr>
        <p:spPr>
          <a:xfrm>
            <a:off x="8934420" y="464222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7" invalidUrl="" action="" tgtFrame="" tooltip="" history="1" highlightClick="0" endSnd="0">
                  <a:extLst>
                    <a:ext uri="{A12FA001-AC4F-418D-AE19-62706E023703}">
                      <ahyp:hlinkClr xmlns:ahyp="http://schemas.microsoft.com/office/drawing/2018/hyperlinkcolor" val="tx"/>
                    </a:ext>
                  </a:extLst>
                </a:hlinkClick>
              </a:rPr>
              <a:t>Method</a:t>
            </a:r>
            <a:endParaRPr lang="en-US" sz="1050" dirty="0"/>
          </a:p>
        </p:txBody>
      </p:sp>
      <p:sp>
        <p:nvSpPr>
          <p:cNvPr id="90" name="text_18_88"/>
          <p:cNvSpPr txBox="1"/>
          <p:nvPr/>
        </p:nvSpPr>
        <p:spPr>
          <a:xfrm>
            <a:off x="8934420" y="482126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methodology</a:t>
            </a:r>
            <a:endParaRPr lang="en-US" sz="700" dirty="0"/>
          </a:p>
        </p:txBody>
      </p:sp>
      <p:sp>
        <p:nvSpPr>
          <p:cNvPr id="91" name="text_18_8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Pages as published on ethority.ai, Oct 2026</a:t>
            </a:r>
            <a:endParaRPr lang="en-US" sz="900" dirty="0"/>
          </a:p>
        </p:txBody>
      </p:sp>
      <p:sp>
        <p:nvSpPr>
          <p:cNvPr id="92" name="text_18_90"/>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93" name="text_18_9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18 / 19</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_19_0"/>
          <p:cNvSpPr/>
          <p:nvPr/>
        </p:nvSpPr>
        <p:spPr>
          <a:xfrm>
            <a:off x="0" y="0"/>
            <a:ext cx="12191970" cy="88880"/>
          </a:xfrm>
          <a:prstGeom prst="rect">
            <a:avLst/>
          </a:prstGeom>
          <a:solidFill>
            <a:srgbClr val="35C8FF"/>
          </a:solidFill>
          <a:ln/>
        </p:spPr>
      </p:sp>
      <p:pic>
        <p:nvPicPr>
          <p:cNvPr id="3" name="picture_19_1" descr="/tmp/claude-0/-home-claude/5dcc285b-52c5-57b1-88a8-9616b3351304/scratchpad/f39/W2/decks_v3/_work/S_Market-Study-Presentation_GLOBAL_EN_v3.3_20261027/img_03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9_4"/>
          <p:cNvSpPr txBox="1"/>
          <p:nvPr/>
        </p:nvSpPr>
        <p:spPr>
          <a:xfrm>
            <a:off x="9885670" y="406359"/>
            <a:ext cx="16034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MARKET STUDY 2026/27</a:t>
            </a:r>
            <a:endParaRPr lang="en-US" sz="800" dirty="0"/>
          </a:p>
        </p:txBody>
      </p:sp>
      <p:pic>
        <p:nvPicPr>
          <p:cNvPr id="7" name="picture_19_5" descr="/tmp/claude-0/-home-claude/5dcc285b-52c5-57b1-88a8-9616b3351304/scratchpad/f39/W2/decks_v3/_work/S_Market-Study-Presentation_GLOBAL_EN_v3.3_20261027/img_038.png">    </p:cNvPr>
          <p:cNvPicPr>
            <a:picLocks noChangeAspect="1"/>
          </p:cNvPicPr>
          <p:nvPr/>
        </p:nvPicPr>
        <p:blipFill>
          <a:blip r:embed="rId2"/>
          <a:stretch>
            <a:fillRect/>
          </a:stretch>
        </p:blipFill>
        <p:spPr>
          <a:xfrm>
            <a:off x="9271010" y="1015990"/>
            <a:ext cx="2158990" cy="2158990"/>
          </a:xfrm>
          <a:prstGeom prst="rect">
            <a:avLst/>
          </a:prstGeom>
        </p:spPr>
      </p:pic>
      <p:sp>
        <p:nvSpPr>
          <p:cNvPr id="8" name="text_19_6"/>
          <p:cNvSpPr txBox="1"/>
          <p:nvPr/>
        </p:nvSpPr>
        <p:spPr>
          <a:xfrm>
            <a:off x="761970" y="1015990"/>
            <a:ext cx="851535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IMPRINT</a:t>
            </a:r>
            <a:endParaRPr lang="en-US" sz="1050" dirty="0"/>
          </a:p>
        </p:txBody>
      </p:sp>
      <p:sp>
        <p:nvSpPr>
          <p:cNvPr id="9" name="Title"/>
          <p:cNvSpPr txBox="1"/>
          <p:nvPr/>
        </p:nvSpPr>
        <p:spPr>
          <a:xfrm>
            <a:off x="761970" y="1316370"/>
            <a:ext cx="851535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Good AI Prism by Sten Franke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&amp; ETHORITY®</a:t>
            </a:r>
            <a:endParaRPr lang="en-US" sz="3000" dirty="0"/>
          </a:p>
        </p:txBody>
      </p:sp>
      <p:sp>
        <p:nvSpPr>
          <p:cNvPr id="10" name="text_19_8"/>
          <p:cNvSpPr txBox="1"/>
          <p:nvPr/>
        </p:nvSpPr>
        <p:spPr>
          <a:xfrm>
            <a:off x="761970" y="1984248"/>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EDITION</a:t>
            </a:r>
            <a:endParaRPr lang="en-US" sz="800" dirty="0"/>
          </a:p>
        </p:txBody>
      </p:sp>
      <p:sp>
        <p:nvSpPr>
          <p:cNvPr id="11" name="text_19_9"/>
          <p:cNvSpPr txBox="1"/>
          <p:nvPr/>
        </p:nvSpPr>
        <p:spPr>
          <a:xfrm>
            <a:off x="2603480" y="1984248"/>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Market Study presentation · EN · v3.3 · 27 Oct 2026</a:t>
            </a:r>
            <a:endParaRPr lang="en-US" sz="1150" dirty="0"/>
          </a:p>
        </p:txBody>
      </p:sp>
      <p:sp>
        <p:nvSpPr>
          <p:cNvPr id="12" name="text_19_10"/>
          <p:cNvSpPr txBox="1"/>
          <p:nvPr/>
        </p:nvSpPr>
        <p:spPr>
          <a:xfrm>
            <a:off x="761970" y="2305934"/>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BASED ON</a:t>
            </a:r>
            <a:endParaRPr lang="en-US" sz="800" dirty="0"/>
          </a:p>
        </p:txBody>
      </p:sp>
      <p:sp>
        <p:nvSpPr>
          <p:cNvPr id="13" name="text_19_11"/>
          <p:cNvSpPr txBox="1"/>
          <p:nvPr/>
        </p:nvSpPr>
        <p:spPr>
          <a:xfrm>
            <a:off x="2603480" y="2305934"/>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Put AI to Work: The Good AI Prism Global Market Study 2026/27, global edition v2.6</a:t>
            </a:r>
            <a:endParaRPr lang="en-US" sz="1150" dirty="0"/>
          </a:p>
        </p:txBody>
      </p:sp>
      <p:sp>
        <p:nvSpPr>
          <p:cNvPr id="14" name="text_19_12"/>
          <p:cNvSpPr txBox="1"/>
          <p:nvPr/>
        </p:nvSpPr>
        <p:spPr>
          <a:xfrm>
            <a:off x="761970" y="2627620"/>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LINEAGE</a:t>
            </a:r>
            <a:endParaRPr lang="en-US" sz="800" dirty="0"/>
          </a:p>
        </p:txBody>
      </p:sp>
      <p:sp>
        <p:nvSpPr>
          <p:cNvPr id="15" name="text_19_13"/>
          <p:cNvSpPr txBox="1"/>
          <p:nvPr/>
        </p:nvSpPr>
        <p:spPr>
          <a:xfrm>
            <a:off x="2603480" y="2627620"/>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Since the first Social Media Prisma in 2009 · Roots: ETHORITY.AI and STEN.AI</a:t>
            </a:r>
            <a:endParaRPr lang="en-US" sz="1150" dirty="0"/>
          </a:p>
        </p:txBody>
      </p:sp>
      <p:sp>
        <p:nvSpPr>
          <p:cNvPr id="16" name="text_19_14"/>
          <p:cNvSpPr txBox="1"/>
          <p:nvPr/>
        </p:nvSpPr>
        <p:spPr>
          <a:xfrm>
            <a:off x="761970" y="2949306"/>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SOURCES</a:t>
            </a:r>
            <a:endParaRPr lang="en-US" sz="800" dirty="0"/>
          </a:p>
        </p:txBody>
      </p:sp>
      <p:sp>
        <p:nvSpPr>
          <p:cNvPr id="17" name="text_19_15"/>
          <p:cNvSpPr txBox="1"/>
          <p:nvPr/>
        </p:nvSpPr>
        <p:spPr>
          <a:xfrm>
            <a:off x="2603480" y="2949306"/>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Named on every slide; study figures as in the Global Market Study v2.6</a:t>
            </a:r>
            <a:endParaRPr lang="en-US" sz="1150" dirty="0"/>
          </a:p>
        </p:txBody>
      </p:sp>
      <p:sp>
        <p:nvSpPr>
          <p:cNvPr id="18" name="text_19_16"/>
          <p:cNvSpPr txBox="1"/>
          <p:nvPr/>
        </p:nvSpPr>
        <p:spPr>
          <a:xfrm>
            <a:off x="761970" y="3270900"/>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CONTACT</a:t>
            </a:r>
            <a:endParaRPr lang="en-US" sz="800" dirty="0"/>
          </a:p>
        </p:txBody>
      </p:sp>
      <p:sp>
        <p:nvSpPr>
          <p:cNvPr id="19" name="text_19_17"/>
          <p:cNvSpPr txBox="1"/>
          <p:nvPr/>
        </p:nvSpPr>
        <p:spPr>
          <a:xfrm>
            <a:off x="2603480" y="3270900"/>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Sten Franke · sten@ethority.ai · ethority.ai</a:t>
            </a:r>
            <a:endParaRPr lang="en-US" sz="1150" dirty="0"/>
          </a:p>
        </p:txBody>
      </p:sp>
      <p:sp>
        <p:nvSpPr>
          <p:cNvPr id="20" name="text_19_18"/>
          <p:cNvSpPr txBox="1"/>
          <p:nvPr/>
        </p:nvSpPr>
        <p:spPr>
          <a:xfrm>
            <a:off x="761970" y="3592586"/>
            <a:ext cx="1713220" cy="207386"/>
          </a:xfrm>
          <a:prstGeom prst="rect">
            <a:avLst/>
          </a:prstGeom>
          <a:noFill/>
          <a:ln/>
        </p:spPr>
        <p:txBody>
          <a:bodyPr wrap="square" lIns="0" tIns="0" rIns="0" bIns="0" rtlCol="0" anchor="t"/>
          <a:lstStyle/>
          <a:p>
            <a:pPr algn="l" indent="0" marL="0">
              <a:lnSpc>
                <a:spcPts val="1200"/>
              </a:lnSpc>
              <a:buNone/>
            </a:pPr>
            <a:r>
              <a:rPr lang="en-US" sz="800" b="1" spc="96" kern="0" dirty="0">
                <a:solidFill>
                  <a:srgbClr val="71879C"/>
                </a:solidFill>
                <a:latin typeface="IBM Plex Mono" pitchFamily="34" charset="0"/>
                <a:ea typeface="IBM Plex Mono" pitchFamily="34" charset="-122"/>
                <a:cs typeface="IBM Plex Mono" pitchFamily="34" charset="-120"/>
              </a:rPr>
              <a:t>TEXT</a:t>
            </a:r>
            <a:endParaRPr lang="en-US" sz="800" dirty="0"/>
          </a:p>
        </p:txBody>
      </p:sp>
      <p:sp>
        <p:nvSpPr>
          <p:cNvPr id="21" name="text_19_19"/>
          <p:cNvSpPr txBox="1"/>
          <p:nvPr/>
        </p:nvSpPr>
        <p:spPr>
          <a:xfrm>
            <a:off x="2603480" y="3592586"/>
            <a:ext cx="6618610" cy="207386"/>
          </a:xfrm>
          <a:prstGeom prst="rect">
            <a:avLst/>
          </a:prstGeom>
          <a:noFill/>
          <a:ln/>
        </p:spPr>
        <p:txBody>
          <a:bodyPr wrap="square" lIns="0" tIns="0" rIns="0" bIns="0" rtlCol="0" anchor="t"/>
          <a:lstStyle/>
          <a:p>
            <a:pPr algn="l" indent="0" marL="0">
              <a:lnSpc>
                <a:spcPts val="1630"/>
              </a:lnSpc>
              <a:buNone/>
            </a:pPr>
            <a:r>
              <a:rPr lang="en-US" sz="1150" dirty="0">
                <a:solidFill>
                  <a:srgbClr val="EEF3F8"/>
                </a:solidFill>
                <a:latin typeface="IBM Plex Sans" pitchFamily="34" charset="0"/>
                <a:ea typeface="IBM Plex Sans" pitchFamily="34" charset="-122"/>
                <a:cs typeface="IBM Plex Sans" pitchFamily="34" charset="-120"/>
              </a:rPr>
              <a:t>© 2026 ETHORITY &amp; STEN.AI LLC</a:t>
            </a:r>
            <a:endParaRPr lang="en-US" sz="1150" dirty="0"/>
          </a:p>
        </p:txBody>
      </p:sp>
      <p:sp>
        <p:nvSpPr>
          <p:cNvPr id="22" name="text_19_2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23" name="text_19_21"/>
          <p:cNvSpPr txBox="1"/>
          <p:nvPr/>
        </p:nvSpPr>
        <p:spPr>
          <a:xfrm>
            <a:off x="761970" y="6502390"/>
            <a:ext cx="425104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GOOD AI PRISM · STUDY PRESENTATION · EN · V3.3 · 27 OCT 2026</a:t>
            </a:r>
            <a:endParaRPr lang="en-US" sz="750" dirty="0"/>
          </a:p>
        </p:txBody>
      </p:sp>
      <p:sp>
        <p:nvSpPr>
          <p:cNvPr id="24" name="text_19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19 / 19</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AI Prism Market Study 2026/27 · Study presentation v3.3 (EN)</dc:title>
  <dc:subject>PptxGenJS Presentation</dc:subject>
  <dc:creator>Sten Franke &amp; ETHORITY</dc:creator>
  <cp:lastModifiedBy>Sten Franke &amp; ETHORITY</cp:lastModifiedBy>
  <cp:revision>1</cp:revision>
  <dcterms:created xsi:type="dcterms:W3CDTF">2026-10-27T19:20:55Z</dcterms:created>
  <dcterms:modified xsi:type="dcterms:W3CDTF">2026-10-27T19:20:55Z</dcterms:modified>
  <dc:identifier>ETH-DECK-S-MARKET-STUDY-PRESENTATION-GLOBAL-EN-v3.3</dc:identifier>
  <cp:keywords>ETHORITY; ETH-DECK-S-MARKET-STUDY-PRESENTATION-GLOBAL-EN</cp:keywords>
  <dc:description>© 2026 ETHORITY &amp; STEN.AI LLC · quote with attribution · Prism artwork CC BY-NC-ND 4.0 (artwork only) · licensing: https://ethority.ai/products/research-licensing</dc:description>
  <cp:category>ETHORITY presentation</cp:category>
  <cp:contentStatus>Review candidate, 27 Oct 2026</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THORITYPublicationURL">
    <vt:lpwstr>https://ethority.ai/research/presentations</vt:lpwstr>
  </property>
  <property fmtid="{D5CDD505-2E9C-101B-9397-08002B2CF9AE}" pid="3" name="ETHORITYDocumentID">
    <vt:lpwstr>ETH-DECK-S-MARKET-STUDY-PRESENTATION-GLOBAL-EN</vt:lpwstr>
  </property>
  <property fmtid="{D5CDD505-2E9C-101B-9397-08002B2CF9AE}" pid="4" name="ETHORITYEditionID">
    <vt:lpwstr>ETH-DECK-S-MARKET-STUDY-PRESENTATION-GLOBAL-EN-v3.3</vt:lpwstr>
  </property>
  <property fmtid="{D5CDD505-2E9C-101B-9397-08002B2CF9AE}" pid="5" name="ETHORITYRights">
    <vt:lpwstr>© 2026 ETHORITY &amp; STEN.AI LLC. Text and exhibits may be quoted with source attribution. Good AI Prism artwork: CC BY-NC-ND 4.0 (artwork only; data, software and third-party marks not covered); commercial use by licence on request: https://ethority.ai/products/research-licensing</vt:lpwstr>
  </property>
  <property fmtid="{D5CDD505-2E9C-101B-9397-08002B2CF9AE}" pid="6" name="ETHORITYLicensing">
    <vt:lpwstr>https://ethority.ai/products/research-licensing</vt:lpwstr>
  </property>
  <property fmtid="{D5CDD505-2E9C-101B-9397-08002B2CF9AE}" pid="7" name="ETHORITYStampTool">
    <vt:lpwstr>stamp_identity.py 1.1.0</vt:lpwstr>
  </property>
</Properties>
</file>