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 Id="rIdEthCustom"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 that fits your business – and keeps fitting.
ETHORITY makes AI work for your team, your project and your company, fits it to your customers and adapts it when your market or the rules change.
961 AI offerings mapped, each with its source (Good AI Prism, Oct 2026)
24 topic areas on one map, by task and industry (Good AI Prism v3.12)
11 entry offers and services, from €195 net to monthly support (ethority.ai offer pages,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ETHORITY makes AI usable for a person, a project, an organisation or a team.
You may be choosing your first AI application, or your teams already use several. The Good AI Prism, our map of 961 AI offerings, shows you the options. We help you choose, build and run what fits your customers and your market.
Source: Good AI Prism,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AI is effective, efficient, economic and responsible.
Compliance is part of responsible implementation. Responsibility goes further: a legally permitted application can still be badly designed or harm the people affected.
Effective: AI supports a concrete goal with results you can check.
Efficient: Effort, cost and human rework are counted.
Economic: A technical gain is tested for its real business value.
Responsible: People, rights, safety and ethical consequences are part of the decision.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questions lead you to the AI that fits your decision.
Where does AI help in my work? Choose a business function, such as customer service or finance. → Uses and matching offers
What does AI change in my industry? Choose an industry, such as health, logistics or manufacturing. → Industry study, cases, relevant providers
Which AI fits our decision? Search a task or a provider. → Profile → Compare → economics → next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a sound decision, then put AI to work effectively, efficiently, economically and responsibly.
Five entry offers answer one question each, from a written comparison for €195 net to a six-week pilot. Seven services carry the work that follows, from a readiness check with one workshop day to monthly support.
Source: ethority.ai offer pages · net prices plus VAT where applicable ·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entry offers answer your question before you commit a larger budget.
Compare up to three AI offerings on dated facts before you buy. AI Decision Brief: €195 net · one-time
Turn one business goal into an AI plan for the next 90 days. AI Business Blueprint: €495 net · one-time · Delivery date agreed before the work starts
Get a clear answer on one AI system: pilot, redesign, expand or stop. AI Trust Record: €4,500 net · one-time · 10 working days from receipt of the agreed inputs
Run one AI use case under real conditions, with stop rules agreed upfront. AI Trust Pilot: €25,000 net · one-time · Six weeks
Know what would make an AI investment of about €200,000 or more pay. AI Opportunity Case: Priced after scoping · Standard 4 weeks · Extended 6 weeks
Source: ethority.ai offer pages · net prices plus VAT where applicable ·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Decide between up to three AI offerings with the facts side by side.
Up to three offerings from your comparison list, side by side
Price, data location, integrations and limits, each with source and date
The questions to ask each provider before you sign
A cost sketch based on your own volumes
AI Decision Brief
€195
net · one-time · request by email through the offer page · reviewed before delivery
Next step: Request a Decision Brief · https://ethority.ai/offers/ai-decision-brief
Source: ethority.ai offer pages · net prices plus VAT where applicable ·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Turn one business goal into an AI plan for the next 90 days.
A one-page decision: the problem, three opportunities, three unknowns, three actions
A map of today’s work and where AI could change it
What AI may do, what people decide, and when it would pay off
Two to four options and a 30/60/90-day roadmap
AI Business Blueprint
€495
net · one-time
Delivery: Date agreed with you before the work starts
Next step: Request a Blueprint · https://ethority.ai/offers/ai-business-blueprint
Source: ethority.ai offer pages · net prices plus VAT where applicable ·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 one clear answer about one AI system before you rely on it.
A decision: pilot, redesign, expand or stop, with its conditions
A Trust Chain: one page linking outcome, owner, data, AI and human approval
A register of facts, evidence, assumptions and open points
A review plan with triggers for the next 90 days
AI Trust Record
€4,500
net · one-time · standard scope; complex scope quoted separately
Delivery: 10 working days from receipt of the agreed inputs
Next step: Request a Trust Record · https://ethority.ai/offers/ai-trust-record
Source: ethority.ai offer pages · net prices plus VAT where applicable ·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Test one AI use case under real conditions and decide on evidence.
Goals, limits and stop rules agreed before the start
The AI Trust Record as the starting structure
Independent review of changes and open points during the pilot
A final decision: continue, redesign, expand or stop
AI Trust Pilot
€25,000
net · one-time · one use case in one accountable department
Duration: Six weeks
Next step: Discuss a pilot · https://ethority.ai/offers/ai-trust-pilot
Source: ethority.ai offer pages · net prices plus VAT where applicable ·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Know what would make a large AI investment pay, with every assumption written down.
An independent business case built on your volumes
A comparison with real alternatives, including doing nothing
A clear recommendation: start, change, test first or stop
A signed decision record
AI Opportunity Case
Priced after scoping
net · for AI investments of about €200,000 or more · scope by agreement
Duration: Standard 4 weeks · Extended 6 weeks
Next step: Discuss your investment · https://ethority.ai/products/enterprise-services/opportunity-case
Source: ethority.ai offer pages · net prices plus VAT where applicable ·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Seven services take you in four steps from a first check to AI that runs.
Check: AI Readiness &amp; Maturity Check €3,500; AI Act Readiness Sprint from €6,900 Enterprise €19,500
Decide: AI Governance Setup from €19,500; AI Estate Audit &amp; Mapping Focus €25,000 Group €45,000 · Group+ €75,000; AI Opportunity Case Priced after scoping
Enable: AI Literacy &amp; Adoption from €2,400
Run: AI Governance Retainer from €2,500 / month
Source: ethority.ai offer pages · net prices plus VAT where applicable ·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you stand with AI: one workshop day, then a written assessment.
A scored maturity profile with written reasoning
Your five most valuable AI uses, ranked by value, feasibility and risk
A draft 90-day plan for leadership review
One workshop day with up to 8 people from your team
AI Readiness &amp; Maturity Check
€3,500
net · one workshop day and a written assessment · date and place by agreement
Next step: Request a check · https://ethority.ai/products/enterprise-services/readiness-maturity-check
Source: ethority.ai offer pages · net prices plus VAT where applicable ·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Know which AI you use and what the EU AI Act requires of you.
Your AI systems classified under the EU AI Act
Gaps and a costed plan to 2 Dec 2027
The facts your legal team needs, prepared
A briefing for the board or management
AI Act Readiness Sprint
from €6,900
net · mid-sized companies: 2 weeks, up to 15 AI uses · Enterprise €19,500: 3 weeks, up to 40 systems
Next step: Request a 30-minute scoping call · https://ethority.ai/products/enterprise-services/ai-act-readiness-sprint
Source: ethority.ai offer pages · net prices plus VAT where applicable ·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team learns to use AI well and safely in daily work.
Role-based training for leaders, specialists and teams
A usage policy your staff can follow
Training records for the EU AI Act literacy duty (Article 4)
AI Literacy &amp; Adoption
from €2,400
net · half-day executive workshop or one-day team training
Next step: Plan a training · https://ethority.ai/products/enterprise-services/literacy-adoption
Source: ethority.ai offer pages · net prices plus VAT where applicable ·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set the rules for AI: who decides, who checks and when.
Roles and decision rights for every AI use
An approval path from request to go-live
An AI register and usage policies
Limits for what AI agents may do alone
AI Governance Setup
from €19,500
net · 4 weeks
Next step: Discuss your setup · https://ethority.ai/products/enterprise-services/governance-setup
Source: ethority.ai offer pages · net prices plus VAT where applicable ·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the AI systems you use, what they cost and who is responsible for them.
A review of your AI tools, agents, pilots and licences within the agreed scope
Cost, owner and dependencies for each system
A decision per system: scale, fix, consolidate or stop
A register handed to the people who govern your AI
AI Estate Audit &amp; Mapping
from €25,000
net · Focus €25,000 · Group €45,000 · Group+ €75,000 · 4–8 weeks
Next step: Request a scoping call · https://ethority.ai/products/enterprise-services/estate-audit
Source: ethority.ai offer pages · net prices plus VAT where applicable ·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Monthly support keeps your AI rules and decisions up to date.
Upkeep of your AI register
A watch on regulation and providers
A review of every new AI use
A quarterly report
AI Governance Retainer
from €2,500
net per month · six-month minimum
Next step: Discuss ongoing support · https://ethority.ai/products/enterprise-services/governance-retainer
Source: ethority.ai offer pages · net prices plus VAT where applicable ·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ETHORITY works in a loop of five steps, and each step ends with a clear decision.
Discover – Find where AI can help your business and what the market offers for it.
Create – Choose the option and build the solution, including its costs, data and responsibilities.
Run – Operate the system day to day, with named owners and agreed checks.
Improve – Measure the result against the starting point and adjust what does not work.
Grow – Extend what works to more teams, sites or countries.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Sten Franke leads every project.
“I help you make sense of the AI market, take sound decisions and shape the implementation — combining market intelligence, systems architecture and economic evaluation.”
Source: ETHORITY company history · Good AI Prism, Oct 2026 · ethority.ai offer pages,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your case with Sten Franke.
Check: AI Readiness &amp; Maturity Check: one workshop day, then the written assessment · €3,500 · https://ethority.ai/products/enterprise-services/readiness-maturity-check
Calculate: Test your own case with the AI calculators · https://ethority.ai/solutions/calculators
Read: The Global Market Study 2026/27 (90 pages) · https://ethority.ai/research
E-mail: sten@ethority.ai · Sten Franke
QR · This presentation online: https://ethority.ai/research/publications/company-full-en
QR · Connect with Sten Franke: https://www.linkedin.com/in/stenfranke
Source: ethority.ai offer page · net price plus VAT where applicable ·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page, offer and study in this deck is one click away.
Pages: Home https://ethority.ai/; Good AI Prism https://ethority.ai/ai-prism; Registry of AI offerings https://ethority.ai/explore/registry; Compare offerings https://ethority.ai/explore/compare; Company https://ethority.ai/company; Founder &amp; network https://ethority.ai/company/team; Contact https://ethority.ai/contact
Five entry offers: AI Decision Brief https://ethority.ai/offers/ai-decision-brief; AI Business Blueprint https://ethority.ai/offers/ai-business-blueprint; AI Trust Record https://ethority.ai/offers/ai-trust-record; AI Trust Pilot https://ethority.ai/offers/ai-trust-pilot; AI Opportunity Case https://ethority.ai/products/enterprise-services/opportunity-case
Seven services: AI Readiness &amp; Maturity Check https://ethority.ai/products/enterprise-services/readiness-maturity-check; AI Act Readiness Sprint https://ethority.ai/products/enterprise-services/ai-act-readiness-sprint; AI Literacy &amp; Adoption https://ethority.ai/products/enterprise-services/literacy-adoption; AI Governance Setup https://ethority.ai/products/enterprise-services/governance-setup; AI Estate Audit &amp; Mapping https://ethority.ai/products/enterprise-services/estate-audit; AI Governance Retainer https://ethority.ai/products/enterprise-services/governance-retainer
Studies, articles, tools: Global Market Study 2026/27 https://ethority.ai/research/publications/market-global-en; All studies https://ethority.ai/research/publications; Articles https://ethority.ai/articles; AI calculators https://ethority.ai/solutions/calculators; Glossary https://ethority.ai/learn/glossary; Method https://ethority.ai/methodology
Source: Pages as published on ethority.ai,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THORITY_NIGHT_16x9">
    <p:bg>
      <p:bgPr>
        <a:solidFill>
          <a:srgbClr val="06111D"/>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2.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2.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2.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2.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hyperlink" Target="https://ethority.ai/offers/ai-decision-brief?utm_source=pdf&amp;utm_medium=deck&amp;utm_campaign=company-offers-en-v1.3" TargetMode="External"/><Relationship Id="rId4" Type="http://schemas.openxmlformats.org/officeDocument/2006/relationships/hyperlink" Target="https://ethority.ai/offers/ai-decision-brief?utm_source=pdf&amp;utm_medium=deck&amp;utm_campaign=company-offers-en-v1.3" TargetMode="External"/><Relationship Id="rId5" Type="http://schemas.openxmlformats.org/officeDocument/2006/relationships/hyperlink" Target="https://ethority.ai/offers/ai-decision-brief?utm_source=pdf&amp;utm_medium=deck&amp;utm_campaign=company-offers-en-v1.3" TargetMode="External"/><Relationship Id="rId6" Type="http://schemas.openxmlformats.org/officeDocument/2006/relationships/hyperlink" Target="https://ethority.ai/offers/ai-decision-brief?utm_source=pdf&amp;utm_medium=deck&amp;utm_campaign=company-offers-en-v1.3" TargetMode="External"/><Relationship Id="rId7" Type="http://schemas.openxmlformats.org/officeDocument/2006/relationships/slideLayout" Target="../slideLayouts/slideLayout2.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hyperlink" Target="https://ethority.ai/offers/ai-business-blueprint?utm_source=pdf&amp;utm_medium=deck&amp;utm_campaign=company-offers-en-v1.3" TargetMode="External"/><Relationship Id="rId4" Type="http://schemas.openxmlformats.org/officeDocument/2006/relationships/hyperlink" Target="https://ethority.ai/offers/ai-business-blueprint?utm_source=pdf&amp;utm_medium=deck&amp;utm_campaign=company-offers-en-v1.3" TargetMode="External"/><Relationship Id="rId5" Type="http://schemas.openxmlformats.org/officeDocument/2006/relationships/hyperlink" Target="https://ethority.ai/offers/ai-business-blueprint?utm_source=pdf&amp;utm_medium=deck&amp;utm_campaign=company-offers-en-v1.3" TargetMode="External"/><Relationship Id="rId6" Type="http://schemas.openxmlformats.org/officeDocument/2006/relationships/hyperlink" Target="https://ethority.ai/offers/ai-business-blueprint?utm_source=pdf&amp;utm_medium=deck&amp;utm_campaign=company-offers-en-v1.3" TargetMode="External"/><Relationship Id="rId7" Type="http://schemas.openxmlformats.org/officeDocument/2006/relationships/slideLayout" Target="../slideLayouts/slideLayout2.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hyperlink" Target="https://ethority.ai/offers/ai-trust-record?utm_source=pdf&amp;utm_medium=deck&amp;utm_campaign=company-offers-en-v1.3" TargetMode="External"/><Relationship Id="rId4" Type="http://schemas.openxmlformats.org/officeDocument/2006/relationships/hyperlink" Target="https://ethority.ai/offers/ai-trust-record?utm_source=pdf&amp;utm_medium=deck&amp;utm_campaign=company-offers-en-v1.3" TargetMode="External"/><Relationship Id="rId5" Type="http://schemas.openxmlformats.org/officeDocument/2006/relationships/hyperlink" Target="https://ethority.ai/offers/ai-trust-record?utm_source=pdf&amp;utm_medium=deck&amp;utm_campaign=company-offers-en-v1.3" TargetMode="External"/><Relationship Id="rId6" Type="http://schemas.openxmlformats.org/officeDocument/2006/relationships/hyperlink" Target="https://ethority.ai/offers/ai-trust-record?utm_source=pdf&amp;utm_medium=deck&amp;utm_campaign=company-offers-en-v1.3" TargetMode="External"/><Relationship Id="rId7" Type="http://schemas.openxmlformats.org/officeDocument/2006/relationships/slideLayout" Target="../slideLayouts/slideLayout2.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hyperlink" Target="https://ethority.ai/offers/ai-trust-pilot?utm_source=pdf&amp;utm_medium=deck&amp;utm_campaign=company-offers-en-v1.3" TargetMode="External"/><Relationship Id="rId4" Type="http://schemas.openxmlformats.org/officeDocument/2006/relationships/hyperlink" Target="https://ethority.ai/offers/ai-trust-pilot?utm_source=pdf&amp;utm_medium=deck&amp;utm_campaign=company-offers-en-v1.3" TargetMode="External"/><Relationship Id="rId5" Type="http://schemas.openxmlformats.org/officeDocument/2006/relationships/hyperlink" Target="https://ethority.ai/offers/ai-trust-pilot?utm_source=pdf&amp;utm_medium=deck&amp;utm_campaign=company-offers-en-v1.3" TargetMode="External"/><Relationship Id="rId6" Type="http://schemas.openxmlformats.org/officeDocument/2006/relationships/hyperlink" Target="https://ethority.ai/offers/ai-trust-pilot?utm_source=pdf&amp;utm_medium=deck&amp;utm_campaign=company-offers-en-v1.3" TargetMode="External"/><Relationship Id="rId7" Type="http://schemas.openxmlformats.org/officeDocument/2006/relationships/slideLayout" Target="../slideLayouts/slideLayout2.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hyperlink" Target="https://ethority.ai/products/enterprise-services/opportunity-case?utm_source=pdf&amp;utm_medium=deck&amp;utm_campaign=company-offers-en-v1.3" TargetMode="External"/><Relationship Id="rId4" Type="http://schemas.openxmlformats.org/officeDocument/2006/relationships/hyperlink" Target="https://ethority.ai/products/enterprise-services/opportunity-case?utm_source=pdf&amp;utm_medium=deck&amp;utm_campaign=company-offers-en-v1.3" TargetMode="External"/><Relationship Id="rId5" Type="http://schemas.openxmlformats.org/officeDocument/2006/relationships/hyperlink" Target="https://ethority.ai/products/enterprise-services/opportunity-case?utm_source=pdf&amp;utm_medium=deck&amp;utm_campaign=company-offers-en-v1.3" TargetMode="External"/><Relationship Id="rId6" Type="http://schemas.openxmlformats.org/officeDocument/2006/relationships/hyperlink" Target="https://ethority.ai/products/enterprise-services/opportunity-case?utm_source=pdf&amp;utm_medium=deck&amp;utm_campaign=company-offers-en-v1.3" TargetMode="External"/><Relationship Id="rId7" Type="http://schemas.openxmlformats.org/officeDocument/2006/relationships/hyperlink" Target="https://ethority.ai/products/enterprise-services/opportunity-case?utm_source=pdf&amp;utm_medium=deck&amp;utm_campaign=company-offers-en-v1.3" TargetMode="External"/><Relationship Id="rId8" Type="http://schemas.openxmlformats.org/officeDocument/2006/relationships/slideLayout" Target="../slideLayouts/slideLayout2.xml"/><Relationship Id="rId9"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slideLayout" Target="../slideLayouts/slideLayout2.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hyperlink" Target="https://ethority.ai/products/enterprise-services/readiness-maturity-check?utm_source=pdf&amp;utm_medium=deck&amp;utm_campaign=company-offers-en-v1.3" TargetMode="External"/><Relationship Id="rId4" Type="http://schemas.openxmlformats.org/officeDocument/2006/relationships/hyperlink" Target="https://ethority.ai/products/enterprise-services/readiness-maturity-check?utm_source=pdf&amp;utm_medium=deck&amp;utm_campaign=company-offers-en-v1.3" TargetMode="External"/><Relationship Id="rId5" Type="http://schemas.openxmlformats.org/officeDocument/2006/relationships/hyperlink" Target="https://ethority.ai/products/enterprise-services/readiness-maturity-check?utm_source=pdf&amp;utm_medium=deck&amp;utm_campaign=company-offers-en-v1.3" TargetMode="External"/><Relationship Id="rId6" Type="http://schemas.openxmlformats.org/officeDocument/2006/relationships/hyperlink" Target="https://ethority.ai/products/enterprise-services/readiness-maturity-check?utm_source=pdf&amp;utm_medium=deck&amp;utm_campaign=company-offers-en-v1.3" TargetMode="External"/><Relationship Id="rId7" Type="http://schemas.openxmlformats.org/officeDocument/2006/relationships/hyperlink" Target="https://ethority.ai/products/enterprise-services/readiness-maturity-check?utm_source=pdf&amp;utm_medium=deck&amp;utm_campaign=company-offers-en-v1.3" TargetMode="External"/><Relationship Id="rId8" Type="http://schemas.openxmlformats.org/officeDocument/2006/relationships/slideLayout" Target="../slideLayouts/slideLayout2.xml"/><Relationship Id="rId9"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hyperlink" Target="https://ethority.ai/products/enterprise-services/ai-act-readiness-sprint?utm_source=pdf&amp;utm_medium=deck&amp;utm_campaign=company-offers-en-v1.3" TargetMode="External"/><Relationship Id="rId4" Type="http://schemas.openxmlformats.org/officeDocument/2006/relationships/hyperlink" Target="https://ethority.ai/products/enterprise-services/ai-act-readiness-sprint?utm_source=pdf&amp;utm_medium=deck&amp;utm_campaign=company-offers-en-v1.3" TargetMode="External"/><Relationship Id="rId5" Type="http://schemas.openxmlformats.org/officeDocument/2006/relationships/hyperlink" Target="https://ethority.ai/products/enterprise-services/ai-act-readiness-sprint?utm_source=pdf&amp;utm_medium=deck&amp;utm_campaign=company-offers-en-v1.3" TargetMode="External"/><Relationship Id="rId6" Type="http://schemas.openxmlformats.org/officeDocument/2006/relationships/hyperlink" Target="https://ethority.ai/products/enterprise-services/ai-act-readiness-sprint?utm_source=pdf&amp;utm_medium=deck&amp;utm_campaign=company-offers-en-v1.3" TargetMode="External"/><Relationship Id="rId7" Type="http://schemas.openxmlformats.org/officeDocument/2006/relationships/hyperlink" Target="https://ethority.ai/products/enterprise-services/ai-act-readiness-sprint?utm_source=pdf&amp;utm_medium=deck&amp;utm_campaign=company-offers-en-v1.3" TargetMode="External"/><Relationship Id="rId8" Type="http://schemas.openxmlformats.org/officeDocument/2006/relationships/slideLayout" Target="../slideLayouts/slideLayout2.xml"/><Relationship Id="rId9"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hyperlink" Target="https://ethority.ai/products/enterprise-services/literacy-adoption?utm_source=pdf&amp;utm_medium=deck&amp;utm_campaign=company-offers-en-v1.3" TargetMode="External"/><Relationship Id="rId4" Type="http://schemas.openxmlformats.org/officeDocument/2006/relationships/hyperlink" Target="https://ethority.ai/products/enterprise-services/literacy-adoption?utm_source=pdf&amp;utm_medium=deck&amp;utm_campaign=company-offers-en-v1.3" TargetMode="External"/><Relationship Id="rId5" Type="http://schemas.openxmlformats.org/officeDocument/2006/relationships/hyperlink" Target="https://ethority.ai/products/enterprise-services/literacy-adoption?utm_source=pdf&amp;utm_medium=deck&amp;utm_campaign=company-offers-en-v1.3" TargetMode="External"/><Relationship Id="rId6" Type="http://schemas.openxmlformats.org/officeDocument/2006/relationships/hyperlink" Target="https://ethority.ai/products/enterprise-services/literacy-adoption?utm_source=pdf&amp;utm_medium=deck&amp;utm_campaign=company-offers-en-v1.3" TargetMode="External"/><Relationship Id="rId7" Type="http://schemas.openxmlformats.org/officeDocument/2006/relationships/hyperlink" Target="https://ethority.ai/products/enterprise-services/literacy-adoption?utm_source=pdf&amp;utm_medium=deck&amp;utm_campaign=company-offers-en-v1.3" TargetMode="External"/><Relationship Id="rId8" Type="http://schemas.openxmlformats.org/officeDocument/2006/relationships/slideLayout" Target="../slideLayouts/slideLayout2.xml"/><Relationship Id="rId9"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hyperlink" Target="https://ethority.ai/products/enterprise-services/governance-setup?utm_source=pdf&amp;utm_medium=deck&amp;utm_campaign=company-offers-en-v1.3" TargetMode="External"/><Relationship Id="rId4" Type="http://schemas.openxmlformats.org/officeDocument/2006/relationships/hyperlink" Target="https://ethority.ai/products/enterprise-services/governance-setup?utm_source=pdf&amp;utm_medium=deck&amp;utm_campaign=company-offers-en-v1.3" TargetMode="External"/><Relationship Id="rId5" Type="http://schemas.openxmlformats.org/officeDocument/2006/relationships/hyperlink" Target="https://ethority.ai/products/enterprise-services/governance-setup?utm_source=pdf&amp;utm_medium=deck&amp;utm_campaign=company-offers-en-v1.3" TargetMode="External"/><Relationship Id="rId6" Type="http://schemas.openxmlformats.org/officeDocument/2006/relationships/hyperlink" Target="https://ethority.ai/products/enterprise-services/governance-setup?utm_source=pdf&amp;utm_medium=deck&amp;utm_campaign=company-offers-en-v1.3" TargetMode="External"/><Relationship Id="rId7" Type="http://schemas.openxmlformats.org/officeDocument/2006/relationships/hyperlink" Target="https://ethority.ai/products/enterprise-services/governance-setup?utm_source=pdf&amp;utm_medium=deck&amp;utm_campaign=company-offers-en-v1.3" TargetMode="External"/><Relationship Id="rId8" Type="http://schemas.openxmlformats.org/officeDocument/2006/relationships/slideLayout" Target="../slideLayouts/slideLayout2.xml"/><Relationship Id="rId9"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hyperlink" Target="https://ethority.ai/products/enterprise-services/estate-audit?utm_source=pdf&amp;utm_medium=deck&amp;utm_campaign=company-offers-en-v1.3" TargetMode="External"/><Relationship Id="rId4" Type="http://schemas.openxmlformats.org/officeDocument/2006/relationships/hyperlink" Target="https://ethority.ai/products/enterprise-services/estate-audit?utm_source=pdf&amp;utm_medium=deck&amp;utm_campaign=company-offers-en-v1.3" TargetMode="External"/><Relationship Id="rId5" Type="http://schemas.openxmlformats.org/officeDocument/2006/relationships/hyperlink" Target="https://ethority.ai/products/enterprise-services/estate-audit?utm_source=pdf&amp;utm_medium=deck&amp;utm_campaign=company-offers-en-v1.3" TargetMode="External"/><Relationship Id="rId6" Type="http://schemas.openxmlformats.org/officeDocument/2006/relationships/hyperlink" Target="https://ethority.ai/products/enterprise-services/estate-audit?utm_source=pdf&amp;utm_medium=deck&amp;utm_campaign=company-offers-en-v1.3" TargetMode="External"/><Relationship Id="rId7" Type="http://schemas.openxmlformats.org/officeDocument/2006/relationships/hyperlink" Target="https://ethority.ai/products/enterprise-services/estate-audit?utm_source=pdf&amp;utm_medium=deck&amp;utm_campaign=company-offers-en-v1.3" TargetMode="External"/><Relationship Id="rId8" Type="http://schemas.openxmlformats.org/officeDocument/2006/relationships/slideLayout" Target="../slideLayouts/slideLayout2.xml"/><Relationship Id="rId9"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hyperlink" Target="https://ethority.ai/products/enterprise-services/governance-retainer?utm_source=pdf&amp;utm_medium=deck&amp;utm_campaign=company-offers-en-v1.3" TargetMode="External"/><Relationship Id="rId4" Type="http://schemas.openxmlformats.org/officeDocument/2006/relationships/hyperlink" Target="https://ethority.ai/products/enterprise-services/governance-retainer?utm_source=pdf&amp;utm_medium=deck&amp;utm_campaign=company-offers-en-v1.3" TargetMode="External"/><Relationship Id="rId5" Type="http://schemas.openxmlformats.org/officeDocument/2006/relationships/hyperlink" Target="https://ethority.ai/products/enterprise-services/governance-retainer?utm_source=pdf&amp;utm_medium=deck&amp;utm_campaign=company-offers-en-v1.3" TargetMode="External"/><Relationship Id="rId6" Type="http://schemas.openxmlformats.org/officeDocument/2006/relationships/hyperlink" Target="https://ethority.ai/products/enterprise-services/governance-retainer?utm_source=pdf&amp;utm_medium=deck&amp;utm_campaign=company-offers-en-v1.3" TargetMode="External"/><Relationship Id="rId7" Type="http://schemas.openxmlformats.org/officeDocument/2006/relationships/hyperlink" Target="https://ethority.ai/products/enterprise-services/governance-retainer?utm_source=pdf&amp;utm_medium=deck&amp;utm_campaign=company-offers-en-v1.3" TargetMode="External"/><Relationship Id="rId8" Type="http://schemas.openxmlformats.org/officeDocument/2006/relationships/slideLayout" Target="../slideLayouts/slideLayout2.xml"/><Relationship Id="rId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2.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2.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hyperlink" Target="https://ethority.ai/products/enterprise-services/readiness-maturity-check?utm_source=pdf&amp;utm_medium=deck&amp;utm_campaign=company-offers-en-v1.3" TargetMode="External"/><Relationship Id="rId3" Type="http://schemas.openxmlformats.org/officeDocument/2006/relationships/hyperlink" Target="https://ethority.ai/products/enterprise-services/readiness-maturity-check?utm_source=pdf&amp;utm_medium=deck&amp;utm_campaign=company-offers-en-v1.3" TargetMode="External"/><Relationship Id="rId4" Type="http://schemas.openxmlformats.org/officeDocument/2006/relationships/hyperlink" Target="https://ethority.ai/products/enterprise-services/readiness-maturity-check?utm_source=pdf&amp;utm_medium=deck&amp;utm_campaign=company-offers-en-v1.3" TargetMode="External"/><Relationship Id="rId5" Type="http://schemas.openxmlformats.org/officeDocument/2006/relationships/hyperlink" Target="https://ethority.ai/products/enterprise-services/readiness-maturity-check?utm_source=pdf&amp;utm_medium=deck&amp;utm_campaign=company-offers-en-v1.3" TargetMode="External"/><Relationship Id="rId6" Type="http://schemas.openxmlformats.org/officeDocument/2006/relationships/hyperlink" Target="https://ethority.ai/products/enterprise-services/readiness-maturity-check?utm_source=pdf&amp;utm_medium=deck&amp;utm_campaign=company-offers-en-v1.3" TargetMode="External"/><Relationship Id="rId7" Type="http://schemas.openxmlformats.org/officeDocument/2006/relationships/hyperlink" Target="https://ethority.ai/solutions/calculators?utm_source=pdf&amp;utm_medium=deck&amp;utm_campaign=company-offers-en-v1.3" TargetMode="External"/><Relationship Id="rId8" Type="http://schemas.openxmlformats.org/officeDocument/2006/relationships/hyperlink" Target="https://ethority.ai/solutions/calculators?utm_source=pdf&amp;utm_medium=deck&amp;utm_campaign=company-offers-en-v1.3" TargetMode="External"/><Relationship Id="rId9" Type="http://schemas.openxmlformats.org/officeDocument/2006/relationships/hyperlink" Target="https://ethority.ai/solutions/calculators?utm_source=pdf&amp;utm_medium=deck&amp;utm_campaign=company-offers-en-v1.3" TargetMode="External"/><Relationship Id="rId10" Type="http://schemas.openxmlformats.org/officeDocument/2006/relationships/hyperlink" Target="https://ethority.ai/solutions/calculators?utm_source=pdf&amp;utm_medium=deck&amp;utm_campaign=company-offers-en-v1.3" TargetMode="External"/><Relationship Id="rId11" Type="http://schemas.openxmlformats.org/officeDocument/2006/relationships/hyperlink" Target="https://ethority.ai/research?utm_source=pdf&amp;utm_medium=deck&amp;utm_campaign=company-offers-en-v1.3" TargetMode="External"/><Relationship Id="rId12" Type="http://schemas.openxmlformats.org/officeDocument/2006/relationships/hyperlink" Target="https://ethority.ai/research?utm_source=pdf&amp;utm_medium=deck&amp;utm_campaign=company-offers-en-v1.3" TargetMode="External"/><Relationship Id="rId13" Type="http://schemas.openxmlformats.org/officeDocument/2006/relationships/hyperlink" Target="https://ethority.ai/research?utm_source=pdf&amp;utm_medium=deck&amp;utm_campaign=company-offers-en-v1.3" TargetMode="External"/><Relationship Id="rId14" Type="http://schemas.openxmlformats.org/officeDocument/2006/relationships/hyperlink" Target="mailto:sten@ethority.ai" TargetMode="External"/><Relationship Id="rId15" Type="http://schemas.openxmlformats.org/officeDocument/2006/relationships/hyperlink" Target="mailto:sten@ethority.ai" TargetMode="External"/><Relationship Id="rId16" Type="http://schemas.openxmlformats.org/officeDocument/2006/relationships/image" Target="../media/image-21-2.png"/><Relationship Id="rId17" Type="http://schemas.openxmlformats.org/officeDocument/2006/relationships/hyperlink" Target="mailto:sten@ethority.ai" TargetMode="External"/><Relationship Id="rId18" Type="http://schemas.openxmlformats.org/officeDocument/2006/relationships/hyperlink" Target="https://ethority.ai/?utm_source=pdf&amp;utm_medium=deck&amp;utm_campaign=company-offers-en-v1.3" TargetMode="External"/><Relationship Id="rId19" Type="http://schemas.openxmlformats.org/officeDocument/2006/relationships/image" Target="../media/image-21-3.png"/><Relationship Id="rId20" Type="http://schemas.openxmlformats.org/officeDocument/2006/relationships/image" Target="../media/image-21-4.png"/><Relationship Id="rId21" Type="http://schemas.openxmlformats.org/officeDocument/2006/relationships/slideLayout" Target="../slideLayouts/slideLayout2.xml"/><Relationship Id="rId2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hyperlink" Target="https://ethority.ai/?utm_source=pdf&amp;utm_medium=deck&amp;utm_campaign=company-offers-en-v1.3" TargetMode="External"/><Relationship Id="rId3" Type="http://schemas.openxmlformats.org/officeDocument/2006/relationships/hyperlink" Target="https://ethority.ai/ai-prism?utm_source=pdf&amp;utm_medium=deck&amp;utm_campaign=company-offers-en-v1.3" TargetMode="External"/><Relationship Id="rId4" Type="http://schemas.openxmlformats.org/officeDocument/2006/relationships/hyperlink" Target="https://ethority.ai/explore/registry?utm_source=pdf&amp;utm_medium=deck&amp;utm_campaign=company-offers-en-v1.3" TargetMode="External"/><Relationship Id="rId5" Type="http://schemas.openxmlformats.org/officeDocument/2006/relationships/hyperlink" Target="https://ethority.ai/explore/compare?utm_source=pdf&amp;utm_medium=deck&amp;utm_campaign=company-offers-en-v1.3" TargetMode="External"/><Relationship Id="rId6" Type="http://schemas.openxmlformats.org/officeDocument/2006/relationships/hyperlink" Target="https://ethority.ai/company?utm_source=pdf&amp;utm_medium=deck&amp;utm_campaign=company-offers-en-v1.3" TargetMode="External"/><Relationship Id="rId7" Type="http://schemas.openxmlformats.org/officeDocument/2006/relationships/hyperlink" Target="https://ethority.ai/company/team?utm_source=pdf&amp;utm_medium=deck&amp;utm_campaign=company-offers-en-v1.3" TargetMode="External"/><Relationship Id="rId8" Type="http://schemas.openxmlformats.org/officeDocument/2006/relationships/hyperlink" Target="https://ethority.ai/contact?utm_source=pdf&amp;utm_medium=deck&amp;utm_campaign=company-offers-en-v1.3" TargetMode="External"/><Relationship Id="rId9" Type="http://schemas.openxmlformats.org/officeDocument/2006/relationships/hyperlink" Target="https://ethority.ai/products/entry-offers?utm_source=pdf&amp;utm_medium=deck&amp;utm_campaign=company-offers-en-v1.3" TargetMode="External"/><Relationship Id="rId10" Type="http://schemas.openxmlformats.org/officeDocument/2006/relationships/hyperlink" Target="https://ethority.ai/offers/ai-decision-brief?utm_source=pdf&amp;utm_medium=deck&amp;utm_campaign=company-offers-en-v1.3" TargetMode="External"/><Relationship Id="rId11" Type="http://schemas.openxmlformats.org/officeDocument/2006/relationships/hyperlink" Target="https://ethority.ai/offers/ai-business-blueprint?utm_source=pdf&amp;utm_medium=deck&amp;utm_campaign=company-offers-en-v1.3" TargetMode="External"/><Relationship Id="rId12" Type="http://schemas.openxmlformats.org/officeDocument/2006/relationships/hyperlink" Target="https://ethority.ai/offers/ai-trust-record?utm_source=pdf&amp;utm_medium=deck&amp;utm_campaign=company-offers-en-v1.3" TargetMode="External"/><Relationship Id="rId13" Type="http://schemas.openxmlformats.org/officeDocument/2006/relationships/hyperlink" Target="https://ethority.ai/offers/ai-trust-pilot?utm_source=pdf&amp;utm_medium=deck&amp;utm_campaign=company-offers-en-v1.3" TargetMode="External"/><Relationship Id="rId14" Type="http://schemas.openxmlformats.org/officeDocument/2006/relationships/hyperlink" Target="https://ethority.ai/products/enterprise-services/opportunity-case?utm_source=pdf&amp;utm_medium=deck&amp;utm_campaign=company-offers-en-v1.3" TargetMode="External"/><Relationship Id="rId15" Type="http://schemas.openxmlformats.org/officeDocument/2006/relationships/hyperlink" Target="https://ethority.ai/products/enterprise-services?utm_source=pdf&amp;utm_medium=deck&amp;utm_campaign=company-offers-en-v1.3" TargetMode="External"/><Relationship Id="rId16" Type="http://schemas.openxmlformats.org/officeDocument/2006/relationships/hyperlink" Target="https://ethority.ai/products/enterprise-services/readiness-maturity-check?utm_source=pdf&amp;utm_medium=deck&amp;utm_campaign=company-offers-en-v1.3" TargetMode="External"/><Relationship Id="rId17" Type="http://schemas.openxmlformats.org/officeDocument/2006/relationships/hyperlink" Target="https://ethority.ai/products/enterprise-services/ai-act-readiness-sprint?utm_source=pdf&amp;utm_medium=deck&amp;utm_campaign=company-offers-en-v1.3" TargetMode="External"/><Relationship Id="rId18" Type="http://schemas.openxmlformats.org/officeDocument/2006/relationships/hyperlink" Target="https://ethority.ai/products/enterprise-services/literacy-adoption?utm_source=pdf&amp;utm_medium=deck&amp;utm_campaign=company-offers-en-v1.3" TargetMode="External"/><Relationship Id="rId19" Type="http://schemas.openxmlformats.org/officeDocument/2006/relationships/hyperlink" Target="https://ethority.ai/products/enterprise-services/governance-setup?utm_source=pdf&amp;utm_medium=deck&amp;utm_campaign=company-offers-en-v1.3" TargetMode="External"/><Relationship Id="rId20" Type="http://schemas.openxmlformats.org/officeDocument/2006/relationships/hyperlink" Target="https://ethority.ai/products/enterprise-services/estate-audit?utm_source=pdf&amp;utm_medium=deck&amp;utm_campaign=company-offers-en-v1.3" TargetMode="External"/><Relationship Id="rId21" Type="http://schemas.openxmlformats.org/officeDocument/2006/relationships/hyperlink" Target="https://ethority.ai/products/enterprise-services/governance-retainer?utm_source=pdf&amp;utm_medium=deck&amp;utm_campaign=company-offers-en-v1.3" TargetMode="External"/><Relationship Id="rId22" Type="http://schemas.openxmlformats.org/officeDocument/2006/relationships/hyperlink" Target="https://ethority.ai/research/publications/market-global-en?utm_source=pdf&amp;utm_medium=deck&amp;utm_campaign=company-offers-en-v1.3" TargetMode="External"/><Relationship Id="rId23" Type="http://schemas.openxmlformats.org/officeDocument/2006/relationships/hyperlink" Target="https://ethority.ai/research/publications?utm_source=pdf&amp;utm_medium=deck&amp;utm_campaign=company-offers-en-v1.3" TargetMode="External"/><Relationship Id="rId24" Type="http://schemas.openxmlformats.org/officeDocument/2006/relationships/hyperlink" Target="https://ethority.ai/articles?utm_source=pdf&amp;utm_medium=deck&amp;utm_campaign=company-offers-en-v1.3" TargetMode="External"/><Relationship Id="rId25" Type="http://schemas.openxmlformats.org/officeDocument/2006/relationships/hyperlink" Target="https://ethority.ai/solutions/calculators?utm_source=pdf&amp;utm_medium=deck&amp;utm_campaign=company-offers-en-v1.3" TargetMode="External"/><Relationship Id="rId26" Type="http://schemas.openxmlformats.org/officeDocument/2006/relationships/hyperlink" Target="https://ethority.ai/learn/glossary?utm_source=pdf&amp;utm_medium=deck&amp;utm_campaign=company-offers-en-v1.3" TargetMode="External"/><Relationship Id="rId27" Type="http://schemas.openxmlformats.org/officeDocument/2006/relationships/hyperlink" Target="https://ethority.ai/methodology?utm_source=pdf&amp;utm_medium=deck&amp;utm_campaign=company-offers-en-v1.3" TargetMode="External"/><Relationship Id="rId28" Type="http://schemas.openxmlformats.org/officeDocument/2006/relationships/slideLayout" Target="../slideLayouts/slideLayout2.xml"/><Relationship Id="rId29"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_1_0"/>
          <p:cNvSpPr/>
          <p:nvPr/>
        </p:nvSpPr>
        <p:spPr>
          <a:xfrm>
            <a:off x="0" y="0"/>
            <a:ext cx="12191970" cy="88880"/>
          </a:xfrm>
          <a:prstGeom prst="rect">
            <a:avLst/>
          </a:prstGeom>
          <a:solidFill>
            <a:srgbClr val="35C8FF"/>
          </a:solidFill>
          <a:ln/>
        </p:spPr>
      </p:sp>
      <p:pic>
        <p:nvPicPr>
          <p:cNvPr id="3" name="picture_1_1" descr="/tmp/claude-0/-home-claude/5dcc285b-52c5-57b1-88a8-9616b3351304/scratchpad/f39/W2/decks_v3/_work/C_Company-and-Offers_EN_v1.3_20261027/img_000.png">    </p:cNvPr>
          <p:cNvPicPr>
            <a:picLocks noChangeAspect="1"/>
          </p:cNvPicPr>
          <p:nvPr/>
        </p:nvPicPr>
        <p:blipFill>
          <a:blip r:embed="rId1"/>
          <a:stretch>
            <a:fillRect/>
          </a:stretch>
        </p:blipFill>
        <p:spPr>
          <a:xfrm>
            <a:off x="761970" y="317480"/>
            <a:ext cx="279441" cy="279441"/>
          </a:xfrm>
          <a:prstGeom prst="rect">
            <a:avLst/>
          </a:prstGeom>
        </p:spPr>
      </p:pic>
      <p:sp>
        <p:nvSpPr>
          <p:cNvPr id="4" name="text_1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pic>
        <p:nvPicPr>
          <p:cNvPr id="7" name="picture_1_5" descr="/tmp/claude-0/-home-claude/5dcc285b-52c5-57b1-88a8-9616b3351304/scratchpad/f39/W2/decks_v3/_work/C_Company-and-Offers_EN_v1.3_20261027/img_001.png">    </p:cNvPr>
          <p:cNvPicPr>
            <a:picLocks noChangeAspect="1"/>
          </p:cNvPicPr>
          <p:nvPr/>
        </p:nvPicPr>
        <p:blipFill>
          <a:blip r:embed="rId2"/>
          <a:stretch>
            <a:fillRect/>
          </a:stretch>
        </p:blipFill>
        <p:spPr>
          <a:xfrm>
            <a:off x="8509041" y="698510"/>
            <a:ext cx="3683020" cy="5587990"/>
          </a:xfrm>
          <a:prstGeom prst="rect">
            <a:avLst/>
          </a:prstGeom>
        </p:spPr>
      </p:pic>
      <p:sp>
        <p:nvSpPr>
          <p:cNvPr id="8" name="text_1_6"/>
          <p:cNvSpPr txBox="1"/>
          <p:nvPr/>
        </p:nvSpPr>
        <p:spPr>
          <a:xfrm>
            <a:off x="761970" y="1206459"/>
            <a:ext cx="773052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ETHORITY · COMPANY &amp; OFFERS 2026/27</a:t>
            </a:r>
            <a:endParaRPr lang="en-US" sz="1050" dirty="0"/>
          </a:p>
        </p:txBody>
      </p:sp>
      <p:sp>
        <p:nvSpPr>
          <p:cNvPr id="9" name="Title"/>
          <p:cNvSpPr txBox="1"/>
          <p:nvPr/>
        </p:nvSpPr>
        <p:spPr>
          <a:xfrm>
            <a:off x="761970" y="1544970"/>
            <a:ext cx="7730520" cy="1892808"/>
          </a:xfrm>
          <a:prstGeom prst="rect">
            <a:avLst/>
          </a:prstGeom>
          <a:noFill/>
          <a:ln/>
        </p:spPr>
        <p:txBody>
          <a:bodyPr wrap="square" lIns="0" tIns="0" rIns="0" bIns="0" rtlCol="0" anchor="t"/>
          <a:lstStyle/>
          <a:p>
            <a:pPr algn="l" indent="0" marL="0">
              <a:lnSpc>
                <a:spcPts val="4970"/>
              </a:lnSpc>
              <a:buNone/>
            </a:pPr>
            <a:r>
              <a:rPr lang="en-US" sz="5400" spc="-243" kern="0" dirty="0">
                <a:solidFill>
                  <a:srgbClr val="EEF3F8"/>
                </a:solidFill>
                <a:latin typeface="Archivo Black" pitchFamily="34" charset="0"/>
                <a:ea typeface="Archivo Black" pitchFamily="34" charset="-122"/>
                <a:cs typeface="Archivo Black" pitchFamily="34" charset="-120"/>
              </a:rPr>
              <a:t>AI that fits your business – </a:t>
            </a:r>
            <a:pPr algn="l" indent="0" marL="0">
              <a:lnSpc>
                <a:spcPts val="4970"/>
              </a:lnSpc>
              <a:buNone/>
            </a:pPr>
            <a:r>
              <a:rPr lang="en-US" sz="5400" spc="-243" kern="0" dirty="0">
                <a:solidFill>
                  <a:srgbClr val="35C8FF"/>
                </a:solidFill>
                <a:latin typeface="Archivo Black" pitchFamily="34" charset="0"/>
                <a:ea typeface="Archivo Black" pitchFamily="34" charset="-122"/>
                <a:cs typeface="Archivo Black" pitchFamily="34" charset="-120"/>
              </a:rPr>
              <a:t>and keeps fitting.</a:t>
            </a:r>
            <a:endParaRPr lang="en-US" sz="5400" dirty="0"/>
          </a:p>
        </p:txBody>
      </p:sp>
      <p:sp>
        <p:nvSpPr>
          <p:cNvPr id="10" name="text_1_8"/>
          <p:cNvSpPr txBox="1"/>
          <p:nvPr/>
        </p:nvSpPr>
        <p:spPr>
          <a:xfrm>
            <a:off x="761970" y="3628248"/>
            <a:ext cx="7076450" cy="522854"/>
          </a:xfrm>
          <a:prstGeom prst="rect">
            <a:avLst/>
          </a:prstGeom>
          <a:noFill/>
          <a:ln/>
        </p:spPr>
        <p:txBody>
          <a:bodyPr wrap="square" lIns="0" tIns="0" rIns="0" bIns="0" rtlCol="0" anchor="t"/>
          <a:lstStyle/>
          <a:p>
            <a:pPr algn="l" indent="0" marL="0">
              <a:lnSpc>
                <a:spcPts val="2060"/>
              </a:lnSpc>
              <a:buNone/>
            </a:pPr>
            <a:r>
              <a:rPr lang="en-US" sz="1450" dirty="0">
                <a:solidFill>
                  <a:srgbClr val="A3B4C5"/>
                </a:solidFill>
                <a:latin typeface="IBM Plex Sans" pitchFamily="34" charset="0"/>
                <a:ea typeface="IBM Plex Sans" pitchFamily="34" charset="-122"/>
                <a:cs typeface="IBM Plex Sans" pitchFamily="34" charset="-120"/>
              </a:rPr>
              <a:t>ETHORITY makes AI work for your team, your project and your company, fits it to your customers and adapts it when your market or the rules change.</a:t>
            </a:r>
            <a:endParaRPr lang="en-US" sz="1450" dirty="0"/>
          </a:p>
        </p:txBody>
      </p:sp>
      <p:sp>
        <p:nvSpPr>
          <p:cNvPr id="11" name="shape_1_9"/>
          <p:cNvSpPr/>
          <p:nvPr/>
        </p:nvSpPr>
        <p:spPr>
          <a:xfrm>
            <a:off x="761970" y="4735495"/>
            <a:ext cx="2247870" cy="38130"/>
          </a:xfrm>
          <a:prstGeom prst="rect">
            <a:avLst/>
          </a:prstGeom>
          <a:solidFill>
            <a:srgbClr val="35C8FF"/>
          </a:solidFill>
          <a:ln/>
        </p:spPr>
      </p:sp>
      <p:sp>
        <p:nvSpPr>
          <p:cNvPr id="12" name="text_1_10"/>
          <p:cNvSpPr txBox="1"/>
          <p:nvPr/>
        </p:nvSpPr>
        <p:spPr>
          <a:xfrm>
            <a:off x="761970" y="4875215"/>
            <a:ext cx="2328062"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961</a:t>
            </a:r>
            <a:endParaRPr lang="en-US" sz="3200" dirty="0"/>
          </a:p>
        </p:txBody>
      </p:sp>
      <p:sp>
        <p:nvSpPr>
          <p:cNvPr id="13" name="text_1_11"/>
          <p:cNvSpPr txBox="1"/>
          <p:nvPr/>
        </p:nvSpPr>
        <p:spPr>
          <a:xfrm>
            <a:off x="761970" y="5357835"/>
            <a:ext cx="2328062"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AI offerings mapped, each with its source</a:t>
            </a:r>
            <a:endParaRPr lang="en-US" sz="1100" dirty="0"/>
          </a:p>
        </p:txBody>
      </p:sp>
      <p:sp>
        <p:nvSpPr>
          <p:cNvPr id="14" name="text_1_12"/>
          <p:cNvSpPr txBox="1"/>
          <p:nvPr/>
        </p:nvSpPr>
        <p:spPr>
          <a:xfrm>
            <a:off x="761970" y="5789981"/>
            <a:ext cx="2328062"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GOOD AI PRISM, OCT 2026</a:t>
            </a:r>
            <a:endParaRPr lang="en-US" sz="700" dirty="0"/>
          </a:p>
        </p:txBody>
      </p:sp>
      <p:sp>
        <p:nvSpPr>
          <p:cNvPr id="15" name="shape_1_13"/>
          <p:cNvSpPr/>
          <p:nvPr/>
        </p:nvSpPr>
        <p:spPr>
          <a:xfrm>
            <a:off x="3289280" y="4735495"/>
            <a:ext cx="2247870" cy="38130"/>
          </a:xfrm>
          <a:prstGeom prst="rect">
            <a:avLst/>
          </a:prstGeom>
          <a:solidFill>
            <a:srgbClr val="35C8FF"/>
          </a:solidFill>
          <a:ln/>
        </p:spPr>
      </p:sp>
      <p:sp>
        <p:nvSpPr>
          <p:cNvPr id="16" name="text_1_14"/>
          <p:cNvSpPr txBox="1"/>
          <p:nvPr/>
        </p:nvSpPr>
        <p:spPr>
          <a:xfrm>
            <a:off x="3289280" y="4875215"/>
            <a:ext cx="2328062"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24</a:t>
            </a:r>
            <a:endParaRPr lang="en-US" sz="3200" dirty="0"/>
          </a:p>
        </p:txBody>
      </p:sp>
      <p:sp>
        <p:nvSpPr>
          <p:cNvPr id="17" name="text_1_15"/>
          <p:cNvSpPr txBox="1"/>
          <p:nvPr/>
        </p:nvSpPr>
        <p:spPr>
          <a:xfrm>
            <a:off x="3289280" y="5357835"/>
            <a:ext cx="2328062"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topic areas on one map, by task and industry</a:t>
            </a:r>
            <a:endParaRPr lang="en-US" sz="1100" dirty="0"/>
          </a:p>
        </p:txBody>
      </p:sp>
      <p:sp>
        <p:nvSpPr>
          <p:cNvPr id="18" name="text_1_16"/>
          <p:cNvSpPr txBox="1"/>
          <p:nvPr/>
        </p:nvSpPr>
        <p:spPr>
          <a:xfrm>
            <a:off x="3289280" y="5789981"/>
            <a:ext cx="2328062"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GOOD AI PRISM V3.12</a:t>
            </a:r>
            <a:endParaRPr lang="en-US" sz="700" dirty="0"/>
          </a:p>
        </p:txBody>
      </p:sp>
      <p:sp>
        <p:nvSpPr>
          <p:cNvPr id="19" name="shape_1_17"/>
          <p:cNvSpPr/>
          <p:nvPr/>
        </p:nvSpPr>
        <p:spPr>
          <a:xfrm>
            <a:off x="5816590" y="4735495"/>
            <a:ext cx="2247870" cy="38130"/>
          </a:xfrm>
          <a:prstGeom prst="rect">
            <a:avLst/>
          </a:prstGeom>
          <a:solidFill>
            <a:srgbClr val="35C8FF"/>
          </a:solidFill>
          <a:ln/>
        </p:spPr>
      </p:sp>
      <p:sp>
        <p:nvSpPr>
          <p:cNvPr id="20" name="text_1_18"/>
          <p:cNvSpPr txBox="1"/>
          <p:nvPr/>
        </p:nvSpPr>
        <p:spPr>
          <a:xfrm>
            <a:off x="5816590" y="4875215"/>
            <a:ext cx="2328062"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11</a:t>
            </a:r>
            <a:endParaRPr lang="en-US" sz="3200" dirty="0"/>
          </a:p>
        </p:txBody>
      </p:sp>
      <p:sp>
        <p:nvSpPr>
          <p:cNvPr id="21" name="text_1_19"/>
          <p:cNvSpPr txBox="1"/>
          <p:nvPr/>
        </p:nvSpPr>
        <p:spPr>
          <a:xfrm>
            <a:off x="5816590" y="5357835"/>
            <a:ext cx="2328062"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entry offers and services, from €195 net to monthly support</a:t>
            </a:r>
            <a:endParaRPr lang="en-US" sz="1100" dirty="0"/>
          </a:p>
        </p:txBody>
      </p:sp>
      <p:sp>
        <p:nvSpPr>
          <p:cNvPr id="22" name="text_1_20"/>
          <p:cNvSpPr txBox="1"/>
          <p:nvPr/>
        </p:nvSpPr>
        <p:spPr>
          <a:xfrm>
            <a:off x="5816590" y="5789981"/>
            <a:ext cx="2328062"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ETHORITY.AI OFFER PAGES, OCT 2026</a:t>
            </a:r>
            <a:endParaRPr lang="en-US" sz="700" dirty="0"/>
          </a:p>
        </p:txBody>
      </p:sp>
      <p:sp>
        <p:nvSpPr>
          <p:cNvPr id="23" name="text_1_2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24" name="text_1_22"/>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V1.3 · 27 OCT 2026</a:t>
            </a:r>
            <a:endParaRPr lang="en-US" sz="750" dirty="0"/>
          </a:p>
        </p:txBody>
      </p:sp>
      <p:sp>
        <p:nvSpPr>
          <p:cNvPr id="25" name="text_1_2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01 / 22</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_2_0"/>
          <p:cNvSpPr/>
          <p:nvPr/>
        </p:nvSpPr>
        <p:spPr>
          <a:xfrm>
            <a:off x="0" y="0"/>
            <a:ext cx="12191970" cy="88880"/>
          </a:xfrm>
          <a:prstGeom prst="rect">
            <a:avLst/>
          </a:prstGeom>
          <a:solidFill>
            <a:srgbClr val="35C8FF"/>
          </a:solidFill>
          <a:ln/>
        </p:spPr>
      </p:sp>
      <p:pic>
        <p:nvPicPr>
          <p:cNvPr id="3" name="picture_2_1" descr="/tmp/claude-0/-home-claude/5dcc285b-52c5-57b1-88a8-9616b3351304/scratchpad/f39/W2/decks_v3/_work/C_Company-and-Offers_EN_v1.3_20261027/img_002.png">    </p:cNvPr>
          <p:cNvPicPr>
            <a:picLocks noChangeAspect="1"/>
          </p:cNvPicPr>
          <p:nvPr/>
        </p:nvPicPr>
        <p:blipFill>
          <a:blip r:embed="rId1"/>
          <a:stretch>
            <a:fillRect/>
          </a:stretch>
        </p:blipFill>
        <p:spPr>
          <a:xfrm>
            <a:off x="761970" y="317480"/>
            <a:ext cx="279441" cy="279441"/>
          </a:xfrm>
          <a:prstGeom prst="rect">
            <a:avLst/>
          </a:prstGeom>
        </p:spPr>
      </p:pic>
      <p:sp>
        <p:nvSpPr>
          <p:cNvPr id="4" name="text_2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2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2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sp>
        <p:nvSpPr>
          <p:cNvPr id="7" name="text_2_5"/>
          <p:cNvSpPr txBox="1"/>
          <p:nvPr/>
        </p:nvSpPr>
        <p:spPr>
          <a:xfrm>
            <a:off x="761970" y="1079541"/>
            <a:ext cx="589916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WHAT ETHORITY DOES</a:t>
            </a:r>
            <a:endParaRPr lang="en-US" sz="1050" dirty="0"/>
          </a:p>
        </p:txBody>
      </p:sp>
      <p:sp>
        <p:nvSpPr>
          <p:cNvPr id="8" name="Title"/>
          <p:cNvSpPr txBox="1"/>
          <p:nvPr/>
        </p:nvSpPr>
        <p:spPr>
          <a:xfrm>
            <a:off x="761970" y="1392540"/>
            <a:ext cx="5899160" cy="1243310"/>
          </a:xfrm>
          <a:prstGeom prst="rect">
            <a:avLst/>
          </a:prstGeom>
          <a:noFill/>
          <a:ln/>
        </p:spPr>
        <p:txBody>
          <a:bodyPr wrap="square" lIns="0" tIns="0" rIns="0" bIns="0" rtlCol="0" anchor="t"/>
          <a:lstStyle/>
          <a:p>
            <a:pPr algn="l" indent="0" marL="0">
              <a:lnSpc>
                <a:spcPts val="3260"/>
              </a:lnSpc>
              <a:buNone/>
            </a:pPr>
            <a:r>
              <a:rPr lang="en-US" sz="3200" b="1" spc="-96" kern="0" dirty="0">
                <a:solidFill>
                  <a:srgbClr val="EEF3F8"/>
                </a:solidFill>
                <a:latin typeface="Archivo" pitchFamily="34" charset="0"/>
                <a:ea typeface="Archivo" pitchFamily="34" charset="-122"/>
                <a:cs typeface="Archivo" pitchFamily="34" charset="-120"/>
              </a:rPr>
              <a:t>ETHORITY makes AI usable for a person, a project, </a:t>
            </a:r>
            <a:pPr algn="l" indent="0" marL="0">
              <a:lnSpc>
                <a:spcPts val="3260"/>
              </a:lnSpc>
              <a:buNone/>
            </a:pPr>
            <a:r>
              <a:rPr lang="en-US" sz="3200" b="1" spc="-96" kern="0" dirty="0">
                <a:solidFill>
                  <a:srgbClr val="35C8FF"/>
                </a:solidFill>
                <a:latin typeface="Archivo" pitchFamily="34" charset="0"/>
                <a:ea typeface="Archivo" pitchFamily="34" charset="-122"/>
                <a:cs typeface="Archivo" pitchFamily="34" charset="-120"/>
              </a:rPr>
              <a:t>an organisation or a team.</a:t>
            </a:r>
            <a:endParaRPr lang="en-US" sz="3200" dirty="0"/>
          </a:p>
        </p:txBody>
      </p:sp>
      <p:sp>
        <p:nvSpPr>
          <p:cNvPr id="9" name="text_2_7"/>
          <p:cNvSpPr txBox="1"/>
          <p:nvPr/>
        </p:nvSpPr>
        <p:spPr>
          <a:xfrm>
            <a:off x="761970" y="2839029"/>
            <a:ext cx="5899160" cy="1031077"/>
          </a:xfrm>
          <a:prstGeom prst="rect">
            <a:avLst/>
          </a:prstGeom>
          <a:noFill/>
          <a:ln/>
        </p:spPr>
        <p:txBody>
          <a:bodyPr wrap="square" lIns="0" tIns="0" rIns="0" bIns="0" rtlCol="0" anchor="t"/>
          <a:lstStyle/>
          <a:p>
            <a:pPr algn="l" indent="0" marL="0">
              <a:lnSpc>
                <a:spcPts val="2030"/>
              </a:lnSpc>
              <a:buNone/>
            </a:pPr>
            <a:r>
              <a:rPr lang="en-US" sz="1400" dirty="0">
                <a:solidFill>
                  <a:srgbClr val="A3B4C5"/>
                </a:solidFill>
                <a:latin typeface="IBM Plex Sans" pitchFamily="34" charset="0"/>
                <a:ea typeface="IBM Plex Sans" pitchFamily="34" charset="-122"/>
                <a:cs typeface="IBM Plex Sans" pitchFamily="34" charset="-120"/>
              </a:rPr>
              <a:t>You may be choosing your first AI application, or your teams already use several. The Good AI Prism, our map of 961 AI offerings, shows you the options. We help you choose, build and run what fits your customers and your market.</a:t>
            </a:r>
            <a:endParaRPr lang="en-US" sz="1400" dirty="0"/>
          </a:p>
        </p:txBody>
      </p:sp>
      <p:pic>
        <p:nvPicPr>
          <p:cNvPr id="10" name="picture_2_8" descr="/tmp/claude-0/-home-claude/5dcc285b-52c5-57b1-88a8-9616b3351304/scratchpad/f39/W2/decks_v3/_work/C_Company-and-Offers_EN_v1.3_20261027/img_003.png">    </p:cNvPr>
          <p:cNvPicPr>
            <a:picLocks noChangeAspect="1"/>
          </p:cNvPicPr>
          <p:nvPr/>
        </p:nvPicPr>
        <p:blipFill>
          <a:blip r:embed="rId2"/>
          <a:stretch>
            <a:fillRect/>
          </a:stretch>
        </p:blipFill>
        <p:spPr>
          <a:xfrm>
            <a:off x="6985010" y="952530"/>
            <a:ext cx="4444990" cy="4826020"/>
          </a:xfrm>
          <a:prstGeom prst="rect">
            <a:avLst/>
          </a:prstGeom>
        </p:spPr>
      </p:pic>
      <p:sp>
        <p:nvSpPr>
          <p:cNvPr id="11" name="text_2_9"/>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Good AI Prism, Oct 2026</a:t>
            </a:r>
            <a:endParaRPr lang="en-US" sz="900" dirty="0"/>
          </a:p>
        </p:txBody>
      </p:sp>
      <p:sp>
        <p:nvSpPr>
          <p:cNvPr id="12" name="text_2_10"/>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13" name="text_2_11"/>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V1.3 · 27 OCT 2026</a:t>
            </a:r>
            <a:endParaRPr lang="en-US" sz="750" dirty="0"/>
          </a:p>
        </p:txBody>
      </p:sp>
      <p:sp>
        <p:nvSpPr>
          <p:cNvPr id="14" name="text_2_1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02 / 22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_3_0"/>
          <p:cNvSpPr/>
          <p:nvPr/>
        </p:nvSpPr>
        <p:spPr>
          <a:xfrm>
            <a:off x="0" y="0"/>
            <a:ext cx="12191970" cy="88880"/>
          </a:xfrm>
          <a:prstGeom prst="rect">
            <a:avLst/>
          </a:prstGeom>
          <a:solidFill>
            <a:srgbClr val="35C8FF"/>
          </a:solidFill>
          <a:ln/>
        </p:spPr>
      </p:sp>
      <p:pic>
        <p:nvPicPr>
          <p:cNvPr id="3" name="picture_3_1" descr="/tmp/claude-0/-home-claude/5dcc285b-52c5-57b1-88a8-9616b3351304/scratchpad/f39/W2/decks_v3/_work/C_Company-and-Offers_EN_v1.3_20261027/img_004.png">    </p:cNvPr>
          <p:cNvPicPr>
            <a:picLocks noChangeAspect="1"/>
          </p:cNvPicPr>
          <p:nvPr/>
        </p:nvPicPr>
        <p:blipFill>
          <a:blip r:embed="rId1"/>
          <a:stretch>
            <a:fillRect/>
          </a:stretch>
        </p:blipFill>
        <p:spPr>
          <a:xfrm>
            <a:off x="761970" y="317480"/>
            <a:ext cx="279441" cy="279441"/>
          </a:xfrm>
          <a:prstGeom prst="rect">
            <a:avLst/>
          </a:prstGeom>
        </p:spPr>
      </p:pic>
      <p:sp>
        <p:nvSpPr>
          <p:cNvPr id="4" name="text_3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3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3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sp>
        <p:nvSpPr>
          <p:cNvPr id="7" name="text_3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THE FOUR QUALITIES</a:t>
            </a:r>
            <a:endParaRPr lang="en-US" sz="1050" dirty="0"/>
          </a:p>
        </p:txBody>
      </p:sp>
      <p:sp>
        <p:nvSpPr>
          <p:cNvPr id="8" name="Title"/>
          <p:cNvSpPr txBox="1"/>
          <p:nvPr/>
        </p:nvSpPr>
        <p:spPr>
          <a:xfrm>
            <a:off x="761970" y="1240109"/>
            <a:ext cx="10477470" cy="388620"/>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Good AI is effective, efficient,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economic and responsible.</a:t>
            </a:r>
            <a:endParaRPr lang="en-US" sz="3000" dirty="0"/>
          </a:p>
        </p:txBody>
      </p:sp>
      <p:sp>
        <p:nvSpPr>
          <p:cNvPr id="9" name="text_3_7"/>
          <p:cNvSpPr txBox="1"/>
          <p:nvPr/>
        </p:nvSpPr>
        <p:spPr>
          <a:xfrm>
            <a:off x="761970" y="1755648"/>
            <a:ext cx="9823491" cy="432786"/>
          </a:xfrm>
          <a:prstGeom prst="rect">
            <a:avLst/>
          </a:prstGeom>
          <a:noFill/>
          <a:ln/>
        </p:spPr>
        <p:txBody>
          <a:bodyPr wrap="square" lIns="0" tIns="0" rIns="0" bIns="0" rtlCol="0" anchor="t"/>
          <a:lstStyle/>
          <a:p>
            <a:pPr algn="l" indent="0" marL="0">
              <a:lnSpc>
                <a:spcPts val="1700"/>
              </a:lnSpc>
              <a:buNone/>
            </a:pPr>
            <a:r>
              <a:rPr lang="en-US" sz="1200" dirty="0">
                <a:solidFill>
                  <a:srgbClr val="A3B4C5"/>
                </a:solidFill>
                <a:latin typeface="IBM Plex Sans" pitchFamily="34" charset="0"/>
                <a:ea typeface="IBM Plex Sans" pitchFamily="34" charset="-122"/>
                <a:cs typeface="IBM Plex Sans" pitchFamily="34" charset="-120"/>
              </a:rPr>
              <a:t>Compliance is part of responsible implementation. Responsibility goes further: a legally permitted application can still be badly designed or harm the people affected.</a:t>
            </a:r>
            <a:endParaRPr lang="en-US" sz="1200" dirty="0"/>
          </a:p>
        </p:txBody>
      </p:sp>
      <p:sp>
        <p:nvSpPr>
          <p:cNvPr id="10" name="shape_3_8"/>
          <p:cNvSpPr/>
          <p:nvPr/>
        </p:nvSpPr>
        <p:spPr>
          <a:xfrm>
            <a:off x="761970" y="2984510"/>
            <a:ext cx="2552730" cy="2667030"/>
          </a:xfrm>
          <a:prstGeom prst="rect">
            <a:avLst/>
          </a:prstGeom>
          <a:solidFill>
            <a:srgbClr val="0B1A2A"/>
          </a:solidFill>
          <a:ln/>
        </p:spPr>
      </p:sp>
      <p:sp>
        <p:nvSpPr>
          <p:cNvPr id="11" name="shape_3_9"/>
          <p:cNvSpPr/>
          <p:nvPr/>
        </p:nvSpPr>
        <p:spPr>
          <a:xfrm>
            <a:off x="761970" y="2984510"/>
            <a:ext cx="2552730" cy="50841"/>
          </a:xfrm>
          <a:prstGeom prst="rect">
            <a:avLst/>
          </a:prstGeom>
          <a:solidFill>
            <a:srgbClr val="35C8FF"/>
          </a:solidFill>
          <a:ln/>
        </p:spPr>
      </p:sp>
      <p:sp>
        <p:nvSpPr>
          <p:cNvPr id="12" name="shape_3_10"/>
          <p:cNvSpPr/>
          <p:nvPr/>
        </p:nvSpPr>
        <p:spPr>
          <a:xfrm>
            <a:off x="3308391" y="2984510"/>
            <a:ext cx="6309" cy="2667030"/>
          </a:xfrm>
          <a:prstGeom prst="rect">
            <a:avLst/>
          </a:prstGeom>
          <a:solidFill>
            <a:srgbClr val="D6E6F5">
              <a:alpha val="13000"/>
            </a:srgbClr>
          </a:solidFill>
          <a:ln/>
        </p:spPr>
      </p:sp>
      <p:sp>
        <p:nvSpPr>
          <p:cNvPr id="13" name="shape_3_11"/>
          <p:cNvSpPr/>
          <p:nvPr/>
        </p:nvSpPr>
        <p:spPr>
          <a:xfrm>
            <a:off x="761970" y="5645140"/>
            <a:ext cx="2552730" cy="6309"/>
          </a:xfrm>
          <a:prstGeom prst="rect">
            <a:avLst/>
          </a:prstGeom>
          <a:solidFill>
            <a:srgbClr val="D6E6F5">
              <a:alpha val="13000"/>
            </a:srgbClr>
          </a:solidFill>
          <a:ln/>
        </p:spPr>
      </p:sp>
      <p:sp>
        <p:nvSpPr>
          <p:cNvPr id="14" name="shape_3_12"/>
          <p:cNvSpPr/>
          <p:nvPr/>
        </p:nvSpPr>
        <p:spPr>
          <a:xfrm>
            <a:off x="761970" y="2984510"/>
            <a:ext cx="6309" cy="2667030"/>
          </a:xfrm>
          <a:prstGeom prst="rect">
            <a:avLst/>
          </a:prstGeom>
          <a:solidFill>
            <a:srgbClr val="D6E6F5">
              <a:alpha val="13000"/>
            </a:srgbClr>
          </a:solidFill>
          <a:ln/>
        </p:spPr>
      </p:sp>
      <p:pic>
        <p:nvPicPr>
          <p:cNvPr id="15" name="picture_3_13" descr="/tmp/claude-0/-home-claude/5dcc285b-52c5-57b1-88a8-9616b3351304/scratchpad/f39/W2/decks_v3/_work/C_Company-and-Offers_EN_v1.3_20261027/img_005.png">    </p:cNvPr>
          <p:cNvPicPr>
            <a:picLocks noChangeAspect="1"/>
          </p:cNvPicPr>
          <p:nvPr/>
        </p:nvPicPr>
        <p:blipFill>
          <a:blip r:embed="rId2"/>
          <a:stretch>
            <a:fillRect/>
          </a:stretch>
        </p:blipFill>
        <p:spPr>
          <a:xfrm>
            <a:off x="958840" y="3225820"/>
            <a:ext cx="393741" cy="393741"/>
          </a:xfrm>
          <a:prstGeom prst="rect">
            <a:avLst/>
          </a:prstGeom>
        </p:spPr>
      </p:pic>
      <p:sp>
        <p:nvSpPr>
          <p:cNvPr id="16" name="text_3_14"/>
          <p:cNvSpPr txBox="1"/>
          <p:nvPr/>
        </p:nvSpPr>
        <p:spPr>
          <a:xfrm>
            <a:off x="958840" y="3830239"/>
            <a:ext cx="2236440"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01</a:t>
            </a:r>
            <a:endParaRPr lang="en-US" sz="800" dirty="0"/>
          </a:p>
        </p:txBody>
      </p:sp>
      <p:sp>
        <p:nvSpPr>
          <p:cNvPr id="17" name="text_3_15"/>
          <p:cNvSpPr txBox="1"/>
          <p:nvPr/>
        </p:nvSpPr>
        <p:spPr>
          <a:xfrm>
            <a:off x="958840" y="3995379"/>
            <a:ext cx="2236440"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35C8FF"/>
                </a:solidFill>
                <a:latin typeface="Archivo Black" pitchFamily="34" charset="0"/>
                <a:ea typeface="Archivo Black" pitchFamily="34" charset="-122"/>
                <a:cs typeface="Archivo Black" pitchFamily="34" charset="-120"/>
              </a:rPr>
              <a:t>Effective</a:t>
            </a:r>
            <a:endParaRPr lang="en-US" sz="2600" dirty="0"/>
          </a:p>
        </p:txBody>
      </p:sp>
      <p:sp>
        <p:nvSpPr>
          <p:cNvPr id="18" name="text_3_16"/>
          <p:cNvSpPr txBox="1"/>
          <p:nvPr/>
        </p:nvSpPr>
        <p:spPr>
          <a:xfrm>
            <a:off x="958840" y="4452579"/>
            <a:ext cx="2236440"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AI supports a concrete goal with results you can check.</a:t>
            </a:r>
            <a:endParaRPr lang="en-US" sz="1150" dirty="0"/>
          </a:p>
        </p:txBody>
      </p:sp>
      <p:sp>
        <p:nvSpPr>
          <p:cNvPr id="19" name="shape_3_17"/>
          <p:cNvSpPr/>
          <p:nvPr/>
        </p:nvSpPr>
        <p:spPr>
          <a:xfrm>
            <a:off x="3467130" y="2984510"/>
            <a:ext cx="2552730" cy="2667030"/>
          </a:xfrm>
          <a:prstGeom prst="rect">
            <a:avLst/>
          </a:prstGeom>
          <a:solidFill>
            <a:srgbClr val="0B1A2A"/>
          </a:solidFill>
          <a:ln/>
        </p:spPr>
      </p:sp>
      <p:sp>
        <p:nvSpPr>
          <p:cNvPr id="20" name="shape_3_18"/>
          <p:cNvSpPr/>
          <p:nvPr/>
        </p:nvSpPr>
        <p:spPr>
          <a:xfrm>
            <a:off x="3467130" y="2984510"/>
            <a:ext cx="2552730" cy="50841"/>
          </a:xfrm>
          <a:prstGeom prst="rect">
            <a:avLst/>
          </a:prstGeom>
          <a:solidFill>
            <a:srgbClr val="F7A23B"/>
          </a:solidFill>
          <a:ln/>
        </p:spPr>
      </p:sp>
      <p:sp>
        <p:nvSpPr>
          <p:cNvPr id="21" name="shape_3_19"/>
          <p:cNvSpPr/>
          <p:nvPr/>
        </p:nvSpPr>
        <p:spPr>
          <a:xfrm>
            <a:off x="6013460" y="2984510"/>
            <a:ext cx="6309" cy="2667030"/>
          </a:xfrm>
          <a:prstGeom prst="rect">
            <a:avLst/>
          </a:prstGeom>
          <a:solidFill>
            <a:srgbClr val="D6E6F5">
              <a:alpha val="13000"/>
            </a:srgbClr>
          </a:solidFill>
          <a:ln/>
        </p:spPr>
      </p:sp>
      <p:sp>
        <p:nvSpPr>
          <p:cNvPr id="22" name="shape_3_20"/>
          <p:cNvSpPr/>
          <p:nvPr/>
        </p:nvSpPr>
        <p:spPr>
          <a:xfrm>
            <a:off x="3467130" y="5645140"/>
            <a:ext cx="2552730" cy="6309"/>
          </a:xfrm>
          <a:prstGeom prst="rect">
            <a:avLst/>
          </a:prstGeom>
          <a:solidFill>
            <a:srgbClr val="D6E6F5">
              <a:alpha val="13000"/>
            </a:srgbClr>
          </a:solidFill>
          <a:ln/>
        </p:spPr>
      </p:sp>
      <p:sp>
        <p:nvSpPr>
          <p:cNvPr id="23" name="shape_3_21"/>
          <p:cNvSpPr/>
          <p:nvPr/>
        </p:nvSpPr>
        <p:spPr>
          <a:xfrm>
            <a:off x="3467130" y="2984510"/>
            <a:ext cx="6309" cy="2667030"/>
          </a:xfrm>
          <a:prstGeom prst="rect">
            <a:avLst/>
          </a:prstGeom>
          <a:solidFill>
            <a:srgbClr val="D6E6F5">
              <a:alpha val="13000"/>
            </a:srgbClr>
          </a:solidFill>
          <a:ln/>
        </p:spPr>
      </p:sp>
      <p:pic>
        <p:nvPicPr>
          <p:cNvPr id="24" name="picture_3_22" descr="/tmp/claude-0/-home-claude/5dcc285b-52c5-57b1-88a8-9616b3351304/scratchpad/f39/W2/decks_v3/_work/C_Company-and-Offers_EN_v1.3_20261027/img_006.png">    </p:cNvPr>
          <p:cNvPicPr>
            <a:picLocks noChangeAspect="1"/>
          </p:cNvPicPr>
          <p:nvPr/>
        </p:nvPicPr>
        <p:blipFill>
          <a:blip r:embed="rId3"/>
          <a:stretch>
            <a:fillRect/>
          </a:stretch>
        </p:blipFill>
        <p:spPr>
          <a:xfrm>
            <a:off x="3663909" y="3225820"/>
            <a:ext cx="393741" cy="393741"/>
          </a:xfrm>
          <a:prstGeom prst="rect">
            <a:avLst/>
          </a:prstGeom>
        </p:spPr>
      </p:pic>
      <p:sp>
        <p:nvSpPr>
          <p:cNvPr id="25" name="text_3_23"/>
          <p:cNvSpPr txBox="1"/>
          <p:nvPr/>
        </p:nvSpPr>
        <p:spPr>
          <a:xfrm>
            <a:off x="3663909" y="3830239"/>
            <a:ext cx="2236440"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02</a:t>
            </a:r>
            <a:endParaRPr lang="en-US" sz="800" dirty="0"/>
          </a:p>
        </p:txBody>
      </p:sp>
      <p:sp>
        <p:nvSpPr>
          <p:cNvPr id="26" name="text_3_24"/>
          <p:cNvSpPr txBox="1"/>
          <p:nvPr/>
        </p:nvSpPr>
        <p:spPr>
          <a:xfrm>
            <a:off x="3663909" y="3995379"/>
            <a:ext cx="2236440"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F7A23B"/>
                </a:solidFill>
                <a:latin typeface="Archivo Black" pitchFamily="34" charset="0"/>
                <a:ea typeface="Archivo Black" pitchFamily="34" charset="-122"/>
                <a:cs typeface="Archivo Black" pitchFamily="34" charset="-120"/>
              </a:rPr>
              <a:t>Efficient</a:t>
            </a:r>
            <a:endParaRPr lang="en-US" sz="2600" dirty="0"/>
          </a:p>
        </p:txBody>
      </p:sp>
      <p:sp>
        <p:nvSpPr>
          <p:cNvPr id="27" name="text_3_25"/>
          <p:cNvSpPr txBox="1"/>
          <p:nvPr/>
        </p:nvSpPr>
        <p:spPr>
          <a:xfrm>
            <a:off x="3663909" y="4452579"/>
            <a:ext cx="2236440"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Effort, cost and human rework are counted.</a:t>
            </a:r>
            <a:endParaRPr lang="en-US" sz="1150" dirty="0"/>
          </a:p>
        </p:txBody>
      </p:sp>
      <p:sp>
        <p:nvSpPr>
          <p:cNvPr id="28" name="shape_3_26"/>
          <p:cNvSpPr/>
          <p:nvPr/>
        </p:nvSpPr>
        <p:spPr>
          <a:xfrm>
            <a:off x="6172200" y="2984510"/>
            <a:ext cx="2552730" cy="2667030"/>
          </a:xfrm>
          <a:prstGeom prst="rect">
            <a:avLst/>
          </a:prstGeom>
          <a:solidFill>
            <a:srgbClr val="0B1A2A"/>
          </a:solidFill>
          <a:ln/>
        </p:spPr>
      </p:sp>
      <p:sp>
        <p:nvSpPr>
          <p:cNvPr id="29" name="shape_3_27"/>
          <p:cNvSpPr/>
          <p:nvPr/>
        </p:nvSpPr>
        <p:spPr>
          <a:xfrm>
            <a:off x="6172200" y="2984510"/>
            <a:ext cx="2552730" cy="50841"/>
          </a:xfrm>
          <a:prstGeom prst="rect">
            <a:avLst/>
          </a:prstGeom>
          <a:solidFill>
            <a:srgbClr val="22CE61"/>
          </a:solidFill>
          <a:ln/>
        </p:spPr>
      </p:sp>
      <p:sp>
        <p:nvSpPr>
          <p:cNvPr id="30" name="shape_3_28"/>
          <p:cNvSpPr/>
          <p:nvPr/>
        </p:nvSpPr>
        <p:spPr>
          <a:xfrm>
            <a:off x="8718530" y="2984510"/>
            <a:ext cx="6309" cy="2667030"/>
          </a:xfrm>
          <a:prstGeom prst="rect">
            <a:avLst/>
          </a:prstGeom>
          <a:solidFill>
            <a:srgbClr val="D6E6F5">
              <a:alpha val="13000"/>
            </a:srgbClr>
          </a:solidFill>
          <a:ln/>
        </p:spPr>
      </p:sp>
      <p:sp>
        <p:nvSpPr>
          <p:cNvPr id="31" name="shape_3_29"/>
          <p:cNvSpPr/>
          <p:nvPr/>
        </p:nvSpPr>
        <p:spPr>
          <a:xfrm>
            <a:off x="6172200" y="5645140"/>
            <a:ext cx="2552730" cy="6309"/>
          </a:xfrm>
          <a:prstGeom prst="rect">
            <a:avLst/>
          </a:prstGeom>
          <a:solidFill>
            <a:srgbClr val="D6E6F5">
              <a:alpha val="13000"/>
            </a:srgbClr>
          </a:solidFill>
          <a:ln/>
        </p:spPr>
      </p:sp>
      <p:sp>
        <p:nvSpPr>
          <p:cNvPr id="32" name="shape_3_30"/>
          <p:cNvSpPr/>
          <p:nvPr/>
        </p:nvSpPr>
        <p:spPr>
          <a:xfrm>
            <a:off x="6172200" y="2984510"/>
            <a:ext cx="6309" cy="2667030"/>
          </a:xfrm>
          <a:prstGeom prst="rect">
            <a:avLst/>
          </a:prstGeom>
          <a:solidFill>
            <a:srgbClr val="D6E6F5">
              <a:alpha val="13000"/>
            </a:srgbClr>
          </a:solidFill>
          <a:ln/>
        </p:spPr>
      </p:sp>
      <p:pic>
        <p:nvPicPr>
          <p:cNvPr id="33" name="picture_3_31" descr="/tmp/claude-0/-home-claude/5dcc285b-52c5-57b1-88a8-9616b3351304/scratchpad/f39/W2/decks_v3/_work/C_Company-and-Offers_EN_v1.3_20261027/img_007.png">    </p:cNvPr>
          <p:cNvPicPr>
            <a:picLocks noChangeAspect="1"/>
          </p:cNvPicPr>
          <p:nvPr/>
        </p:nvPicPr>
        <p:blipFill>
          <a:blip r:embed="rId4"/>
          <a:stretch>
            <a:fillRect/>
          </a:stretch>
        </p:blipFill>
        <p:spPr>
          <a:xfrm>
            <a:off x="6369070" y="3225820"/>
            <a:ext cx="393741" cy="393741"/>
          </a:xfrm>
          <a:prstGeom prst="rect">
            <a:avLst/>
          </a:prstGeom>
        </p:spPr>
      </p:pic>
      <p:sp>
        <p:nvSpPr>
          <p:cNvPr id="34" name="text_3_32"/>
          <p:cNvSpPr txBox="1"/>
          <p:nvPr/>
        </p:nvSpPr>
        <p:spPr>
          <a:xfrm>
            <a:off x="6369070" y="3830239"/>
            <a:ext cx="2236440"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03</a:t>
            </a:r>
            <a:endParaRPr lang="en-US" sz="800" dirty="0"/>
          </a:p>
        </p:txBody>
      </p:sp>
      <p:sp>
        <p:nvSpPr>
          <p:cNvPr id="35" name="text_3_33"/>
          <p:cNvSpPr txBox="1"/>
          <p:nvPr/>
        </p:nvSpPr>
        <p:spPr>
          <a:xfrm>
            <a:off x="6369070" y="3995379"/>
            <a:ext cx="2236440"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22CE61"/>
                </a:solidFill>
                <a:latin typeface="Archivo Black" pitchFamily="34" charset="0"/>
                <a:ea typeface="Archivo Black" pitchFamily="34" charset="-122"/>
                <a:cs typeface="Archivo Black" pitchFamily="34" charset="-120"/>
              </a:rPr>
              <a:t>Economic</a:t>
            </a:r>
            <a:endParaRPr lang="en-US" sz="2600" dirty="0"/>
          </a:p>
        </p:txBody>
      </p:sp>
      <p:sp>
        <p:nvSpPr>
          <p:cNvPr id="36" name="text_3_34"/>
          <p:cNvSpPr txBox="1"/>
          <p:nvPr/>
        </p:nvSpPr>
        <p:spPr>
          <a:xfrm>
            <a:off x="6369070" y="4452579"/>
            <a:ext cx="2236440"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A technical gain is tested for its real business value.</a:t>
            </a:r>
            <a:endParaRPr lang="en-US" sz="1150" dirty="0"/>
          </a:p>
        </p:txBody>
      </p:sp>
      <p:sp>
        <p:nvSpPr>
          <p:cNvPr id="37" name="shape_3_35"/>
          <p:cNvSpPr/>
          <p:nvPr/>
        </p:nvSpPr>
        <p:spPr>
          <a:xfrm>
            <a:off x="8877270" y="2984510"/>
            <a:ext cx="2552730" cy="2667030"/>
          </a:xfrm>
          <a:prstGeom prst="rect">
            <a:avLst/>
          </a:prstGeom>
          <a:solidFill>
            <a:srgbClr val="0B1A2A"/>
          </a:solidFill>
          <a:ln/>
        </p:spPr>
      </p:sp>
      <p:sp>
        <p:nvSpPr>
          <p:cNvPr id="38" name="shape_3_36"/>
          <p:cNvSpPr/>
          <p:nvPr/>
        </p:nvSpPr>
        <p:spPr>
          <a:xfrm>
            <a:off x="8877270" y="2984510"/>
            <a:ext cx="2552730" cy="50841"/>
          </a:xfrm>
          <a:prstGeom prst="rect">
            <a:avLst/>
          </a:prstGeom>
          <a:solidFill>
            <a:srgbClr val="F0507A"/>
          </a:solidFill>
          <a:ln/>
        </p:spPr>
      </p:sp>
      <p:sp>
        <p:nvSpPr>
          <p:cNvPr id="39" name="shape_3_37"/>
          <p:cNvSpPr/>
          <p:nvPr/>
        </p:nvSpPr>
        <p:spPr>
          <a:xfrm>
            <a:off x="11423691" y="2984510"/>
            <a:ext cx="6309" cy="2667030"/>
          </a:xfrm>
          <a:prstGeom prst="rect">
            <a:avLst/>
          </a:prstGeom>
          <a:solidFill>
            <a:srgbClr val="D6E6F5">
              <a:alpha val="13000"/>
            </a:srgbClr>
          </a:solidFill>
          <a:ln/>
        </p:spPr>
      </p:sp>
      <p:sp>
        <p:nvSpPr>
          <p:cNvPr id="40" name="shape_3_38"/>
          <p:cNvSpPr/>
          <p:nvPr/>
        </p:nvSpPr>
        <p:spPr>
          <a:xfrm>
            <a:off x="8877270" y="5645140"/>
            <a:ext cx="2552730" cy="6309"/>
          </a:xfrm>
          <a:prstGeom prst="rect">
            <a:avLst/>
          </a:prstGeom>
          <a:solidFill>
            <a:srgbClr val="D6E6F5">
              <a:alpha val="13000"/>
            </a:srgbClr>
          </a:solidFill>
          <a:ln/>
        </p:spPr>
      </p:sp>
      <p:sp>
        <p:nvSpPr>
          <p:cNvPr id="41" name="shape_3_39"/>
          <p:cNvSpPr/>
          <p:nvPr/>
        </p:nvSpPr>
        <p:spPr>
          <a:xfrm>
            <a:off x="8877270" y="2984510"/>
            <a:ext cx="6309" cy="2667030"/>
          </a:xfrm>
          <a:prstGeom prst="rect">
            <a:avLst/>
          </a:prstGeom>
          <a:solidFill>
            <a:srgbClr val="D6E6F5">
              <a:alpha val="13000"/>
            </a:srgbClr>
          </a:solidFill>
          <a:ln/>
        </p:spPr>
      </p:sp>
      <p:pic>
        <p:nvPicPr>
          <p:cNvPr id="42" name="picture_3_40" descr="/tmp/claude-0/-home-claude/5dcc285b-52c5-57b1-88a8-9616b3351304/scratchpad/f39/W2/decks_v3/_work/C_Company-and-Offers_EN_v1.3_20261027/img_008.png">    </p:cNvPr>
          <p:cNvPicPr>
            <a:picLocks noChangeAspect="1"/>
          </p:cNvPicPr>
          <p:nvPr/>
        </p:nvPicPr>
        <p:blipFill>
          <a:blip r:embed="rId5"/>
          <a:stretch>
            <a:fillRect/>
          </a:stretch>
        </p:blipFill>
        <p:spPr>
          <a:xfrm>
            <a:off x="9074140" y="3225820"/>
            <a:ext cx="393741" cy="393741"/>
          </a:xfrm>
          <a:prstGeom prst="rect">
            <a:avLst/>
          </a:prstGeom>
        </p:spPr>
      </p:pic>
      <p:sp>
        <p:nvSpPr>
          <p:cNvPr id="43" name="text_3_41"/>
          <p:cNvSpPr txBox="1"/>
          <p:nvPr/>
        </p:nvSpPr>
        <p:spPr>
          <a:xfrm>
            <a:off x="9074140" y="3830239"/>
            <a:ext cx="2236440"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04</a:t>
            </a:r>
            <a:endParaRPr lang="en-US" sz="800" dirty="0"/>
          </a:p>
        </p:txBody>
      </p:sp>
      <p:sp>
        <p:nvSpPr>
          <p:cNvPr id="44" name="text_3_42"/>
          <p:cNvSpPr txBox="1"/>
          <p:nvPr/>
        </p:nvSpPr>
        <p:spPr>
          <a:xfrm>
            <a:off x="9074140" y="3995379"/>
            <a:ext cx="2236440"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F0507A"/>
                </a:solidFill>
                <a:latin typeface="Archivo Black" pitchFamily="34" charset="0"/>
                <a:ea typeface="Archivo Black" pitchFamily="34" charset="-122"/>
                <a:cs typeface="Archivo Black" pitchFamily="34" charset="-120"/>
              </a:rPr>
              <a:t>Responsible</a:t>
            </a:r>
            <a:endParaRPr lang="en-US" sz="2600" dirty="0"/>
          </a:p>
        </p:txBody>
      </p:sp>
      <p:sp>
        <p:nvSpPr>
          <p:cNvPr id="45" name="text_3_43"/>
          <p:cNvSpPr txBox="1"/>
          <p:nvPr/>
        </p:nvSpPr>
        <p:spPr>
          <a:xfrm>
            <a:off x="9074140" y="4452579"/>
            <a:ext cx="2236440" cy="61319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People, rights, safety and ethical consequences are part of the decision.</a:t>
            </a:r>
            <a:endParaRPr lang="en-US" sz="1150" dirty="0"/>
          </a:p>
        </p:txBody>
      </p:sp>
      <p:sp>
        <p:nvSpPr>
          <p:cNvPr id="46" name="text_3_44"/>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V1.3 · 27 OCT 2026</a:t>
            </a:r>
            <a:endParaRPr lang="en-US" sz="750" dirty="0"/>
          </a:p>
        </p:txBody>
      </p:sp>
      <p:sp>
        <p:nvSpPr>
          <p:cNvPr id="47" name="text_3_45"/>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03 / 22</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_4_0"/>
          <p:cNvSpPr/>
          <p:nvPr/>
        </p:nvSpPr>
        <p:spPr>
          <a:xfrm>
            <a:off x="0" y="0"/>
            <a:ext cx="12191970" cy="88880"/>
          </a:xfrm>
          <a:prstGeom prst="rect">
            <a:avLst/>
          </a:prstGeom>
          <a:solidFill>
            <a:srgbClr val="35C8FF"/>
          </a:solidFill>
          <a:ln/>
        </p:spPr>
      </p:sp>
      <p:pic>
        <p:nvPicPr>
          <p:cNvPr id="3" name="picture_4_1" descr="/tmp/claude-0/-home-claude/5dcc285b-52c5-57b1-88a8-9616b3351304/scratchpad/f39/W2/decks_v3/_work/C_Company-and-Offers_EN_v1.3_20261027/img_009.png">    </p:cNvPr>
          <p:cNvPicPr>
            <a:picLocks noChangeAspect="1"/>
          </p:cNvPicPr>
          <p:nvPr/>
        </p:nvPicPr>
        <p:blipFill>
          <a:blip r:embed="rId1"/>
          <a:stretch>
            <a:fillRect/>
          </a:stretch>
        </p:blipFill>
        <p:spPr>
          <a:xfrm>
            <a:off x="761970" y="317480"/>
            <a:ext cx="279441" cy="279441"/>
          </a:xfrm>
          <a:prstGeom prst="rect">
            <a:avLst/>
          </a:prstGeom>
        </p:spPr>
      </p:pic>
      <p:sp>
        <p:nvSpPr>
          <p:cNvPr id="4" name="text_4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4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4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sp>
        <p:nvSpPr>
          <p:cNvPr id="7" name="text_4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THREE WAYS IN</a:t>
            </a:r>
            <a:endParaRPr lang="en-US" sz="1050" dirty="0"/>
          </a:p>
        </p:txBody>
      </p:sp>
      <p:sp>
        <p:nvSpPr>
          <p:cNvPr id="8" name="Title"/>
          <p:cNvSpPr txBox="1"/>
          <p:nvPr/>
        </p:nvSpPr>
        <p:spPr>
          <a:xfrm>
            <a:off x="761970" y="1240109"/>
            <a:ext cx="10477470" cy="388620"/>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Three questions lead you to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the AI that fits your decision.</a:t>
            </a:r>
            <a:endParaRPr lang="en-US" sz="3000" dirty="0"/>
          </a:p>
        </p:txBody>
      </p:sp>
      <p:sp>
        <p:nvSpPr>
          <p:cNvPr id="9" name="shape_4_7"/>
          <p:cNvSpPr/>
          <p:nvPr/>
        </p:nvSpPr>
        <p:spPr>
          <a:xfrm>
            <a:off x="761970" y="2413010"/>
            <a:ext cx="3445825" cy="3365541"/>
          </a:xfrm>
          <a:prstGeom prst="rect">
            <a:avLst/>
          </a:prstGeom>
          <a:solidFill>
            <a:srgbClr val="0B1A2A"/>
          </a:solidFill>
          <a:ln w="6350">
            <a:solidFill>
              <a:srgbClr val="D6E6F5">
                <a:alpha val="13000"/>
              </a:srgbClr>
            </a:solidFill>
            <a:prstDash val="solid"/>
          </a:ln>
        </p:spPr>
      </p:sp>
      <p:pic>
        <p:nvPicPr>
          <p:cNvPr id="10" name="picture_4_8" descr="/tmp/claude-0/-home-claude/5dcc285b-52c5-57b1-88a8-9616b3351304/scratchpad/f39/W2/decks_v3/_work/C_Company-and-Offers_EN_v1.3_20261027/img_010.png">    </p:cNvPr>
          <p:cNvPicPr>
            <a:picLocks noChangeAspect="1"/>
          </p:cNvPicPr>
          <p:nvPr/>
        </p:nvPicPr>
        <p:blipFill>
          <a:blip r:embed="rId2"/>
          <a:stretch>
            <a:fillRect/>
          </a:stretch>
        </p:blipFill>
        <p:spPr>
          <a:xfrm>
            <a:off x="768370" y="2419320"/>
            <a:ext cx="3433206" cy="1460480"/>
          </a:xfrm>
          <a:prstGeom prst="rect">
            <a:avLst/>
          </a:prstGeom>
        </p:spPr>
      </p:pic>
      <p:sp>
        <p:nvSpPr>
          <p:cNvPr id="11" name="text_4_9"/>
          <p:cNvSpPr txBox="1"/>
          <p:nvPr/>
        </p:nvSpPr>
        <p:spPr>
          <a:xfrm>
            <a:off x="946130" y="4032230"/>
            <a:ext cx="3182569" cy="95280"/>
          </a:xfrm>
          <a:prstGeom prst="rect">
            <a:avLst/>
          </a:prstGeom>
          <a:noFill/>
          <a:ln/>
        </p:spPr>
        <p:txBody>
          <a:bodyPr wrap="square" lIns="0" tIns="0" rIns="0" bIns="0" rtlCol="0" anchor="t"/>
          <a:lstStyle/>
          <a:p>
            <a:pPr algn="l" indent="0" marL="0">
              <a:lnSpc>
                <a:spcPts val="750"/>
              </a:lnSpc>
              <a:buNone/>
            </a:pPr>
            <a:r>
              <a:rPr lang="en-US" sz="750" b="1" spc="105" kern="0" dirty="0">
                <a:solidFill>
                  <a:srgbClr val="35C8FF"/>
                </a:solidFill>
                <a:latin typeface="IBM Plex Mono" pitchFamily="34" charset="0"/>
                <a:ea typeface="IBM Plex Mono" pitchFamily="34" charset="-122"/>
                <a:cs typeface="IBM Plex Mono" pitchFamily="34" charset="-120"/>
              </a:rPr>
              <a:t>01</a:t>
            </a:r>
            <a:endParaRPr lang="en-US" sz="750" dirty="0"/>
          </a:p>
        </p:txBody>
      </p:sp>
      <p:sp>
        <p:nvSpPr>
          <p:cNvPr id="12" name="text_4_10"/>
          <p:cNvSpPr txBox="1"/>
          <p:nvPr/>
        </p:nvSpPr>
        <p:spPr>
          <a:xfrm>
            <a:off x="946130" y="4203680"/>
            <a:ext cx="3182569" cy="452445"/>
          </a:xfrm>
          <a:prstGeom prst="rect">
            <a:avLst/>
          </a:prstGeom>
          <a:noFill/>
          <a:ln/>
        </p:spPr>
        <p:txBody>
          <a:bodyPr wrap="square" lIns="0" tIns="0" rIns="0" bIns="0" rtlCol="0" anchor="t"/>
          <a:lstStyle/>
          <a:p>
            <a:pPr algn="l" indent="0" marL="0">
              <a:lnSpc>
                <a:spcPts val="1780"/>
              </a:lnSpc>
              <a:buNone/>
            </a:pPr>
            <a:r>
              <a:rPr lang="en-US" sz="1650" b="1" spc="-33" kern="0" dirty="0">
                <a:solidFill>
                  <a:srgbClr val="EEF3F8"/>
                </a:solidFill>
                <a:latin typeface="Archivo" pitchFamily="34" charset="0"/>
                <a:ea typeface="Archivo" pitchFamily="34" charset="-122"/>
                <a:cs typeface="Archivo" pitchFamily="34" charset="-120"/>
              </a:rPr>
              <a:t>Where does AI help in my work?</a:t>
            </a:r>
            <a:endParaRPr lang="en-US" sz="1650" dirty="0"/>
          </a:p>
        </p:txBody>
      </p:sp>
      <p:sp>
        <p:nvSpPr>
          <p:cNvPr id="13" name="text_4_11"/>
          <p:cNvSpPr txBox="1"/>
          <p:nvPr/>
        </p:nvSpPr>
        <p:spPr>
          <a:xfrm>
            <a:off x="946130" y="4732294"/>
            <a:ext cx="3182569" cy="367863"/>
          </a:xfrm>
          <a:prstGeom prst="rect">
            <a:avLst/>
          </a:prstGeom>
          <a:noFill/>
          <a:ln/>
        </p:spPr>
        <p:txBody>
          <a:bodyPr wrap="square" lIns="0" tIns="0" rIns="0" bIns="0" rtlCol="0" anchor="t"/>
          <a:lstStyle/>
          <a:p>
            <a:pPr algn="l" indent="0" marL="0">
              <a:lnSpc>
                <a:spcPts val="1450"/>
              </a:lnSpc>
              <a:buNone/>
            </a:pPr>
            <a:r>
              <a:rPr lang="en-US" sz="1050" dirty="0">
                <a:solidFill>
                  <a:srgbClr val="A3B4C5"/>
                </a:solidFill>
                <a:latin typeface="IBM Plex Sans" pitchFamily="34" charset="0"/>
                <a:ea typeface="IBM Plex Sans" pitchFamily="34" charset="-122"/>
                <a:cs typeface="IBM Plex Sans" pitchFamily="34" charset="-120"/>
              </a:rPr>
              <a:t>Choose a business function, such as customer service or finance.</a:t>
            </a:r>
            <a:endParaRPr lang="en-US" sz="1050" dirty="0"/>
          </a:p>
        </p:txBody>
      </p:sp>
      <p:sp>
        <p:nvSpPr>
          <p:cNvPr id="14" name="shape_4_12"/>
          <p:cNvSpPr/>
          <p:nvPr/>
        </p:nvSpPr>
        <p:spPr>
          <a:xfrm>
            <a:off x="946130" y="5387370"/>
            <a:ext cx="3077596" cy="6309"/>
          </a:xfrm>
          <a:prstGeom prst="rect">
            <a:avLst/>
          </a:prstGeom>
          <a:solidFill>
            <a:srgbClr val="D6E6F5">
              <a:alpha val="13000"/>
            </a:srgbClr>
          </a:solidFill>
          <a:ln/>
        </p:spPr>
      </p:sp>
      <p:sp>
        <p:nvSpPr>
          <p:cNvPr id="15" name="text_4_13"/>
          <p:cNvSpPr txBox="1"/>
          <p:nvPr/>
        </p:nvSpPr>
        <p:spPr>
          <a:xfrm>
            <a:off x="946130" y="5482651"/>
            <a:ext cx="3182569" cy="137160"/>
          </a:xfrm>
          <a:prstGeom prst="rect">
            <a:avLst/>
          </a:prstGeom>
          <a:noFill/>
          <a:ln/>
        </p:spPr>
        <p:txBody>
          <a:bodyPr wrap="square" lIns="0" tIns="0" rIns="0" bIns="0" rtlCol="0" anchor="t"/>
          <a:lstStyle/>
          <a:p>
            <a:pPr algn="l" indent="0" marL="0">
              <a:lnSpc>
                <a:spcPts val="1080"/>
              </a:lnSpc>
              <a:buNone/>
            </a:pPr>
            <a:r>
              <a:rPr lang="en-US" sz="800" b="1" spc="48" kern="0" dirty="0">
                <a:solidFill>
                  <a:srgbClr val="EEF3F8"/>
                </a:solidFill>
                <a:latin typeface="IBM Plex Mono" pitchFamily="34" charset="0"/>
                <a:ea typeface="IBM Plex Mono" pitchFamily="34" charset="-122"/>
                <a:cs typeface="IBM Plex Mono" pitchFamily="34" charset="-120"/>
              </a:rPr>
              <a:t>→ Uses and matching offers</a:t>
            </a:r>
            <a:endParaRPr lang="en-US" sz="800" dirty="0"/>
          </a:p>
        </p:txBody>
      </p:sp>
      <p:sp>
        <p:nvSpPr>
          <p:cNvPr id="16" name="shape_4_14"/>
          <p:cNvSpPr/>
          <p:nvPr/>
        </p:nvSpPr>
        <p:spPr>
          <a:xfrm>
            <a:off x="4372935" y="2413010"/>
            <a:ext cx="3446008" cy="3365541"/>
          </a:xfrm>
          <a:prstGeom prst="rect">
            <a:avLst/>
          </a:prstGeom>
          <a:solidFill>
            <a:srgbClr val="0B1A2A"/>
          </a:solidFill>
          <a:ln w="6350">
            <a:solidFill>
              <a:srgbClr val="D6E6F5">
                <a:alpha val="13000"/>
              </a:srgbClr>
            </a:solidFill>
            <a:prstDash val="solid"/>
          </a:ln>
        </p:spPr>
      </p:sp>
      <p:pic>
        <p:nvPicPr>
          <p:cNvPr id="17" name="picture_4_15" descr="/tmp/claude-0/-home-claude/5dcc285b-52c5-57b1-88a8-9616b3351304/scratchpad/f39/W2/decks_v3/_work/C_Company-and-Offers_EN_v1.3_20261027/img_011.png">    </p:cNvPr>
          <p:cNvPicPr>
            <a:picLocks noChangeAspect="1"/>
          </p:cNvPicPr>
          <p:nvPr/>
        </p:nvPicPr>
        <p:blipFill>
          <a:blip r:embed="rId3"/>
          <a:stretch>
            <a:fillRect/>
          </a:stretch>
        </p:blipFill>
        <p:spPr>
          <a:xfrm>
            <a:off x="4379336" y="2419320"/>
            <a:ext cx="3433298" cy="1460480"/>
          </a:xfrm>
          <a:prstGeom prst="rect">
            <a:avLst/>
          </a:prstGeom>
        </p:spPr>
      </p:pic>
      <p:sp>
        <p:nvSpPr>
          <p:cNvPr id="18" name="text_4_16"/>
          <p:cNvSpPr txBox="1"/>
          <p:nvPr/>
        </p:nvSpPr>
        <p:spPr>
          <a:xfrm>
            <a:off x="4557095" y="4032230"/>
            <a:ext cx="3182661" cy="95280"/>
          </a:xfrm>
          <a:prstGeom prst="rect">
            <a:avLst/>
          </a:prstGeom>
          <a:noFill/>
          <a:ln/>
        </p:spPr>
        <p:txBody>
          <a:bodyPr wrap="square" lIns="0" tIns="0" rIns="0" bIns="0" rtlCol="0" anchor="t"/>
          <a:lstStyle/>
          <a:p>
            <a:pPr algn="l" indent="0" marL="0">
              <a:lnSpc>
                <a:spcPts val="750"/>
              </a:lnSpc>
              <a:buNone/>
            </a:pPr>
            <a:r>
              <a:rPr lang="en-US" sz="750" b="1" spc="105" kern="0" dirty="0">
                <a:solidFill>
                  <a:srgbClr val="35C8FF"/>
                </a:solidFill>
                <a:latin typeface="IBM Plex Mono" pitchFamily="34" charset="0"/>
                <a:ea typeface="IBM Plex Mono" pitchFamily="34" charset="-122"/>
                <a:cs typeface="IBM Plex Mono" pitchFamily="34" charset="-120"/>
              </a:rPr>
              <a:t>02</a:t>
            </a:r>
            <a:endParaRPr lang="en-US" sz="750" dirty="0"/>
          </a:p>
        </p:txBody>
      </p:sp>
      <p:sp>
        <p:nvSpPr>
          <p:cNvPr id="19" name="text_4_17"/>
          <p:cNvSpPr txBox="1"/>
          <p:nvPr/>
        </p:nvSpPr>
        <p:spPr>
          <a:xfrm>
            <a:off x="4557095" y="4203680"/>
            <a:ext cx="3182661" cy="452445"/>
          </a:xfrm>
          <a:prstGeom prst="rect">
            <a:avLst/>
          </a:prstGeom>
          <a:noFill/>
          <a:ln/>
        </p:spPr>
        <p:txBody>
          <a:bodyPr wrap="square" lIns="0" tIns="0" rIns="0" bIns="0" rtlCol="0" anchor="t"/>
          <a:lstStyle/>
          <a:p>
            <a:pPr algn="l" indent="0" marL="0">
              <a:lnSpc>
                <a:spcPts val="1780"/>
              </a:lnSpc>
              <a:buNone/>
            </a:pPr>
            <a:r>
              <a:rPr lang="en-US" sz="1650" b="1" spc="-33" kern="0" dirty="0">
                <a:solidFill>
                  <a:srgbClr val="EEF3F8"/>
                </a:solidFill>
                <a:latin typeface="Archivo" pitchFamily="34" charset="0"/>
                <a:ea typeface="Archivo" pitchFamily="34" charset="-122"/>
                <a:cs typeface="Archivo" pitchFamily="34" charset="-120"/>
              </a:rPr>
              <a:t>What does AI change in my industry?</a:t>
            </a:r>
            <a:endParaRPr lang="en-US" sz="1650" dirty="0"/>
          </a:p>
        </p:txBody>
      </p:sp>
      <p:sp>
        <p:nvSpPr>
          <p:cNvPr id="20" name="text_4_18"/>
          <p:cNvSpPr txBox="1"/>
          <p:nvPr/>
        </p:nvSpPr>
        <p:spPr>
          <a:xfrm>
            <a:off x="4557095" y="4732294"/>
            <a:ext cx="3182661" cy="367863"/>
          </a:xfrm>
          <a:prstGeom prst="rect">
            <a:avLst/>
          </a:prstGeom>
          <a:noFill/>
          <a:ln/>
        </p:spPr>
        <p:txBody>
          <a:bodyPr wrap="square" lIns="0" tIns="0" rIns="0" bIns="0" rtlCol="0" anchor="t"/>
          <a:lstStyle/>
          <a:p>
            <a:pPr algn="l" indent="0" marL="0">
              <a:lnSpc>
                <a:spcPts val="1450"/>
              </a:lnSpc>
              <a:buNone/>
            </a:pPr>
            <a:r>
              <a:rPr lang="en-US" sz="1050" dirty="0">
                <a:solidFill>
                  <a:srgbClr val="A3B4C5"/>
                </a:solidFill>
                <a:latin typeface="IBM Plex Sans" pitchFamily="34" charset="0"/>
                <a:ea typeface="IBM Plex Sans" pitchFamily="34" charset="-122"/>
                <a:cs typeface="IBM Plex Sans" pitchFamily="34" charset="-120"/>
              </a:rPr>
              <a:t>Choose an industry, such as health, logistics or manufacturing.</a:t>
            </a:r>
            <a:endParaRPr lang="en-US" sz="1050" dirty="0"/>
          </a:p>
        </p:txBody>
      </p:sp>
      <p:sp>
        <p:nvSpPr>
          <p:cNvPr id="21" name="shape_4_19"/>
          <p:cNvSpPr/>
          <p:nvPr/>
        </p:nvSpPr>
        <p:spPr>
          <a:xfrm>
            <a:off x="4557095" y="5387370"/>
            <a:ext cx="3077688" cy="6309"/>
          </a:xfrm>
          <a:prstGeom prst="rect">
            <a:avLst/>
          </a:prstGeom>
          <a:solidFill>
            <a:srgbClr val="D6E6F5">
              <a:alpha val="13000"/>
            </a:srgbClr>
          </a:solidFill>
          <a:ln/>
        </p:spPr>
      </p:sp>
      <p:sp>
        <p:nvSpPr>
          <p:cNvPr id="22" name="text_4_20"/>
          <p:cNvSpPr txBox="1"/>
          <p:nvPr/>
        </p:nvSpPr>
        <p:spPr>
          <a:xfrm>
            <a:off x="4557095" y="5482651"/>
            <a:ext cx="3182661" cy="137160"/>
          </a:xfrm>
          <a:prstGeom prst="rect">
            <a:avLst/>
          </a:prstGeom>
          <a:noFill/>
          <a:ln/>
        </p:spPr>
        <p:txBody>
          <a:bodyPr wrap="square" lIns="0" tIns="0" rIns="0" bIns="0" rtlCol="0" anchor="t"/>
          <a:lstStyle/>
          <a:p>
            <a:pPr algn="l" indent="0" marL="0">
              <a:lnSpc>
                <a:spcPts val="1080"/>
              </a:lnSpc>
              <a:buNone/>
            </a:pPr>
            <a:r>
              <a:rPr lang="en-US" sz="800" b="1" spc="48" kern="0" dirty="0">
                <a:solidFill>
                  <a:srgbClr val="EEF3F8"/>
                </a:solidFill>
                <a:latin typeface="IBM Plex Mono" pitchFamily="34" charset="0"/>
                <a:ea typeface="IBM Plex Mono" pitchFamily="34" charset="-122"/>
                <a:cs typeface="IBM Plex Mono" pitchFamily="34" charset="-120"/>
              </a:rPr>
              <a:t>→ Industry study, cases, relevant providers</a:t>
            </a:r>
            <a:endParaRPr lang="en-US" sz="800" dirty="0"/>
          </a:p>
        </p:txBody>
      </p:sp>
      <p:sp>
        <p:nvSpPr>
          <p:cNvPr id="23" name="shape_4_21"/>
          <p:cNvSpPr/>
          <p:nvPr/>
        </p:nvSpPr>
        <p:spPr>
          <a:xfrm>
            <a:off x="7983992" y="2413010"/>
            <a:ext cx="3446008" cy="3365541"/>
          </a:xfrm>
          <a:prstGeom prst="rect">
            <a:avLst/>
          </a:prstGeom>
          <a:solidFill>
            <a:srgbClr val="0B1A2A"/>
          </a:solidFill>
          <a:ln w="6350">
            <a:solidFill>
              <a:srgbClr val="D6E6F5">
                <a:alpha val="13000"/>
              </a:srgbClr>
            </a:solidFill>
            <a:prstDash val="solid"/>
          </a:ln>
        </p:spPr>
      </p:sp>
      <p:pic>
        <p:nvPicPr>
          <p:cNvPr id="24" name="picture_4_22" descr="/tmp/claude-0/-home-claude/5dcc285b-52c5-57b1-88a8-9616b3351304/scratchpad/f39/W2/decks_v3/_work/C_Company-and-Offers_EN_v1.3_20261027/img_012.png">    </p:cNvPr>
          <p:cNvPicPr>
            <a:picLocks noChangeAspect="1"/>
          </p:cNvPicPr>
          <p:nvPr/>
        </p:nvPicPr>
        <p:blipFill>
          <a:blip r:embed="rId4"/>
          <a:stretch>
            <a:fillRect/>
          </a:stretch>
        </p:blipFill>
        <p:spPr>
          <a:xfrm>
            <a:off x="7990393" y="2419320"/>
            <a:ext cx="3433298" cy="1460480"/>
          </a:xfrm>
          <a:prstGeom prst="rect">
            <a:avLst/>
          </a:prstGeom>
        </p:spPr>
      </p:pic>
      <p:sp>
        <p:nvSpPr>
          <p:cNvPr id="25" name="text_4_23"/>
          <p:cNvSpPr txBox="1"/>
          <p:nvPr/>
        </p:nvSpPr>
        <p:spPr>
          <a:xfrm>
            <a:off x="8168152" y="4032230"/>
            <a:ext cx="3182661" cy="95280"/>
          </a:xfrm>
          <a:prstGeom prst="rect">
            <a:avLst/>
          </a:prstGeom>
          <a:noFill/>
          <a:ln/>
        </p:spPr>
        <p:txBody>
          <a:bodyPr wrap="square" lIns="0" tIns="0" rIns="0" bIns="0" rtlCol="0" anchor="t"/>
          <a:lstStyle/>
          <a:p>
            <a:pPr algn="l" indent="0" marL="0">
              <a:lnSpc>
                <a:spcPts val="750"/>
              </a:lnSpc>
              <a:buNone/>
            </a:pPr>
            <a:r>
              <a:rPr lang="en-US" sz="750" b="1" spc="105" kern="0" dirty="0">
                <a:solidFill>
                  <a:srgbClr val="35C8FF"/>
                </a:solidFill>
                <a:latin typeface="IBM Plex Mono" pitchFamily="34" charset="0"/>
                <a:ea typeface="IBM Plex Mono" pitchFamily="34" charset="-122"/>
                <a:cs typeface="IBM Plex Mono" pitchFamily="34" charset="-120"/>
              </a:rPr>
              <a:t>03</a:t>
            </a:r>
            <a:endParaRPr lang="en-US" sz="750" dirty="0"/>
          </a:p>
        </p:txBody>
      </p:sp>
      <p:sp>
        <p:nvSpPr>
          <p:cNvPr id="26" name="text_4_24"/>
          <p:cNvSpPr txBox="1"/>
          <p:nvPr/>
        </p:nvSpPr>
        <p:spPr>
          <a:xfrm>
            <a:off x="8168152" y="4203680"/>
            <a:ext cx="3182661" cy="226314"/>
          </a:xfrm>
          <a:prstGeom prst="rect">
            <a:avLst/>
          </a:prstGeom>
          <a:noFill/>
          <a:ln/>
        </p:spPr>
        <p:txBody>
          <a:bodyPr wrap="square" lIns="0" tIns="0" rIns="0" bIns="0" rtlCol="0" anchor="t"/>
          <a:lstStyle/>
          <a:p>
            <a:pPr algn="l" indent="0" marL="0">
              <a:lnSpc>
                <a:spcPts val="1780"/>
              </a:lnSpc>
              <a:buNone/>
            </a:pPr>
            <a:r>
              <a:rPr lang="en-US" sz="1650" b="1" spc="-33" kern="0" dirty="0">
                <a:solidFill>
                  <a:srgbClr val="EEF3F8"/>
                </a:solidFill>
                <a:latin typeface="Archivo" pitchFamily="34" charset="0"/>
                <a:ea typeface="Archivo" pitchFamily="34" charset="-122"/>
                <a:cs typeface="Archivo" pitchFamily="34" charset="-120"/>
              </a:rPr>
              <a:t>Which AI fits our decision?</a:t>
            </a:r>
            <a:endParaRPr lang="en-US" sz="1650" dirty="0"/>
          </a:p>
        </p:txBody>
      </p:sp>
      <p:sp>
        <p:nvSpPr>
          <p:cNvPr id="27" name="text_4_25"/>
          <p:cNvSpPr txBox="1"/>
          <p:nvPr/>
        </p:nvSpPr>
        <p:spPr>
          <a:xfrm>
            <a:off x="8168152" y="4506163"/>
            <a:ext cx="3182661" cy="184069"/>
          </a:xfrm>
          <a:prstGeom prst="rect">
            <a:avLst/>
          </a:prstGeom>
          <a:noFill/>
          <a:ln/>
        </p:spPr>
        <p:txBody>
          <a:bodyPr wrap="square" lIns="0" tIns="0" rIns="0" bIns="0" rtlCol="0" anchor="t"/>
          <a:lstStyle/>
          <a:p>
            <a:pPr algn="l" indent="0" marL="0">
              <a:lnSpc>
                <a:spcPts val="1450"/>
              </a:lnSpc>
              <a:buNone/>
            </a:pPr>
            <a:r>
              <a:rPr lang="en-US" sz="1050" dirty="0">
                <a:solidFill>
                  <a:srgbClr val="A3B4C5"/>
                </a:solidFill>
                <a:latin typeface="IBM Plex Sans" pitchFamily="34" charset="0"/>
                <a:ea typeface="IBM Plex Sans" pitchFamily="34" charset="-122"/>
                <a:cs typeface="IBM Plex Sans" pitchFamily="34" charset="-120"/>
              </a:rPr>
              <a:t>Search a task or a provider.</a:t>
            </a:r>
            <a:endParaRPr lang="en-US" sz="1050" dirty="0"/>
          </a:p>
        </p:txBody>
      </p:sp>
      <p:sp>
        <p:nvSpPr>
          <p:cNvPr id="28" name="shape_4_26"/>
          <p:cNvSpPr/>
          <p:nvPr/>
        </p:nvSpPr>
        <p:spPr>
          <a:xfrm>
            <a:off x="8168152" y="5387370"/>
            <a:ext cx="3077688" cy="6309"/>
          </a:xfrm>
          <a:prstGeom prst="rect">
            <a:avLst/>
          </a:prstGeom>
          <a:solidFill>
            <a:srgbClr val="D6E6F5">
              <a:alpha val="13000"/>
            </a:srgbClr>
          </a:solidFill>
          <a:ln/>
        </p:spPr>
      </p:sp>
      <p:sp>
        <p:nvSpPr>
          <p:cNvPr id="29" name="text_4_27"/>
          <p:cNvSpPr txBox="1"/>
          <p:nvPr/>
        </p:nvSpPr>
        <p:spPr>
          <a:xfrm>
            <a:off x="8168152" y="5482651"/>
            <a:ext cx="3182661" cy="137160"/>
          </a:xfrm>
          <a:prstGeom prst="rect">
            <a:avLst/>
          </a:prstGeom>
          <a:noFill/>
          <a:ln/>
        </p:spPr>
        <p:txBody>
          <a:bodyPr wrap="square" lIns="0" tIns="0" rIns="0" bIns="0" rtlCol="0" anchor="t"/>
          <a:lstStyle/>
          <a:p>
            <a:pPr algn="l" indent="0" marL="0">
              <a:lnSpc>
                <a:spcPts val="1080"/>
              </a:lnSpc>
              <a:buNone/>
            </a:pPr>
            <a:r>
              <a:rPr lang="en-US" sz="800" b="1" spc="48" kern="0" dirty="0">
                <a:solidFill>
                  <a:srgbClr val="EEF3F8"/>
                </a:solidFill>
                <a:latin typeface="IBM Plex Mono" pitchFamily="34" charset="0"/>
                <a:ea typeface="IBM Plex Mono" pitchFamily="34" charset="-122"/>
                <a:cs typeface="IBM Plex Mono" pitchFamily="34" charset="-120"/>
              </a:rPr>
              <a:t>→ Profile → Compare → economics → next step</a:t>
            </a:r>
            <a:endParaRPr lang="en-US" sz="800" dirty="0"/>
          </a:p>
        </p:txBody>
      </p:sp>
      <p:sp>
        <p:nvSpPr>
          <p:cNvPr id="30" name="text_4_28"/>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31" name="text_4_29"/>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V1.3 · 27 OCT 2026</a:t>
            </a:r>
            <a:endParaRPr lang="en-US" sz="750" dirty="0"/>
          </a:p>
        </p:txBody>
      </p:sp>
      <p:sp>
        <p:nvSpPr>
          <p:cNvPr id="32" name="text_4_30"/>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04 / 22</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_5_0"/>
          <p:cNvSpPr/>
          <p:nvPr/>
        </p:nvSpPr>
        <p:spPr>
          <a:xfrm>
            <a:off x="0" y="0"/>
            <a:ext cx="12191970" cy="88880"/>
          </a:xfrm>
          <a:prstGeom prst="rect">
            <a:avLst/>
          </a:prstGeom>
          <a:solidFill>
            <a:srgbClr val="22CE61"/>
          </a:solidFill>
          <a:ln/>
        </p:spPr>
      </p:sp>
      <p:pic>
        <p:nvPicPr>
          <p:cNvPr id="3" name="picture_5_1" descr="/tmp/claude-0/-home-claude/5dcc285b-52c5-57b1-88a8-9616b3351304/scratchpad/f39/W2/decks_v3/_work/C_Company-and-Offers_EN_v1.3_20261027/img_013.png">    </p:cNvPr>
          <p:cNvPicPr>
            <a:picLocks noChangeAspect="1"/>
          </p:cNvPicPr>
          <p:nvPr/>
        </p:nvPicPr>
        <p:blipFill>
          <a:blip r:embed="rId1"/>
          <a:stretch>
            <a:fillRect/>
          </a:stretch>
        </p:blipFill>
        <p:spPr>
          <a:xfrm>
            <a:off x="761970" y="317480"/>
            <a:ext cx="279441" cy="279441"/>
          </a:xfrm>
          <a:prstGeom prst="rect">
            <a:avLst/>
          </a:prstGeom>
        </p:spPr>
      </p:pic>
      <p:sp>
        <p:nvSpPr>
          <p:cNvPr id="4" name="text_5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5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5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pic>
        <p:nvPicPr>
          <p:cNvPr id="7" name="picture_5_5" descr="/tmp/claude-0/-home-claude/5dcc285b-52c5-57b1-88a8-9616b3351304/scratchpad/f39/W2/decks_v3/_work/C_Company-and-Offers_EN_v1.3_20261027/img_014.png">    </p:cNvPr>
          <p:cNvPicPr>
            <a:picLocks noChangeAspect="1"/>
          </p:cNvPicPr>
          <p:nvPr/>
        </p:nvPicPr>
        <p:blipFill>
          <a:blip r:embed="rId2"/>
          <a:stretch>
            <a:fillRect/>
          </a:stretch>
        </p:blipFill>
        <p:spPr>
          <a:xfrm>
            <a:off x="6476970" y="0"/>
            <a:ext cx="5715000" cy="6858000"/>
          </a:xfrm>
          <a:prstGeom prst="rect">
            <a:avLst/>
          </a:prstGeom>
        </p:spPr>
      </p:pic>
      <p:sp>
        <p:nvSpPr>
          <p:cNvPr id="8" name="text_5_6"/>
          <p:cNvSpPr txBox="1"/>
          <p:nvPr/>
        </p:nvSpPr>
        <p:spPr>
          <a:xfrm>
            <a:off x="634959" y="761970"/>
            <a:ext cx="2712385" cy="1727210"/>
          </a:xfrm>
          <a:prstGeom prst="rect">
            <a:avLst/>
          </a:prstGeom>
          <a:noFill/>
          <a:ln/>
        </p:spPr>
        <p:txBody>
          <a:bodyPr wrap="none" lIns="0" tIns="0" rIns="0" bIns="0" rtlCol="0" anchor="t"/>
          <a:lstStyle/>
          <a:p>
            <a:pPr algn="l" indent="0" marL="0">
              <a:lnSpc>
                <a:spcPts val="13600"/>
              </a:lnSpc>
              <a:buNone/>
            </a:pPr>
            <a:r>
              <a:rPr lang="en-US" sz="17000" spc="-1020" kern="0" dirty="0">
                <a:ln w="25400">
                  <a:solidFill>
                    <a:srgbClr val="22CE61"/>
                  </a:solidFill>
                </a:ln>
                <a:solidFill>
                  <a:srgbClr val="06111D"/>
                </a:solidFill>
                <a:latin typeface="Archivo Black" pitchFamily="34" charset="0"/>
                <a:ea typeface="Archivo Black" pitchFamily="34" charset="-122"/>
                <a:cs typeface="Archivo Black" pitchFamily="34" charset="-120"/>
              </a:rPr>
              <a:t>05</a:t>
            </a:r>
            <a:endParaRPr lang="en-US" sz="17000" dirty="0"/>
          </a:p>
        </p:txBody>
      </p:sp>
      <p:sp>
        <p:nvSpPr>
          <p:cNvPr id="9" name="text_5_7"/>
          <p:cNvSpPr txBox="1"/>
          <p:nvPr/>
        </p:nvSpPr>
        <p:spPr>
          <a:xfrm>
            <a:off x="761970" y="2984510"/>
            <a:ext cx="7207209"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22CE61"/>
                </a:solidFill>
                <a:latin typeface="IBM Plex Mono" pitchFamily="34" charset="0"/>
                <a:ea typeface="IBM Plex Mono" pitchFamily="34" charset="-122"/>
                <a:cs typeface="IBM Plex Mono" pitchFamily="34" charset="-120"/>
              </a:rPr>
              <a:t>FIVE ENTRY OFFERS · SEVEN SERVICES</a:t>
            </a:r>
            <a:endParaRPr lang="en-US" sz="1050" dirty="0"/>
          </a:p>
        </p:txBody>
      </p:sp>
      <p:sp>
        <p:nvSpPr>
          <p:cNvPr id="10" name="Title"/>
          <p:cNvSpPr txBox="1"/>
          <p:nvPr/>
        </p:nvSpPr>
        <p:spPr>
          <a:xfrm>
            <a:off x="761970" y="3297509"/>
            <a:ext cx="7207209" cy="1074237"/>
          </a:xfrm>
          <a:prstGeom prst="rect">
            <a:avLst/>
          </a:prstGeom>
          <a:noFill/>
          <a:ln/>
        </p:spPr>
        <p:txBody>
          <a:bodyPr wrap="square" lIns="0" tIns="0" rIns="0" bIns="0" rtlCol="0" anchor="t"/>
          <a:lstStyle/>
          <a:p>
            <a:pPr algn="l" indent="0" marL="0">
              <a:lnSpc>
                <a:spcPts val="2820"/>
              </a:lnSpc>
              <a:buNone/>
            </a:pPr>
            <a:r>
              <a:rPr lang="en-US" sz="3000" spc="-135" kern="0" dirty="0">
                <a:solidFill>
                  <a:srgbClr val="EEF3F8"/>
                </a:solidFill>
                <a:latin typeface="Archivo Black" pitchFamily="34" charset="0"/>
                <a:ea typeface="Archivo Black" pitchFamily="34" charset="-122"/>
                <a:cs typeface="Archivo Black" pitchFamily="34" charset="-120"/>
              </a:rPr>
              <a:t>Start with a sound decision, then put AI to work </a:t>
            </a:r>
            <a:pPr algn="l" indent="0" marL="0">
              <a:lnSpc>
                <a:spcPts val="2820"/>
              </a:lnSpc>
              <a:buNone/>
            </a:pPr>
            <a:r>
              <a:rPr lang="en-US" sz="3000" spc="-135" kern="0" dirty="0">
                <a:solidFill>
                  <a:srgbClr val="22CE61"/>
                </a:solidFill>
                <a:latin typeface="Archivo Black" pitchFamily="34" charset="0"/>
                <a:ea typeface="Archivo Black" pitchFamily="34" charset="-122"/>
                <a:cs typeface="Archivo Black" pitchFamily="34" charset="-120"/>
              </a:rPr>
              <a:t>effectively, efficiently, economically and responsibly.</a:t>
            </a:r>
            <a:endParaRPr lang="en-US" sz="3000" dirty="0"/>
          </a:p>
        </p:txBody>
      </p:sp>
      <p:sp>
        <p:nvSpPr>
          <p:cNvPr id="11" name="text_5_9"/>
          <p:cNvSpPr txBox="1"/>
          <p:nvPr/>
        </p:nvSpPr>
        <p:spPr>
          <a:xfrm>
            <a:off x="761970" y="4549597"/>
            <a:ext cx="6553230" cy="784281"/>
          </a:xfrm>
          <a:prstGeom prst="rect">
            <a:avLst/>
          </a:prstGeom>
          <a:noFill/>
          <a:ln/>
        </p:spPr>
        <p:txBody>
          <a:bodyPr wrap="square" lIns="0" tIns="0" rIns="0" bIns="0" rtlCol="0" anchor="t"/>
          <a:lstStyle/>
          <a:p>
            <a:pPr algn="l" indent="0" marL="0">
              <a:lnSpc>
                <a:spcPts val="2060"/>
              </a:lnSpc>
              <a:buNone/>
            </a:pPr>
            <a:r>
              <a:rPr lang="en-US" sz="1450" dirty="0">
                <a:solidFill>
                  <a:srgbClr val="A3B4C5"/>
                </a:solidFill>
                <a:latin typeface="IBM Plex Sans" pitchFamily="34" charset="0"/>
                <a:ea typeface="IBM Plex Sans" pitchFamily="34" charset="-122"/>
                <a:cs typeface="IBM Plex Sans" pitchFamily="34" charset="-120"/>
              </a:rPr>
              <a:t>Five entry offers answer one question each, from a written comparison for €195 net to a six-week pilot. Seven services carry the work that follows, from a readiness check with one workshop day to monthly support.</a:t>
            </a:r>
            <a:endParaRPr lang="en-US" sz="1450" dirty="0"/>
          </a:p>
        </p:txBody>
      </p:sp>
      <p:sp>
        <p:nvSpPr>
          <p:cNvPr id="12" name="text_5_1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ethority.ai offer pages · net prices plus VAT where applicable · Oct 2026</a:t>
            </a:r>
            <a:endParaRPr lang="en-US" sz="900" dirty="0"/>
          </a:p>
        </p:txBody>
      </p:sp>
      <p:sp>
        <p:nvSpPr>
          <p:cNvPr id="13" name="text_5_11"/>
          <p:cNvSpPr txBox="1"/>
          <p:nvPr/>
        </p:nvSpPr>
        <p:spPr>
          <a:xfrm>
            <a:off x="761970" y="6266292"/>
            <a:ext cx="5768310" cy="198059"/>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14" name="text_5_12"/>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V1.3 · 27 OCT 2026</a:t>
            </a:r>
            <a:endParaRPr lang="en-US" sz="750" dirty="0"/>
          </a:p>
        </p:txBody>
      </p:sp>
      <p:sp>
        <p:nvSpPr>
          <p:cNvPr id="15" name="shape_5_13"/>
          <p:cNvSpPr/>
          <p:nvPr/>
        </p:nvSpPr>
        <p:spPr>
          <a:xfrm>
            <a:off x="10885841" y="6496080"/>
            <a:ext cx="544159" cy="114300"/>
          </a:xfrm>
          <a:prstGeom prst="rect">
            <a:avLst/>
          </a:prstGeom>
          <a:solidFill>
            <a:srgbClr val="06111D"/>
          </a:solidFill>
          <a:ln/>
        </p:spPr>
      </p:sp>
      <p:sp>
        <p:nvSpPr>
          <p:cNvPr id="16" name="text_5_14"/>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05 / 22</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_6_0"/>
          <p:cNvSpPr/>
          <p:nvPr/>
        </p:nvSpPr>
        <p:spPr>
          <a:xfrm>
            <a:off x="0" y="0"/>
            <a:ext cx="12191970" cy="88880"/>
          </a:xfrm>
          <a:prstGeom prst="rect">
            <a:avLst/>
          </a:prstGeom>
          <a:solidFill>
            <a:srgbClr val="35C8FF"/>
          </a:solidFill>
          <a:ln/>
        </p:spPr>
      </p:sp>
      <p:pic>
        <p:nvPicPr>
          <p:cNvPr id="3" name="picture_6_1" descr="/tmp/claude-0/-home-claude/5dcc285b-52c5-57b1-88a8-9616b3351304/scratchpad/f39/W2/decks_v3/_work/C_Company-and-Offers_EN_v1.3_20261027/img_015.png">    </p:cNvPr>
          <p:cNvPicPr>
            <a:picLocks noChangeAspect="1"/>
          </p:cNvPicPr>
          <p:nvPr/>
        </p:nvPicPr>
        <p:blipFill>
          <a:blip r:embed="rId1"/>
          <a:stretch>
            <a:fillRect/>
          </a:stretch>
        </p:blipFill>
        <p:spPr>
          <a:xfrm>
            <a:off x="761970" y="317480"/>
            <a:ext cx="279441" cy="279441"/>
          </a:xfrm>
          <a:prstGeom prst="rect">
            <a:avLst/>
          </a:prstGeom>
        </p:spPr>
      </p:pic>
      <p:sp>
        <p:nvSpPr>
          <p:cNvPr id="4" name="text_6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6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6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sp>
        <p:nvSpPr>
          <p:cNvPr id="7" name="text_6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FIVE ENTRY OFFERS · NET PRICES</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Five entry offers answer your question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before you commit a larger budget.</a:t>
            </a:r>
            <a:endParaRPr lang="en-US" sz="3000" dirty="0"/>
          </a:p>
        </p:txBody>
      </p:sp>
      <p:sp>
        <p:nvSpPr>
          <p:cNvPr id="9" name="shape_6_7"/>
          <p:cNvSpPr/>
          <p:nvPr/>
        </p:nvSpPr>
        <p:spPr>
          <a:xfrm>
            <a:off x="761970" y="2289200"/>
            <a:ext cx="1206459" cy="6309"/>
          </a:xfrm>
          <a:prstGeom prst="rect">
            <a:avLst/>
          </a:prstGeom>
          <a:solidFill>
            <a:srgbClr val="D6E6F5">
              <a:alpha val="13000"/>
            </a:srgbClr>
          </a:solidFill>
          <a:ln/>
        </p:spPr>
      </p:sp>
      <p:sp>
        <p:nvSpPr>
          <p:cNvPr id="10" name="shape_6_8"/>
          <p:cNvSpPr/>
          <p:nvPr/>
        </p:nvSpPr>
        <p:spPr>
          <a:xfrm>
            <a:off x="838230" y="2466320"/>
            <a:ext cx="633131" cy="196870"/>
          </a:xfrm>
          <a:prstGeom prst="rect">
            <a:avLst/>
          </a:prstGeom>
          <a:ln w="6350">
            <a:solidFill>
              <a:srgbClr val="35C8FF"/>
            </a:solidFill>
            <a:prstDash val="solid"/>
          </a:ln>
        </p:spPr>
      </p:sp>
      <p:sp>
        <p:nvSpPr>
          <p:cNvPr id="11" name="text_6_9"/>
          <p:cNvSpPr txBox="1"/>
          <p:nvPr/>
        </p:nvSpPr>
        <p:spPr>
          <a:xfrm>
            <a:off x="908091" y="2517069"/>
            <a:ext cx="527426"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35C8FF"/>
                </a:solidFill>
                <a:latin typeface="IBM Plex Mono" pitchFamily="34" charset="0"/>
                <a:ea typeface="IBM Plex Mono" pitchFamily="34" charset="-122"/>
                <a:cs typeface="IBM Plex Mono" pitchFamily="34" charset="-120"/>
              </a:rPr>
              <a:t>COMPARE</a:t>
            </a:r>
            <a:endParaRPr lang="en-US" sz="750" dirty="0"/>
          </a:p>
        </p:txBody>
      </p:sp>
      <p:sp>
        <p:nvSpPr>
          <p:cNvPr id="12" name="shape_6_10"/>
          <p:cNvSpPr/>
          <p:nvPr/>
        </p:nvSpPr>
        <p:spPr>
          <a:xfrm>
            <a:off x="1968520" y="2289200"/>
            <a:ext cx="4063959" cy="6309"/>
          </a:xfrm>
          <a:prstGeom prst="rect">
            <a:avLst/>
          </a:prstGeom>
          <a:solidFill>
            <a:srgbClr val="D6E6F5">
              <a:alpha val="13000"/>
            </a:srgbClr>
          </a:solidFill>
          <a:ln/>
        </p:spPr>
      </p:sp>
      <p:sp>
        <p:nvSpPr>
          <p:cNvPr id="13" name="text_6_11"/>
          <p:cNvSpPr txBox="1"/>
          <p:nvPr/>
        </p:nvSpPr>
        <p:spPr>
          <a:xfrm>
            <a:off x="2044690" y="2378080"/>
            <a:ext cx="4041648" cy="379567"/>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Compare up to three AI offerings on dated facts before you buy.</a:t>
            </a:r>
            <a:endParaRPr lang="en-US" sz="1150" dirty="0"/>
          </a:p>
        </p:txBody>
      </p:sp>
      <p:sp>
        <p:nvSpPr>
          <p:cNvPr id="14" name="shape_6_12"/>
          <p:cNvSpPr/>
          <p:nvPr/>
        </p:nvSpPr>
        <p:spPr>
          <a:xfrm>
            <a:off x="6032480" y="2289200"/>
            <a:ext cx="2540020" cy="6309"/>
          </a:xfrm>
          <a:prstGeom prst="rect">
            <a:avLst/>
          </a:prstGeom>
          <a:solidFill>
            <a:srgbClr val="D6E6F5">
              <a:alpha val="13000"/>
            </a:srgbClr>
          </a:solidFill>
          <a:ln/>
        </p:spPr>
      </p:sp>
      <p:sp>
        <p:nvSpPr>
          <p:cNvPr id="15" name="text_6_13"/>
          <p:cNvSpPr txBox="1"/>
          <p:nvPr/>
        </p:nvSpPr>
        <p:spPr>
          <a:xfrm>
            <a:off x="6108741" y="2378080"/>
            <a:ext cx="2471898" cy="379567"/>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Decision Brief</a:t>
            </a:r>
            <a:endParaRPr lang="en-US" sz="1150" dirty="0"/>
          </a:p>
        </p:txBody>
      </p:sp>
      <p:sp>
        <p:nvSpPr>
          <p:cNvPr id="16" name="shape_6_14"/>
          <p:cNvSpPr/>
          <p:nvPr/>
        </p:nvSpPr>
        <p:spPr>
          <a:xfrm>
            <a:off x="8572500" y="2289200"/>
            <a:ext cx="2857500" cy="6309"/>
          </a:xfrm>
          <a:prstGeom prst="rect">
            <a:avLst/>
          </a:prstGeom>
          <a:solidFill>
            <a:srgbClr val="D6E6F5">
              <a:alpha val="13000"/>
            </a:srgbClr>
          </a:solidFill>
          <a:ln/>
        </p:spPr>
      </p:sp>
      <p:sp>
        <p:nvSpPr>
          <p:cNvPr id="17" name="text_6_15"/>
          <p:cNvSpPr txBox="1"/>
          <p:nvPr/>
        </p:nvSpPr>
        <p:spPr>
          <a:xfrm>
            <a:off x="8648670" y="2378080"/>
            <a:ext cx="2798978" cy="379567"/>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€195 net · one-time</a:t>
            </a:r>
            <a:endParaRPr lang="en-US" sz="1250" dirty="0"/>
          </a:p>
        </p:txBody>
      </p:sp>
      <p:sp>
        <p:nvSpPr>
          <p:cNvPr id="18" name="shape_6_16"/>
          <p:cNvSpPr/>
          <p:nvPr/>
        </p:nvSpPr>
        <p:spPr>
          <a:xfrm>
            <a:off x="761970" y="2840218"/>
            <a:ext cx="1206459" cy="6309"/>
          </a:xfrm>
          <a:prstGeom prst="rect">
            <a:avLst/>
          </a:prstGeom>
          <a:solidFill>
            <a:srgbClr val="D6E6F5">
              <a:alpha val="13000"/>
            </a:srgbClr>
          </a:solidFill>
          <a:ln/>
        </p:spPr>
      </p:sp>
      <p:sp>
        <p:nvSpPr>
          <p:cNvPr id="19" name="shape_6_17"/>
          <p:cNvSpPr/>
          <p:nvPr/>
        </p:nvSpPr>
        <p:spPr>
          <a:xfrm>
            <a:off x="838230" y="3062783"/>
            <a:ext cx="421721" cy="196870"/>
          </a:xfrm>
          <a:prstGeom prst="rect">
            <a:avLst/>
          </a:prstGeom>
          <a:ln w="6350">
            <a:solidFill>
              <a:srgbClr val="8A63F0"/>
            </a:solidFill>
            <a:prstDash val="solid"/>
          </a:ln>
        </p:spPr>
      </p:sp>
      <p:sp>
        <p:nvSpPr>
          <p:cNvPr id="20" name="text_6_18"/>
          <p:cNvSpPr txBox="1"/>
          <p:nvPr/>
        </p:nvSpPr>
        <p:spPr>
          <a:xfrm>
            <a:off x="908091" y="3113623"/>
            <a:ext cx="309707"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8A63F0"/>
                </a:solidFill>
                <a:latin typeface="IBM Plex Mono" pitchFamily="34" charset="0"/>
                <a:ea typeface="IBM Plex Mono" pitchFamily="34" charset="-122"/>
                <a:cs typeface="IBM Plex Mono" pitchFamily="34" charset="-120"/>
              </a:rPr>
              <a:t>PLAN</a:t>
            </a:r>
            <a:endParaRPr lang="en-US" sz="750" dirty="0"/>
          </a:p>
        </p:txBody>
      </p:sp>
      <p:sp>
        <p:nvSpPr>
          <p:cNvPr id="21" name="shape_6_19"/>
          <p:cNvSpPr/>
          <p:nvPr/>
        </p:nvSpPr>
        <p:spPr>
          <a:xfrm>
            <a:off x="1968520" y="2840218"/>
            <a:ext cx="4063959" cy="6309"/>
          </a:xfrm>
          <a:prstGeom prst="rect">
            <a:avLst/>
          </a:prstGeom>
          <a:solidFill>
            <a:srgbClr val="D6E6F5">
              <a:alpha val="13000"/>
            </a:srgbClr>
          </a:solidFill>
          <a:ln/>
        </p:spPr>
      </p:sp>
      <p:sp>
        <p:nvSpPr>
          <p:cNvPr id="22" name="text_6_20"/>
          <p:cNvSpPr txBox="1"/>
          <p:nvPr/>
        </p:nvSpPr>
        <p:spPr>
          <a:xfrm>
            <a:off x="2044690" y="2929098"/>
            <a:ext cx="4041648" cy="470459"/>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Turn one business goal into an AI plan for the next 90 days.</a:t>
            </a:r>
            <a:endParaRPr lang="en-US" sz="1150" dirty="0"/>
          </a:p>
        </p:txBody>
      </p:sp>
      <p:sp>
        <p:nvSpPr>
          <p:cNvPr id="23" name="shape_6_21"/>
          <p:cNvSpPr/>
          <p:nvPr/>
        </p:nvSpPr>
        <p:spPr>
          <a:xfrm>
            <a:off x="6032480" y="2840218"/>
            <a:ext cx="2540020" cy="6309"/>
          </a:xfrm>
          <a:prstGeom prst="rect">
            <a:avLst/>
          </a:prstGeom>
          <a:solidFill>
            <a:srgbClr val="D6E6F5">
              <a:alpha val="13000"/>
            </a:srgbClr>
          </a:solidFill>
          <a:ln/>
        </p:spPr>
      </p:sp>
      <p:sp>
        <p:nvSpPr>
          <p:cNvPr id="24" name="text_6_22"/>
          <p:cNvSpPr txBox="1"/>
          <p:nvPr/>
        </p:nvSpPr>
        <p:spPr>
          <a:xfrm>
            <a:off x="6108741" y="2929098"/>
            <a:ext cx="2471898" cy="470459"/>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Business Blueprint</a:t>
            </a:r>
            <a:endParaRPr lang="en-US" sz="1150" dirty="0"/>
          </a:p>
        </p:txBody>
      </p:sp>
      <p:sp>
        <p:nvSpPr>
          <p:cNvPr id="25" name="text_6_23"/>
          <p:cNvSpPr txBox="1"/>
          <p:nvPr/>
        </p:nvSpPr>
        <p:spPr>
          <a:xfrm>
            <a:off x="6108741" y="3139318"/>
            <a:ext cx="2471898" cy="257221"/>
          </a:xfrm>
          <a:prstGeom prst="rect">
            <a:avLst/>
          </a:prstGeom>
          <a:noFill/>
          <a:ln/>
        </p:spPr>
        <p:txBody>
          <a:bodyPr wrap="square" lIns="0" tIns="0" rIns="0" bIns="0" rtlCol="0" anchor="t"/>
          <a:lstStyle/>
          <a:p>
            <a:pPr algn="l" indent="0" marL="0">
              <a:lnSpc>
                <a:spcPts val="1010"/>
              </a:lnSpc>
              <a:buNone/>
            </a:pPr>
            <a:r>
              <a:rPr lang="en-US" sz="750" spc="15" kern="0" dirty="0">
                <a:solidFill>
                  <a:srgbClr val="A3B4C5"/>
                </a:solidFill>
                <a:latin typeface="IBM Plex Mono" pitchFamily="34" charset="0"/>
                <a:ea typeface="IBM Plex Mono" pitchFamily="34" charset="-122"/>
                <a:cs typeface="IBM Plex Mono" pitchFamily="34" charset="-120"/>
              </a:rPr>
              <a:t>Delivery date agreed before the work starts</a:t>
            </a:r>
            <a:endParaRPr lang="en-US" sz="750" dirty="0"/>
          </a:p>
        </p:txBody>
      </p:sp>
      <p:sp>
        <p:nvSpPr>
          <p:cNvPr id="26" name="shape_6_24"/>
          <p:cNvSpPr/>
          <p:nvPr/>
        </p:nvSpPr>
        <p:spPr>
          <a:xfrm>
            <a:off x="8572500" y="2840218"/>
            <a:ext cx="2857500" cy="6309"/>
          </a:xfrm>
          <a:prstGeom prst="rect">
            <a:avLst/>
          </a:prstGeom>
          <a:solidFill>
            <a:srgbClr val="D6E6F5">
              <a:alpha val="13000"/>
            </a:srgbClr>
          </a:solidFill>
          <a:ln/>
        </p:spPr>
      </p:sp>
      <p:sp>
        <p:nvSpPr>
          <p:cNvPr id="27" name="text_6_25"/>
          <p:cNvSpPr txBox="1"/>
          <p:nvPr/>
        </p:nvSpPr>
        <p:spPr>
          <a:xfrm>
            <a:off x="8648670" y="2929098"/>
            <a:ext cx="2798978" cy="470459"/>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€495 net · one-time</a:t>
            </a:r>
            <a:endParaRPr lang="en-US" sz="1250" dirty="0"/>
          </a:p>
        </p:txBody>
      </p:sp>
      <p:sp>
        <p:nvSpPr>
          <p:cNvPr id="28" name="shape_6_26"/>
          <p:cNvSpPr/>
          <p:nvPr/>
        </p:nvSpPr>
        <p:spPr>
          <a:xfrm>
            <a:off x="761970" y="3482218"/>
            <a:ext cx="1206459" cy="6309"/>
          </a:xfrm>
          <a:prstGeom prst="rect">
            <a:avLst/>
          </a:prstGeom>
          <a:solidFill>
            <a:srgbClr val="D6E6F5">
              <a:alpha val="13000"/>
            </a:srgbClr>
          </a:solidFill>
          <a:ln/>
        </p:spPr>
      </p:sp>
      <p:sp>
        <p:nvSpPr>
          <p:cNvPr id="29" name="shape_6_27"/>
          <p:cNvSpPr/>
          <p:nvPr/>
        </p:nvSpPr>
        <p:spPr>
          <a:xfrm>
            <a:off x="838230" y="3704692"/>
            <a:ext cx="562630" cy="196870"/>
          </a:xfrm>
          <a:prstGeom prst="rect">
            <a:avLst/>
          </a:prstGeom>
          <a:ln w="6350">
            <a:solidFill>
              <a:srgbClr val="22CE61"/>
            </a:solidFill>
            <a:prstDash val="solid"/>
          </a:ln>
        </p:spPr>
      </p:sp>
      <p:sp>
        <p:nvSpPr>
          <p:cNvPr id="30" name="text_6_28"/>
          <p:cNvSpPr txBox="1"/>
          <p:nvPr/>
        </p:nvSpPr>
        <p:spPr>
          <a:xfrm>
            <a:off x="908091" y="3755532"/>
            <a:ext cx="454914"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22CE61"/>
                </a:solidFill>
                <a:latin typeface="IBM Plex Mono" pitchFamily="34" charset="0"/>
                <a:ea typeface="IBM Plex Mono" pitchFamily="34" charset="-122"/>
                <a:cs typeface="IBM Plex Mono" pitchFamily="34" charset="-120"/>
              </a:rPr>
              <a:t>ASSESS</a:t>
            </a:r>
            <a:endParaRPr lang="en-US" sz="750" dirty="0"/>
          </a:p>
        </p:txBody>
      </p:sp>
      <p:sp>
        <p:nvSpPr>
          <p:cNvPr id="31" name="shape_6_29"/>
          <p:cNvSpPr/>
          <p:nvPr/>
        </p:nvSpPr>
        <p:spPr>
          <a:xfrm>
            <a:off x="1968520" y="3482218"/>
            <a:ext cx="4063959" cy="6309"/>
          </a:xfrm>
          <a:prstGeom prst="rect">
            <a:avLst/>
          </a:prstGeom>
          <a:solidFill>
            <a:srgbClr val="D6E6F5">
              <a:alpha val="13000"/>
            </a:srgbClr>
          </a:solidFill>
          <a:ln/>
        </p:spPr>
      </p:sp>
      <p:sp>
        <p:nvSpPr>
          <p:cNvPr id="32" name="text_6_30"/>
          <p:cNvSpPr txBox="1"/>
          <p:nvPr/>
        </p:nvSpPr>
        <p:spPr>
          <a:xfrm>
            <a:off x="2044690" y="3571098"/>
            <a:ext cx="4041648" cy="470459"/>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Get a clear answer on one AI system: pilot, redesign, expand or stop.</a:t>
            </a:r>
            <a:endParaRPr lang="en-US" sz="1150" dirty="0"/>
          </a:p>
        </p:txBody>
      </p:sp>
      <p:sp>
        <p:nvSpPr>
          <p:cNvPr id="33" name="shape_6_31"/>
          <p:cNvSpPr/>
          <p:nvPr/>
        </p:nvSpPr>
        <p:spPr>
          <a:xfrm>
            <a:off x="6032480" y="3482218"/>
            <a:ext cx="2540020" cy="6309"/>
          </a:xfrm>
          <a:prstGeom prst="rect">
            <a:avLst/>
          </a:prstGeom>
          <a:solidFill>
            <a:srgbClr val="D6E6F5">
              <a:alpha val="13000"/>
            </a:srgbClr>
          </a:solidFill>
          <a:ln/>
        </p:spPr>
      </p:sp>
      <p:sp>
        <p:nvSpPr>
          <p:cNvPr id="34" name="text_6_32"/>
          <p:cNvSpPr txBox="1"/>
          <p:nvPr/>
        </p:nvSpPr>
        <p:spPr>
          <a:xfrm>
            <a:off x="6108741" y="3571098"/>
            <a:ext cx="2471898" cy="470459"/>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Trust Record</a:t>
            </a:r>
            <a:endParaRPr lang="en-US" sz="1150" dirty="0"/>
          </a:p>
        </p:txBody>
      </p:sp>
      <p:sp>
        <p:nvSpPr>
          <p:cNvPr id="35" name="text_6_33"/>
          <p:cNvSpPr txBox="1"/>
          <p:nvPr/>
        </p:nvSpPr>
        <p:spPr>
          <a:xfrm>
            <a:off x="6108741" y="3781227"/>
            <a:ext cx="2471898" cy="257221"/>
          </a:xfrm>
          <a:prstGeom prst="rect">
            <a:avLst/>
          </a:prstGeom>
          <a:noFill/>
          <a:ln/>
        </p:spPr>
        <p:txBody>
          <a:bodyPr wrap="square" lIns="0" tIns="0" rIns="0" bIns="0" rtlCol="0" anchor="t"/>
          <a:lstStyle/>
          <a:p>
            <a:pPr algn="l" indent="0" marL="0">
              <a:lnSpc>
                <a:spcPts val="1010"/>
              </a:lnSpc>
              <a:buNone/>
            </a:pPr>
            <a:r>
              <a:rPr lang="en-US" sz="750" spc="15" kern="0" dirty="0">
                <a:solidFill>
                  <a:srgbClr val="A3B4C5"/>
                </a:solidFill>
                <a:latin typeface="IBM Plex Mono" pitchFamily="34" charset="0"/>
                <a:ea typeface="IBM Plex Mono" pitchFamily="34" charset="-122"/>
                <a:cs typeface="IBM Plex Mono" pitchFamily="34" charset="-120"/>
              </a:rPr>
              <a:t>10 working days from receipt of the agreed inputs</a:t>
            </a:r>
            <a:endParaRPr lang="en-US" sz="750" dirty="0"/>
          </a:p>
        </p:txBody>
      </p:sp>
      <p:sp>
        <p:nvSpPr>
          <p:cNvPr id="36" name="shape_6_34"/>
          <p:cNvSpPr/>
          <p:nvPr/>
        </p:nvSpPr>
        <p:spPr>
          <a:xfrm>
            <a:off x="8572500" y="3482218"/>
            <a:ext cx="2857500" cy="6309"/>
          </a:xfrm>
          <a:prstGeom prst="rect">
            <a:avLst/>
          </a:prstGeom>
          <a:solidFill>
            <a:srgbClr val="D6E6F5">
              <a:alpha val="13000"/>
            </a:srgbClr>
          </a:solidFill>
          <a:ln/>
        </p:spPr>
      </p:sp>
      <p:sp>
        <p:nvSpPr>
          <p:cNvPr id="37" name="text_6_35"/>
          <p:cNvSpPr txBox="1"/>
          <p:nvPr/>
        </p:nvSpPr>
        <p:spPr>
          <a:xfrm>
            <a:off x="8648670" y="3571098"/>
            <a:ext cx="2798978" cy="470459"/>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€4,500 net · one-time</a:t>
            </a:r>
            <a:endParaRPr lang="en-US" sz="1250" dirty="0"/>
          </a:p>
        </p:txBody>
      </p:sp>
      <p:sp>
        <p:nvSpPr>
          <p:cNvPr id="38" name="shape_6_36"/>
          <p:cNvSpPr/>
          <p:nvPr/>
        </p:nvSpPr>
        <p:spPr>
          <a:xfrm>
            <a:off x="761970" y="4124127"/>
            <a:ext cx="1206459" cy="6309"/>
          </a:xfrm>
          <a:prstGeom prst="rect">
            <a:avLst/>
          </a:prstGeom>
          <a:solidFill>
            <a:srgbClr val="D6E6F5">
              <a:alpha val="13000"/>
            </a:srgbClr>
          </a:solidFill>
          <a:ln/>
        </p:spPr>
      </p:sp>
      <p:sp>
        <p:nvSpPr>
          <p:cNvPr id="39" name="shape_6_37"/>
          <p:cNvSpPr/>
          <p:nvPr/>
        </p:nvSpPr>
        <p:spPr>
          <a:xfrm>
            <a:off x="838230" y="4301246"/>
            <a:ext cx="421721" cy="196870"/>
          </a:xfrm>
          <a:prstGeom prst="rect">
            <a:avLst/>
          </a:prstGeom>
          <a:ln w="6350">
            <a:solidFill>
              <a:srgbClr val="F7A23B"/>
            </a:solidFill>
            <a:prstDash val="solid"/>
          </a:ln>
        </p:spPr>
      </p:sp>
      <p:sp>
        <p:nvSpPr>
          <p:cNvPr id="40" name="text_6_38"/>
          <p:cNvSpPr txBox="1"/>
          <p:nvPr/>
        </p:nvSpPr>
        <p:spPr>
          <a:xfrm>
            <a:off x="908091" y="4351995"/>
            <a:ext cx="309707"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F7A23B"/>
                </a:solidFill>
                <a:latin typeface="IBM Plex Mono" pitchFamily="34" charset="0"/>
                <a:ea typeface="IBM Plex Mono" pitchFamily="34" charset="-122"/>
                <a:cs typeface="IBM Plex Mono" pitchFamily="34" charset="-120"/>
              </a:rPr>
              <a:t>TEST</a:t>
            </a:r>
            <a:endParaRPr lang="en-US" sz="750" dirty="0"/>
          </a:p>
        </p:txBody>
      </p:sp>
      <p:sp>
        <p:nvSpPr>
          <p:cNvPr id="41" name="shape_6_39"/>
          <p:cNvSpPr/>
          <p:nvPr/>
        </p:nvSpPr>
        <p:spPr>
          <a:xfrm>
            <a:off x="1968520" y="4124127"/>
            <a:ext cx="4063959" cy="6309"/>
          </a:xfrm>
          <a:prstGeom prst="rect">
            <a:avLst/>
          </a:prstGeom>
          <a:solidFill>
            <a:srgbClr val="D6E6F5">
              <a:alpha val="13000"/>
            </a:srgbClr>
          </a:solidFill>
          <a:ln/>
        </p:spPr>
      </p:sp>
      <p:sp>
        <p:nvSpPr>
          <p:cNvPr id="42" name="text_6_40"/>
          <p:cNvSpPr txBox="1"/>
          <p:nvPr/>
        </p:nvSpPr>
        <p:spPr>
          <a:xfrm>
            <a:off x="2044690" y="4213007"/>
            <a:ext cx="4041648" cy="379567"/>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Run one AI use case under real conditions, with stop rules agreed upfront.</a:t>
            </a:r>
            <a:endParaRPr lang="en-US" sz="1150" dirty="0"/>
          </a:p>
        </p:txBody>
      </p:sp>
      <p:sp>
        <p:nvSpPr>
          <p:cNvPr id="43" name="shape_6_41"/>
          <p:cNvSpPr/>
          <p:nvPr/>
        </p:nvSpPr>
        <p:spPr>
          <a:xfrm>
            <a:off x="6032480" y="4124127"/>
            <a:ext cx="2540020" cy="6309"/>
          </a:xfrm>
          <a:prstGeom prst="rect">
            <a:avLst/>
          </a:prstGeom>
          <a:solidFill>
            <a:srgbClr val="D6E6F5">
              <a:alpha val="13000"/>
            </a:srgbClr>
          </a:solidFill>
          <a:ln/>
        </p:spPr>
      </p:sp>
      <p:sp>
        <p:nvSpPr>
          <p:cNvPr id="44" name="text_6_42"/>
          <p:cNvSpPr txBox="1"/>
          <p:nvPr/>
        </p:nvSpPr>
        <p:spPr>
          <a:xfrm>
            <a:off x="6108741" y="4213007"/>
            <a:ext cx="2471898" cy="379567"/>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Trust Pilot</a:t>
            </a:r>
            <a:endParaRPr lang="en-US" sz="1150" dirty="0"/>
          </a:p>
        </p:txBody>
      </p:sp>
      <p:sp>
        <p:nvSpPr>
          <p:cNvPr id="45" name="text_6_43"/>
          <p:cNvSpPr txBox="1"/>
          <p:nvPr/>
        </p:nvSpPr>
        <p:spPr>
          <a:xfrm>
            <a:off x="6108741" y="4442064"/>
            <a:ext cx="2471898" cy="128565"/>
          </a:xfrm>
          <a:prstGeom prst="rect">
            <a:avLst/>
          </a:prstGeom>
          <a:noFill/>
          <a:ln/>
        </p:spPr>
        <p:txBody>
          <a:bodyPr wrap="square" lIns="0" tIns="0" rIns="0" bIns="0" rtlCol="0" anchor="t"/>
          <a:lstStyle/>
          <a:p>
            <a:pPr algn="l" indent="0" marL="0">
              <a:lnSpc>
                <a:spcPts val="1010"/>
              </a:lnSpc>
              <a:buNone/>
            </a:pPr>
            <a:r>
              <a:rPr lang="en-US" sz="750" spc="15" kern="0" dirty="0">
                <a:solidFill>
                  <a:srgbClr val="A3B4C5"/>
                </a:solidFill>
                <a:latin typeface="IBM Plex Mono" pitchFamily="34" charset="0"/>
                <a:ea typeface="IBM Plex Mono" pitchFamily="34" charset="-122"/>
                <a:cs typeface="IBM Plex Mono" pitchFamily="34" charset="-120"/>
              </a:rPr>
              <a:t>Six weeks</a:t>
            </a:r>
            <a:endParaRPr lang="en-US" sz="750" dirty="0"/>
          </a:p>
        </p:txBody>
      </p:sp>
      <p:sp>
        <p:nvSpPr>
          <p:cNvPr id="46" name="shape_6_44"/>
          <p:cNvSpPr/>
          <p:nvPr/>
        </p:nvSpPr>
        <p:spPr>
          <a:xfrm>
            <a:off x="8572500" y="4124127"/>
            <a:ext cx="2857500" cy="6309"/>
          </a:xfrm>
          <a:prstGeom prst="rect">
            <a:avLst/>
          </a:prstGeom>
          <a:solidFill>
            <a:srgbClr val="D6E6F5">
              <a:alpha val="13000"/>
            </a:srgbClr>
          </a:solidFill>
          <a:ln/>
        </p:spPr>
      </p:sp>
      <p:sp>
        <p:nvSpPr>
          <p:cNvPr id="47" name="text_6_45"/>
          <p:cNvSpPr txBox="1"/>
          <p:nvPr/>
        </p:nvSpPr>
        <p:spPr>
          <a:xfrm>
            <a:off x="8648670" y="4213007"/>
            <a:ext cx="2798978" cy="379567"/>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€25,000 net · one-time</a:t>
            </a:r>
            <a:endParaRPr lang="en-US" sz="1250" dirty="0"/>
          </a:p>
        </p:txBody>
      </p:sp>
      <p:sp>
        <p:nvSpPr>
          <p:cNvPr id="48" name="shape_6_46"/>
          <p:cNvSpPr/>
          <p:nvPr/>
        </p:nvSpPr>
        <p:spPr>
          <a:xfrm>
            <a:off x="761970" y="4675144"/>
            <a:ext cx="1206459" cy="6309"/>
          </a:xfrm>
          <a:prstGeom prst="rect">
            <a:avLst/>
          </a:prstGeom>
          <a:solidFill>
            <a:srgbClr val="D6E6F5">
              <a:alpha val="13000"/>
            </a:srgbClr>
          </a:solidFill>
          <a:ln/>
        </p:spPr>
      </p:sp>
      <p:sp>
        <p:nvSpPr>
          <p:cNvPr id="49" name="shape_6_47"/>
          <p:cNvSpPr/>
          <p:nvPr/>
        </p:nvSpPr>
        <p:spPr>
          <a:xfrm>
            <a:off x="761970" y="5219944"/>
            <a:ext cx="1206459" cy="6309"/>
          </a:xfrm>
          <a:prstGeom prst="rect">
            <a:avLst/>
          </a:prstGeom>
          <a:solidFill>
            <a:srgbClr val="D6E6F5">
              <a:alpha val="13000"/>
            </a:srgbClr>
          </a:solidFill>
          <a:ln/>
        </p:spPr>
      </p:sp>
      <p:sp>
        <p:nvSpPr>
          <p:cNvPr id="50" name="shape_6_48"/>
          <p:cNvSpPr/>
          <p:nvPr/>
        </p:nvSpPr>
        <p:spPr>
          <a:xfrm>
            <a:off x="838230" y="4852264"/>
            <a:ext cx="562630" cy="196870"/>
          </a:xfrm>
          <a:prstGeom prst="rect">
            <a:avLst/>
          </a:prstGeom>
          <a:ln w="6350">
            <a:solidFill>
              <a:srgbClr val="F0507A"/>
            </a:solidFill>
            <a:prstDash val="solid"/>
          </a:ln>
        </p:spPr>
      </p:sp>
      <p:sp>
        <p:nvSpPr>
          <p:cNvPr id="51" name="text_6_49"/>
          <p:cNvSpPr txBox="1"/>
          <p:nvPr/>
        </p:nvSpPr>
        <p:spPr>
          <a:xfrm>
            <a:off x="908091" y="4903104"/>
            <a:ext cx="454914"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F0507A"/>
                </a:solidFill>
                <a:latin typeface="IBM Plex Mono" pitchFamily="34" charset="0"/>
                <a:ea typeface="IBM Plex Mono" pitchFamily="34" charset="-122"/>
                <a:cs typeface="IBM Plex Mono" pitchFamily="34" charset="-120"/>
              </a:rPr>
              <a:t>INVEST</a:t>
            </a:r>
            <a:endParaRPr lang="en-US" sz="750" dirty="0"/>
          </a:p>
        </p:txBody>
      </p:sp>
      <p:sp>
        <p:nvSpPr>
          <p:cNvPr id="52" name="shape_6_50"/>
          <p:cNvSpPr/>
          <p:nvPr/>
        </p:nvSpPr>
        <p:spPr>
          <a:xfrm>
            <a:off x="1968520" y="4675144"/>
            <a:ext cx="4063959" cy="6309"/>
          </a:xfrm>
          <a:prstGeom prst="rect">
            <a:avLst/>
          </a:prstGeom>
          <a:solidFill>
            <a:srgbClr val="D6E6F5">
              <a:alpha val="13000"/>
            </a:srgbClr>
          </a:solidFill>
          <a:ln/>
        </p:spPr>
      </p:sp>
      <p:sp>
        <p:nvSpPr>
          <p:cNvPr id="53" name="shape_6_51"/>
          <p:cNvSpPr/>
          <p:nvPr/>
        </p:nvSpPr>
        <p:spPr>
          <a:xfrm>
            <a:off x="1968520" y="5219944"/>
            <a:ext cx="4063959" cy="6309"/>
          </a:xfrm>
          <a:prstGeom prst="rect">
            <a:avLst/>
          </a:prstGeom>
          <a:solidFill>
            <a:srgbClr val="D6E6F5">
              <a:alpha val="13000"/>
            </a:srgbClr>
          </a:solidFill>
          <a:ln/>
        </p:spPr>
      </p:sp>
      <p:sp>
        <p:nvSpPr>
          <p:cNvPr id="54" name="text_6_52"/>
          <p:cNvSpPr txBox="1"/>
          <p:nvPr/>
        </p:nvSpPr>
        <p:spPr>
          <a:xfrm>
            <a:off x="2044690" y="4764115"/>
            <a:ext cx="4041648" cy="379567"/>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Know what would make an AI investment of about €200,000 or more pay.</a:t>
            </a:r>
            <a:endParaRPr lang="en-US" sz="1150" dirty="0"/>
          </a:p>
        </p:txBody>
      </p:sp>
      <p:sp>
        <p:nvSpPr>
          <p:cNvPr id="55" name="shape_6_53"/>
          <p:cNvSpPr/>
          <p:nvPr/>
        </p:nvSpPr>
        <p:spPr>
          <a:xfrm>
            <a:off x="6032480" y="4675144"/>
            <a:ext cx="2540020" cy="6309"/>
          </a:xfrm>
          <a:prstGeom prst="rect">
            <a:avLst/>
          </a:prstGeom>
          <a:solidFill>
            <a:srgbClr val="D6E6F5">
              <a:alpha val="13000"/>
            </a:srgbClr>
          </a:solidFill>
          <a:ln/>
        </p:spPr>
      </p:sp>
      <p:sp>
        <p:nvSpPr>
          <p:cNvPr id="56" name="shape_6_54"/>
          <p:cNvSpPr/>
          <p:nvPr/>
        </p:nvSpPr>
        <p:spPr>
          <a:xfrm>
            <a:off x="6032480" y="5219944"/>
            <a:ext cx="2540020" cy="6309"/>
          </a:xfrm>
          <a:prstGeom prst="rect">
            <a:avLst/>
          </a:prstGeom>
          <a:solidFill>
            <a:srgbClr val="D6E6F5">
              <a:alpha val="13000"/>
            </a:srgbClr>
          </a:solidFill>
          <a:ln/>
        </p:spPr>
      </p:sp>
      <p:sp>
        <p:nvSpPr>
          <p:cNvPr id="57" name="text_6_55"/>
          <p:cNvSpPr txBox="1"/>
          <p:nvPr/>
        </p:nvSpPr>
        <p:spPr>
          <a:xfrm>
            <a:off x="6108741" y="4764115"/>
            <a:ext cx="2471898" cy="379567"/>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Opportunity Case</a:t>
            </a:r>
            <a:endParaRPr lang="en-US" sz="1150" dirty="0"/>
          </a:p>
        </p:txBody>
      </p:sp>
      <p:sp>
        <p:nvSpPr>
          <p:cNvPr id="58" name="text_6_56"/>
          <p:cNvSpPr txBox="1"/>
          <p:nvPr/>
        </p:nvSpPr>
        <p:spPr>
          <a:xfrm>
            <a:off x="6108741" y="4993081"/>
            <a:ext cx="2471898" cy="128565"/>
          </a:xfrm>
          <a:prstGeom prst="rect">
            <a:avLst/>
          </a:prstGeom>
          <a:noFill/>
          <a:ln/>
        </p:spPr>
        <p:txBody>
          <a:bodyPr wrap="square" lIns="0" tIns="0" rIns="0" bIns="0" rtlCol="0" anchor="t"/>
          <a:lstStyle/>
          <a:p>
            <a:pPr algn="l" indent="0" marL="0">
              <a:lnSpc>
                <a:spcPts val="1010"/>
              </a:lnSpc>
              <a:buNone/>
            </a:pPr>
            <a:r>
              <a:rPr lang="en-US" sz="750" spc="15" kern="0" dirty="0">
                <a:solidFill>
                  <a:srgbClr val="A3B4C5"/>
                </a:solidFill>
                <a:latin typeface="IBM Plex Mono" pitchFamily="34" charset="0"/>
                <a:ea typeface="IBM Plex Mono" pitchFamily="34" charset="-122"/>
                <a:cs typeface="IBM Plex Mono" pitchFamily="34" charset="-120"/>
              </a:rPr>
              <a:t>Standard 4 weeks · Extended 6 weeks</a:t>
            </a:r>
            <a:endParaRPr lang="en-US" sz="750" dirty="0"/>
          </a:p>
        </p:txBody>
      </p:sp>
      <p:sp>
        <p:nvSpPr>
          <p:cNvPr id="59" name="shape_6_57"/>
          <p:cNvSpPr/>
          <p:nvPr/>
        </p:nvSpPr>
        <p:spPr>
          <a:xfrm>
            <a:off x="8572500" y="4675144"/>
            <a:ext cx="2857500" cy="6309"/>
          </a:xfrm>
          <a:prstGeom prst="rect">
            <a:avLst/>
          </a:prstGeom>
          <a:solidFill>
            <a:srgbClr val="D6E6F5">
              <a:alpha val="13000"/>
            </a:srgbClr>
          </a:solidFill>
          <a:ln/>
        </p:spPr>
      </p:sp>
      <p:sp>
        <p:nvSpPr>
          <p:cNvPr id="60" name="shape_6_58"/>
          <p:cNvSpPr/>
          <p:nvPr/>
        </p:nvSpPr>
        <p:spPr>
          <a:xfrm>
            <a:off x="8572500" y="5219944"/>
            <a:ext cx="2857500" cy="6309"/>
          </a:xfrm>
          <a:prstGeom prst="rect">
            <a:avLst/>
          </a:prstGeom>
          <a:solidFill>
            <a:srgbClr val="D6E6F5">
              <a:alpha val="13000"/>
            </a:srgbClr>
          </a:solidFill>
          <a:ln/>
        </p:spPr>
      </p:sp>
      <p:sp>
        <p:nvSpPr>
          <p:cNvPr id="61" name="text_6_59"/>
          <p:cNvSpPr txBox="1"/>
          <p:nvPr/>
        </p:nvSpPr>
        <p:spPr>
          <a:xfrm>
            <a:off x="8648670" y="4764115"/>
            <a:ext cx="2798978" cy="379567"/>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Priced after scoping</a:t>
            </a:r>
            <a:endParaRPr lang="en-US" sz="1250" dirty="0"/>
          </a:p>
        </p:txBody>
      </p:sp>
      <p:sp>
        <p:nvSpPr>
          <p:cNvPr id="62" name="text_6_6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ethority.ai offer pages · net prices plus VAT where applicable · Oct 2026</a:t>
            </a:r>
            <a:endParaRPr lang="en-US" sz="900" dirty="0"/>
          </a:p>
        </p:txBody>
      </p:sp>
      <p:sp>
        <p:nvSpPr>
          <p:cNvPr id="63" name="text_6_61"/>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V1.3 · 27 OCT 2026</a:t>
            </a:r>
            <a:endParaRPr lang="en-US" sz="750" dirty="0"/>
          </a:p>
        </p:txBody>
      </p:sp>
      <p:sp>
        <p:nvSpPr>
          <p:cNvPr id="64" name="text_6_6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06 / 22</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_7_0"/>
          <p:cNvSpPr/>
          <p:nvPr/>
        </p:nvSpPr>
        <p:spPr>
          <a:xfrm>
            <a:off x="0" y="0"/>
            <a:ext cx="12191970" cy="88880"/>
          </a:xfrm>
          <a:prstGeom prst="rect">
            <a:avLst/>
          </a:prstGeom>
          <a:solidFill>
            <a:srgbClr val="35C8FF"/>
          </a:solidFill>
          <a:ln/>
        </p:spPr>
      </p:sp>
      <p:pic>
        <p:nvPicPr>
          <p:cNvPr id="3" name="picture_7_1" descr="/tmp/claude-0/-home-claude/5dcc285b-52c5-57b1-88a8-9616b3351304/scratchpad/f39/W2/decks_v3/_work/C_Company-and-Offers_EN_v1.3_20261027/img_016.png">    </p:cNvPr>
          <p:cNvPicPr>
            <a:picLocks noChangeAspect="1"/>
          </p:cNvPicPr>
          <p:nvPr/>
        </p:nvPicPr>
        <p:blipFill>
          <a:blip r:embed="rId1"/>
          <a:stretch>
            <a:fillRect/>
          </a:stretch>
        </p:blipFill>
        <p:spPr>
          <a:xfrm>
            <a:off x="761970" y="317480"/>
            <a:ext cx="279441" cy="279441"/>
          </a:xfrm>
          <a:prstGeom prst="rect">
            <a:avLst/>
          </a:prstGeom>
        </p:spPr>
      </p:pic>
      <p:sp>
        <p:nvSpPr>
          <p:cNvPr id="4" name="text_7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7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7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sp>
        <p:nvSpPr>
          <p:cNvPr id="7" name="text_7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ENTRY OFFER · ONE-TIME · UP TO 3 OFFERINGS</a:t>
            </a:r>
            <a:endParaRPr lang="en-US" sz="1050" dirty="0"/>
          </a:p>
        </p:txBody>
      </p:sp>
      <p:sp>
        <p:nvSpPr>
          <p:cNvPr id="8" name="Title"/>
          <p:cNvSpPr txBox="1"/>
          <p:nvPr/>
        </p:nvSpPr>
        <p:spPr>
          <a:xfrm>
            <a:off x="761970" y="1240109"/>
            <a:ext cx="6553230" cy="751271"/>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Decide between up to three AI offerings </a:t>
            </a:r>
            <a:pPr algn="l" indent="0" marL="0">
              <a:lnSpc>
                <a:spcPts val="2960"/>
              </a:lnSpc>
              <a:buNone/>
            </a:pPr>
            <a:r>
              <a:rPr lang="en-US" sz="2900" b="1" spc="-87" kern="0" dirty="0">
                <a:solidFill>
                  <a:srgbClr val="35C8FF"/>
                </a:solidFill>
                <a:latin typeface="Archivo" pitchFamily="34" charset="0"/>
                <a:ea typeface="Archivo" pitchFamily="34" charset="-122"/>
                <a:cs typeface="Archivo" pitchFamily="34" charset="-120"/>
              </a:rPr>
              <a:t>with the facts side by side.</a:t>
            </a:r>
            <a:endParaRPr lang="en-US" sz="2900" dirty="0"/>
          </a:p>
        </p:txBody>
      </p:sp>
      <p:sp>
        <p:nvSpPr>
          <p:cNvPr id="9" name="text_7_7"/>
          <p:cNvSpPr txBox="1"/>
          <p:nvPr/>
        </p:nvSpPr>
        <p:spPr>
          <a:xfrm>
            <a:off x="761970" y="2207362"/>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35C8FF"/>
                </a:solidFill>
                <a:latin typeface="Archivo" pitchFamily="34" charset="0"/>
                <a:ea typeface="Archivo" pitchFamily="34" charset="-122"/>
                <a:cs typeface="Archivo" pitchFamily="34" charset="-120"/>
              </a:rPr>
              <a:t>AI Decision Brief</a:t>
            </a:r>
            <a:endParaRPr lang="en-US" sz="1800" dirty="0"/>
          </a:p>
        </p:txBody>
      </p:sp>
      <p:sp>
        <p:nvSpPr>
          <p:cNvPr id="10" name="text_7_8"/>
          <p:cNvSpPr txBox="1"/>
          <p:nvPr/>
        </p:nvSpPr>
        <p:spPr>
          <a:xfrm>
            <a:off x="761970" y="2649200"/>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€195</a:t>
            </a:r>
            <a:endParaRPr lang="en-US" sz="5200" dirty="0"/>
          </a:p>
        </p:txBody>
      </p:sp>
      <p:sp>
        <p:nvSpPr>
          <p:cNvPr id="11" name="text_7_9"/>
          <p:cNvSpPr txBox="1"/>
          <p:nvPr/>
        </p:nvSpPr>
        <p:spPr>
          <a:xfrm>
            <a:off x="761970" y="3365541"/>
            <a:ext cx="6291621" cy="165781"/>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 · one-time · request by email through the offer page · reviewed before delivery</a:t>
            </a:r>
            <a:endParaRPr lang="en-US" sz="900" dirty="0"/>
          </a:p>
        </p:txBody>
      </p:sp>
      <p:pic>
        <p:nvPicPr>
          <p:cNvPr id="12" name="picture_7_10" descr="/tmp/claude-0/-home-claude/5dcc285b-52c5-57b1-88a8-9616b3351304/scratchpad/f39/W2/decks_v3/_work/C_Company-and-Offers_EN_v1.3_20261027/img_017.png">    </p:cNvPr>
          <p:cNvPicPr>
            <a:picLocks noChangeAspect="1"/>
          </p:cNvPicPr>
          <p:nvPr/>
        </p:nvPicPr>
        <p:blipFill>
          <a:blip r:embed="rId2"/>
          <a:stretch>
            <a:fillRect/>
          </a:stretch>
        </p:blipFill>
        <p:spPr>
          <a:xfrm>
            <a:off x="7619970" y="952530"/>
            <a:ext cx="3810030" cy="1270010"/>
          </a:xfrm>
          <a:prstGeom prst="rect">
            <a:avLst/>
          </a:prstGeom>
        </p:spPr>
      </p:pic>
      <p:sp>
        <p:nvSpPr>
          <p:cNvPr id="13" name="text_7_11"/>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WHAT YOU GET</a:t>
            </a:r>
            <a:endParaRPr lang="en-US" sz="800" dirty="0"/>
          </a:p>
        </p:txBody>
      </p:sp>
      <p:sp>
        <p:nvSpPr>
          <p:cNvPr id="14" name="shape_7_12"/>
          <p:cNvSpPr/>
          <p:nvPr/>
        </p:nvSpPr>
        <p:spPr>
          <a:xfrm>
            <a:off x="7619970" y="2609880"/>
            <a:ext cx="3810030" cy="6309"/>
          </a:xfrm>
          <a:prstGeom prst="rect">
            <a:avLst/>
          </a:prstGeom>
          <a:solidFill>
            <a:srgbClr val="D6E6F5">
              <a:alpha val="13000"/>
            </a:srgbClr>
          </a:solidFill>
          <a:ln/>
        </p:spPr>
      </p:sp>
      <p:sp>
        <p:nvSpPr>
          <p:cNvPr id="15" name="text_7_13"/>
          <p:cNvSpPr txBox="1"/>
          <p:nvPr/>
        </p:nvSpPr>
        <p:spPr>
          <a:xfrm>
            <a:off x="7962870" y="2698760"/>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Up to three offerings from your comparison list, side by side</a:t>
            </a:r>
            <a:endParaRPr lang="en-US" sz="1100" dirty="0"/>
          </a:p>
        </p:txBody>
      </p:sp>
      <p:sp>
        <p:nvSpPr>
          <p:cNvPr id="16" name="text_7_14"/>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35C8FF"/>
                </a:solidFill>
                <a:latin typeface="Archivo Black" pitchFamily="34" charset="0"/>
                <a:ea typeface="Archivo Black" pitchFamily="34" charset="-122"/>
                <a:cs typeface="Archivo Black" pitchFamily="34" charset="-120"/>
              </a:rPr>
              <a:t>01</a:t>
            </a:r>
            <a:endParaRPr lang="en-US" sz="1200" dirty="0"/>
          </a:p>
        </p:txBody>
      </p:sp>
      <p:sp>
        <p:nvSpPr>
          <p:cNvPr id="17" name="shape_7_15"/>
          <p:cNvSpPr/>
          <p:nvPr/>
        </p:nvSpPr>
        <p:spPr>
          <a:xfrm>
            <a:off x="7619970" y="3150017"/>
            <a:ext cx="3810030" cy="6309"/>
          </a:xfrm>
          <a:prstGeom prst="rect">
            <a:avLst/>
          </a:prstGeom>
          <a:solidFill>
            <a:srgbClr val="D6E6F5">
              <a:alpha val="13000"/>
            </a:srgbClr>
          </a:solidFill>
          <a:ln/>
        </p:spPr>
      </p:sp>
      <p:sp>
        <p:nvSpPr>
          <p:cNvPr id="18" name="text_7_16"/>
          <p:cNvSpPr txBox="1"/>
          <p:nvPr/>
        </p:nvSpPr>
        <p:spPr>
          <a:xfrm>
            <a:off x="7962870" y="3238896"/>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Price, data location, integrations and limits, each with source and date</a:t>
            </a:r>
            <a:endParaRPr lang="en-US" sz="1100" dirty="0"/>
          </a:p>
        </p:txBody>
      </p:sp>
      <p:sp>
        <p:nvSpPr>
          <p:cNvPr id="19" name="text_7_17"/>
          <p:cNvSpPr txBox="1"/>
          <p:nvPr/>
        </p:nvSpPr>
        <p:spPr>
          <a:xfrm>
            <a:off x="7619970" y="3238896"/>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35C8FF"/>
                </a:solidFill>
                <a:latin typeface="Archivo Black" pitchFamily="34" charset="0"/>
                <a:ea typeface="Archivo Black" pitchFamily="34" charset="-122"/>
                <a:cs typeface="Archivo Black" pitchFamily="34" charset="-120"/>
              </a:rPr>
              <a:t>02</a:t>
            </a:r>
            <a:endParaRPr lang="en-US" sz="1200" dirty="0"/>
          </a:p>
        </p:txBody>
      </p:sp>
      <p:sp>
        <p:nvSpPr>
          <p:cNvPr id="20" name="shape_7_18"/>
          <p:cNvSpPr/>
          <p:nvPr/>
        </p:nvSpPr>
        <p:spPr>
          <a:xfrm>
            <a:off x="7619970" y="3690153"/>
            <a:ext cx="3810030" cy="6309"/>
          </a:xfrm>
          <a:prstGeom prst="rect">
            <a:avLst/>
          </a:prstGeom>
          <a:solidFill>
            <a:srgbClr val="D6E6F5">
              <a:alpha val="13000"/>
            </a:srgbClr>
          </a:solidFill>
          <a:ln/>
        </p:spPr>
      </p:sp>
      <p:sp>
        <p:nvSpPr>
          <p:cNvPr id="21" name="text_7_19"/>
          <p:cNvSpPr txBox="1"/>
          <p:nvPr/>
        </p:nvSpPr>
        <p:spPr>
          <a:xfrm>
            <a:off x="7962870" y="3779032"/>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The questions to ask each provider before you sign</a:t>
            </a:r>
            <a:endParaRPr lang="en-US" sz="1100" dirty="0"/>
          </a:p>
        </p:txBody>
      </p:sp>
      <p:sp>
        <p:nvSpPr>
          <p:cNvPr id="22" name="text_7_20"/>
          <p:cNvSpPr txBox="1"/>
          <p:nvPr/>
        </p:nvSpPr>
        <p:spPr>
          <a:xfrm>
            <a:off x="7619970" y="3779032"/>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35C8FF"/>
                </a:solidFill>
                <a:latin typeface="Archivo Black" pitchFamily="34" charset="0"/>
                <a:ea typeface="Archivo Black" pitchFamily="34" charset="-122"/>
                <a:cs typeface="Archivo Black" pitchFamily="34" charset="-120"/>
              </a:rPr>
              <a:t>03</a:t>
            </a:r>
            <a:endParaRPr lang="en-US" sz="1200" dirty="0"/>
          </a:p>
        </p:txBody>
      </p:sp>
      <p:sp>
        <p:nvSpPr>
          <p:cNvPr id="23" name="shape_7_21"/>
          <p:cNvSpPr/>
          <p:nvPr/>
        </p:nvSpPr>
        <p:spPr>
          <a:xfrm>
            <a:off x="7619970" y="4045946"/>
            <a:ext cx="3810030" cy="6309"/>
          </a:xfrm>
          <a:prstGeom prst="rect">
            <a:avLst/>
          </a:prstGeom>
          <a:solidFill>
            <a:srgbClr val="D6E6F5">
              <a:alpha val="13000"/>
            </a:srgbClr>
          </a:solidFill>
          <a:ln/>
        </p:spPr>
      </p:sp>
      <p:sp>
        <p:nvSpPr>
          <p:cNvPr id="24" name="text_7_22"/>
          <p:cNvSpPr txBox="1"/>
          <p:nvPr/>
        </p:nvSpPr>
        <p:spPr>
          <a:xfrm>
            <a:off x="7962870" y="4134825"/>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cost sketch based on your own volumes</a:t>
            </a:r>
            <a:endParaRPr lang="en-US" sz="1100" dirty="0"/>
          </a:p>
        </p:txBody>
      </p:sp>
      <p:sp>
        <p:nvSpPr>
          <p:cNvPr id="25" name="text_7_23"/>
          <p:cNvSpPr txBox="1"/>
          <p:nvPr/>
        </p:nvSpPr>
        <p:spPr>
          <a:xfrm>
            <a:off x="7619970" y="4134825"/>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35C8FF"/>
                </a:solidFill>
                <a:latin typeface="Archivo Black" pitchFamily="34" charset="0"/>
                <a:ea typeface="Archivo Black" pitchFamily="34" charset="-122"/>
                <a:cs typeface="Archivo Black" pitchFamily="34" charset="-120"/>
              </a:rPr>
              <a:t>04</a:t>
            </a:r>
            <a:endParaRPr lang="en-US" sz="1200" dirty="0"/>
          </a:p>
        </p:txBody>
      </p:sp>
      <p:sp>
        <p:nvSpPr>
          <p:cNvPr id="26" name="shape_7_24"/>
          <p:cNvSpPr/>
          <p:nvPr/>
        </p:nvSpPr>
        <p:spPr>
          <a:xfrm>
            <a:off x="7619970" y="5219670"/>
            <a:ext cx="3810030" cy="498074"/>
          </a:xfrm>
          <a:prstGeom prst="rect">
            <a:avLst/>
          </a:prstGeom>
          <a:solidFill>
            <a:srgbClr val="0B1A2A"/>
          </a:solidFill>
          <a:ln w="6350">
            <a:solidFill>
              <a:srgbClr val="D6E6F5">
                <a:alpha val="13000"/>
              </a:srgbClr>
            </a:solidFill>
            <a:prstDash val="solid"/>
          </a:ln>
        </p:spPr>
      </p:sp>
      <p:sp>
        <p:nvSpPr>
          <p:cNvPr id="27" name="shape_7_25"/>
          <p:cNvSpPr/>
          <p:nvPr/>
        </p:nvSpPr>
        <p:spPr>
          <a:xfrm>
            <a:off x="7727960" y="5363962"/>
            <a:ext cx="756940" cy="209580"/>
          </a:xfrm>
          <a:prstGeom prst="rect">
            <a:avLst/>
          </a:prstGeom>
          <a:solidFill>
            <a:srgbClr val="35C8FF"/>
          </a:solidFill>
          <a:ln/>
        </p:spPr>
      </p:sp>
      <p:sp>
        <p:nvSpPr>
          <p:cNvPr id="28" name="text_7_26"/>
          <p:cNvSpPr txBox="1"/>
          <p:nvPr/>
        </p:nvSpPr>
        <p:spPr>
          <a:xfrm>
            <a:off x="7797820" y="5421112"/>
            <a:ext cx="648492"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NEXT STEP</a:t>
            </a:r>
            <a:endParaRPr lang="en-US" sz="750" dirty="0"/>
          </a:p>
        </p:txBody>
      </p:sp>
      <p:sp>
        <p:nvSpPr>
          <p:cNvPr id="29" name="text_7_27"/>
          <p:cNvSpPr txBox="1"/>
          <p:nvPr/>
        </p:nvSpPr>
        <p:spPr>
          <a:xfrm>
            <a:off x="8586490" y="5314950"/>
            <a:ext cx="2430201" cy="307604"/>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Request a Decision Brief</a:t>
            </a:r>
            <a:endParaRPr lang="en-US" sz="1050" dirty="0"/>
          </a:p>
        </p:txBody>
      </p:sp>
      <p:sp>
        <p:nvSpPr>
          <p:cNvPr id="30" name="text_7_28"/>
          <p:cNvSpPr txBox="1"/>
          <p:nvPr/>
        </p:nvSpPr>
        <p:spPr>
          <a:xfrm>
            <a:off x="8586490" y="5507065"/>
            <a:ext cx="2430201" cy="115580"/>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offers/</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ai-decision-brief</a:t>
            </a:r>
            <a:endParaRPr lang="en-US" sz="700" dirty="0"/>
          </a:p>
        </p:txBody>
      </p:sp>
      <p:sp>
        <p:nvSpPr>
          <p:cNvPr id="31" name="text_7_29"/>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ethority.ai offer pages · net prices plus VAT where applicable · Oct 2026</a:t>
            </a:r>
            <a:endParaRPr lang="en-US" sz="900" dirty="0"/>
          </a:p>
        </p:txBody>
      </p:sp>
      <p:sp>
        <p:nvSpPr>
          <p:cNvPr id="32" name="text_7_30"/>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33" name="text_7_31"/>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V1.3 · 27 OCT 2026</a:t>
            </a:r>
            <a:endParaRPr lang="en-US" sz="750" dirty="0"/>
          </a:p>
        </p:txBody>
      </p:sp>
      <p:sp>
        <p:nvSpPr>
          <p:cNvPr id="34" name="text_7_3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07 / 22</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_8_0"/>
          <p:cNvSpPr/>
          <p:nvPr/>
        </p:nvSpPr>
        <p:spPr>
          <a:xfrm>
            <a:off x="0" y="0"/>
            <a:ext cx="12191970" cy="88880"/>
          </a:xfrm>
          <a:prstGeom prst="rect">
            <a:avLst/>
          </a:prstGeom>
          <a:solidFill>
            <a:srgbClr val="8A63F0"/>
          </a:solidFill>
          <a:ln/>
        </p:spPr>
      </p:sp>
      <p:pic>
        <p:nvPicPr>
          <p:cNvPr id="3" name="picture_8_1" descr="/tmp/claude-0/-home-claude/5dcc285b-52c5-57b1-88a8-9616b3351304/scratchpad/f39/W2/decks_v3/_work/C_Company-and-Offers_EN_v1.3_20261027/img_018.png">    </p:cNvPr>
          <p:cNvPicPr>
            <a:picLocks noChangeAspect="1"/>
          </p:cNvPicPr>
          <p:nvPr/>
        </p:nvPicPr>
        <p:blipFill>
          <a:blip r:embed="rId1"/>
          <a:stretch>
            <a:fillRect/>
          </a:stretch>
        </p:blipFill>
        <p:spPr>
          <a:xfrm>
            <a:off x="761970" y="317480"/>
            <a:ext cx="279441" cy="279441"/>
          </a:xfrm>
          <a:prstGeom prst="rect">
            <a:avLst/>
          </a:prstGeom>
        </p:spPr>
      </p:pic>
      <p:sp>
        <p:nvSpPr>
          <p:cNvPr id="4" name="text_8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8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8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sp>
        <p:nvSpPr>
          <p:cNvPr id="7" name="text_8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B49BFF"/>
                </a:solidFill>
                <a:latin typeface="IBM Plex Mono" pitchFamily="34" charset="0"/>
                <a:ea typeface="IBM Plex Mono" pitchFamily="34" charset="-122"/>
                <a:cs typeface="IBM Plex Mono" pitchFamily="34" charset="-120"/>
              </a:rPr>
              <a:t>ENTRY OFFER · ONE-TIME · ONE BUSINESS GOAL</a:t>
            </a:r>
            <a:endParaRPr lang="en-US" sz="1050" dirty="0"/>
          </a:p>
        </p:txBody>
      </p:sp>
      <p:sp>
        <p:nvSpPr>
          <p:cNvPr id="8" name="Title"/>
          <p:cNvSpPr txBox="1"/>
          <p:nvPr/>
        </p:nvSpPr>
        <p:spPr>
          <a:xfrm>
            <a:off x="761970" y="1240109"/>
            <a:ext cx="6553230" cy="751271"/>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Turn one business goal into an AI plan </a:t>
            </a:r>
            <a:pPr algn="l" indent="0" marL="0">
              <a:lnSpc>
                <a:spcPts val="2960"/>
              </a:lnSpc>
              <a:buNone/>
            </a:pPr>
            <a:r>
              <a:rPr lang="en-US" sz="2900" b="1" spc="-87" kern="0" dirty="0">
                <a:solidFill>
                  <a:srgbClr val="B49BFF"/>
                </a:solidFill>
                <a:latin typeface="Archivo" pitchFamily="34" charset="0"/>
                <a:ea typeface="Archivo" pitchFamily="34" charset="-122"/>
                <a:cs typeface="Archivo" pitchFamily="34" charset="-120"/>
              </a:rPr>
              <a:t>for the next 90 days.</a:t>
            </a:r>
            <a:endParaRPr lang="en-US" sz="2900" dirty="0"/>
          </a:p>
        </p:txBody>
      </p:sp>
      <p:sp>
        <p:nvSpPr>
          <p:cNvPr id="9" name="text_8_7"/>
          <p:cNvSpPr txBox="1"/>
          <p:nvPr/>
        </p:nvSpPr>
        <p:spPr>
          <a:xfrm>
            <a:off x="761970" y="2207362"/>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B49BFF"/>
                </a:solidFill>
                <a:latin typeface="Archivo" pitchFamily="34" charset="0"/>
                <a:ea typeface="Archivo" pitchFamily="34" charset="-122"/>
                <a:cs typeface="Archivo" pitchFamily="34" charset="-120"/>
              </a:rPr>
              <a:t>AI Business Blueprint</a:t>
            </a:r>
            <a:endParaRPr lang="en-US" sz="1800" dirty="0"/>
          </a:p>
        </p:txBody>
      </p:sp>
      <p:sp>
        <p:nvSpPr>
          <p:cNvPr id="10" name="text_8_8"/>
          <p:cNvSpPr txBox="1"/>
          <p:nvPr/>
        </p:nvSpPr>
        <p:spPr>
          <a:xfrm>
            <a:off x="761970" y="2649200"/>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€495</a:t>
            </a:r>
            <a:endParaRPr lang="en-US" sz="5200" dirty="0"/>
          </a:p>
        </p:txBody>
      </p:sp>
      <p:sp>
        <p:nvSpPr>
          <p:cNvPr id="11" name="text_8_9"/>
          <p:cNvSpPr txBox="1"/>
          <p:nvPr/>
        </p:nvSpPr>
        <p:spPr>
          <a:xfrm>
            <a:off x="761970" y="3365541"/>
            <a:ext cx="6291621" cy="165781"/>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 · one-time</a:t>
            </a:r>
            <a:endParaRPr lang="en-US" sz="900" dirty="0"/>
          </a:p>
        </p:txBody>
      </p:sp>
      <p:sp>
        <p:nvSpPr>
          <p:cNvPr id="12" name="text_8_10"/>
          <p:cNvSpPr txBox="1"/>
          <p:nvPr/>
        </p:nvSpPr>
        <p:spPr>
          <a:xfrm>
            <a:off x="761970" y="3607399"/>
            <a:ext cx="6553230" cy="165781"/>
          </a:xfrm>
          <a:prstGeom prst="rect">
            <a:avLst/>
          </a:prstGeom>
          <a:noFill/>
          <a:ln/>
        </p:spPr>
        <p:txBody>
          <a:bodyPr wrap="square" lIns="0" tIns="0" rIns="0" bIns="0" rtlCol="0" anchor="t"/>
          <a:lstStyle/>
          <a:p>
            <a:pPr algn="l" indent="0" marL="0">
              <a:lnSpc>
                <a:spcPts val="1310"/>
              </a:lnSpc>
              <a:buNone/>
            </a:pPr>
            <a:r>
              <a:rPr lang="en-US" sz="750" b="1" spc="90" kern="0" dirty="0">
                <a:solidFill>
                  <a:srgbClr val="B49BFF"/>
                </a:solidFill>
                <a:latin typeface="IBM Plex Mono" pitchFamily="34" charset="0"/>
                <a:ea typeface="IBM Plex Mono" pitchFamily="34" charset="-122"/>
                <a:cs typeface="IBM Plex Mono" pitchFamily="34" charset="-120"/>
              </a:rPr>
              <a:t>DELIVERY</a:t>
            </a:r>
            <a:pPr algn="l" indent="0" marL="0">
              <a:lnSpc>
                <a:spcPts val="1310"/>
              </a:lnSpc>
              <a:buNone/>
            </a:pPr>
            <a:r>
              <a:rPr lang="en-US" sz="900" spc="27" kern="0" dirty="0">
                <a:solidFill>
                  <a:srgbClr val="EEF3F8"/>
                </a:solidFill>
                <a:latin typeface="IBM Plex Mono" pitchFamily="34" charset="0"/>
                <a:ea typeface="IBM Plex Mono" pitchFamily="34" charset="-122"/>
                <a:cs typeface="IBM Plex Mono" pitchFamily="34" charset="-120"/>
              </a:rPr>
              <a:t>Date agreed with you before the work starts</a:t>
            </a:r>
            <a:endParaRPr lang="en-US" sz="750" dirty="0"/>
          </a:p>
        </p:txBody>
      </p:sp>
      <p:pic>
        <p:nvPicPr>
          <p:cNvPr id="13" name="picture_8_11" descr="/tmp/claude-0/-home-claude/5dcc285b-52c5-57b1-88a8-9616b3351304/scratchpad/f39/W2/decks_v3/_work/C_Company-and-Offers_EN_v1.3_20261027/img_019.png">    </p:cNvPr>
          <p:cNvPicPr>
            <a:picLocks noChangeAspect="1"/>
          </p:cNvPicPr>
          <p:nvPr/>
        </p:nvPicPr>
        <p:blipFill>
          <a:blip r:embed="rId2"/>
          <a:stretch>
            <a:fillRect/>
          </a:stretch>
        </p:blipFill>
        <p:spPr>
          <a:xfrm>
            <a:off x="7619970" y="952530"/>
            <a:ext cx="3810030" cy="1270010"/>
          </a:xfrm>
          <a:prstGeom prst="rect">
            <a:avLst/>
          </a:prstGeom>
        </p:spPr>
      </p:pic>
      <p:sp>
        <p:nvSpPr>
          <p:cNvPr id="14" name="text_8_12"/>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WHAT YOU GET</a:t>
            </a:r>
            <a:endParaRPr lang="en-US" sz="800" dirty="0"/>
          </a:p>
        </p:txBody>
      </p:sp>
      <p:sp>
        <p:nvSpPr>
          <p:cNvPr id="15" name="shape_8_13"/>
          <p:cNvSpPr/>
          <p:nvPr/>
        </p:nvSpPr>
        <p:spPr>
          <a:xfrm>
            <a:off x="7619970" y="2609880"/>
            <a:ext cx="3810030" cy="6309"/>
          </a:xfrm>
          <a:prstGeom prst="rect">
            <a:avLst/>
          </a:prstGeom>
          <a:solidFill>
            <a:srgbClr val="D6E6F5">
              <a:alpha val="13000"/>
            </a:srgbClr>
          </a:solidFill>
          <a:ln/>
        </p:spPr>
      </p:sp>
      <p:sp>
        <p:nvSpPr>
          <p:cNvPr id="16" name="text_8_14"/>
          <p:cNvSpPr txBox="1"/>
          <p:nvPr/>
        </p:nvSpPr>
        <p:spPr>
          <a:xfrm>
            <a:off x="7962870" y="2698760"/>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one-page decision: the problem, three opportunities, three unknowns, three actions</a:t>
            </a:r>
            <a:endParaRPr lang="en-US" sz="1100" dirty="0"/>
          </a:p>
        </p:txBody>
      </p:sp>
      <p:sp>
        <p:nvSpPr>
          <p:cNvPr id="17" name="text_8_15"/>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B49BFF"/>
                </a:solidFill>
                <a:latin typeface="Archivo Black" pitchFamily="34" charset="0"/>
                <a:ea typeface="Archivo Black" pitchFamily="34" charset="-122"/>
                <a:cs typeface="Archivo Black" pitchFamily="34" charset="-120"/>
              </a:rPr>
              <a:t>01</a:t>
            </a:r>
            <a:endParaRPr lang="en-US" sz="1200" dirty="0"/>
          </a:p>
        </p:txBody>
      </p:sp>
      <p:sp>
        <p:nvSpPr>
          <p:cNvPr id="18" name="shape_8_16"/>
          <p:cNvSpPr/>
          <p:nvPr/>
        </p:nvSpPr>
        <p:spPr>
          <a:xfrm>
            <a:off x="7619970" y="3150017"/>
            <a:ext cx="3810030" cy="6309"/>
          </a:xfrm>
          <a:prstGeom prst="rect">
            <a:avLst/>
          </a:prstGeom>
          <a:solidFill>
            <a:srgbClr val="D6E6F5">
              <a:alpha val="13000"/>
            </a:srgbClr>
          </a:solidFill>
          <a:ln/>
        </p:spPr>
      </p:sp>
      <p:sp>
        <p:nvSpPr>
          <p:cNvPr id="19" name="text_8_17"/>
          <p:cNvSpPr txBox="1"/>
          <p:nvPr/>
        </p:nvSpPr>
        <p:spPr>
          <a:xfrm>
            <a:off x="7962870" y="3238896"/>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map of today’s work and where AI could change it</a:t>
            </a:r>
            <a:endParaRPr lang="en-US" sz="1100" dirty="0"/>
          </a:p>
        </p:txBody>
      </p:sp>
      <p:sp>
        <p:nvSpPr>
          <p:cNvPr id="20" name="text_8_18"/>
          <p:cNvSpPr txBox="1"/>
          <p:nvPr/>
        </p:nvSpPr>
        <p:spPr>
          <a:xfrm>
            <a:off x="7619970" y="3238896"/>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B49BFF"/>
                </a:solidFill>
                <a:latin typeface="Archivo Black" pitchFamily="34" charset="0"/>
                <a:ea typeface="Archivo Black" pitchFamily="34" charset="-122"/>
                <a:cs typeface="Archivo Black" pitchFamily="34" charset="-120"/>
              </a:rPr>
              <a:t>02</a:t>
            </a:r>
            <a:endParaRPr lang="en-US" sz="1200" dirty="0"/>
          </a:p>
        </p:txBody>
      </p:sp>
      <p:sp>
        <p:nvSpPr>
          <p:cNvPr id="21" name="shape_8_19"/>
          <p:cNvSpPr/>
          <p:nvPr/>
        </p:nvSpPr>
        <p:spPr>
          <a:xfrm>
            <a:off x="7619970" y="3505810"/>
            <a:ext cx="3810030" cy="6309"/>
          </a:xfrm>
          <a:prstGeom prst="rect">
            <a:avLst/>
          </a:prstGeom>
          <a:solidFill>
            <a:srgbClr val="D6E6F5">
              <a:alpha val="13000"/>
            </a:srgbClr>
          </a:solidFill>
          <a:ln/>
        </p:spPr>
      </p:sp>
      <p:sp>
        <p:nvSpPr>
          <p:cNvPr id="22" name="text_8_20"/>
          <p:cNvSpPr txBox="1"/>
          <p:nvPr/>
        </p:nvSpPr>
        <p:spPr>
          <a:xfrm>
            <a:off x="7962870" y="3594689"/>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What AI may do, what people decide, and when it would pay off</a:t>
            </a:r>
            <a:endParaRPr lang="en-US" sz="1100" dirty="0"/>
          </a:p>
        </p:txBody>
      </p:sp>
      <p:sp>
        <p:nvSpPr>
          <p:cNvPr id="23" name="text_8_21"/>
          <p:cNvSpPr txBox="1"/>
          <p:nvPr/>
        </p:nvSpPr>
        <p:spPr>
          <a:xfrm>
            <a:off x="7619970" y="3594689"/>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B49BFF"/>
                </a:solidFill>
                <a:latin typeface="Archivo Black" pitchFamily="34" charset="0"/>
                <a:ea typeface="Archivo Black" pitchFamily="34" charset="-122"/>
                <a:cs typeface="Archivo Black" pitchFamily="34" charset="-120"/>
              </a:rPr>
              <a:t>03</a:t>
            </a:r>
            <a:endParaRPr lang="en-US" sz="1200" dirty="0"/>
          </a:p>
        </p:txBody>
      </p:sp>
      <p:sp>
        <p:nvSpPr>
          <p:cNvPr id="24" name="shape_8_22"/>
          <p:cNvSpPr/>
          <p:nvPr/>
        </p:nvSpPr>
        <p:spPr>
          <a:xfrm>
            <a:off x="7619970" y="4045946"/>
            <a:ext cx="3810030" cy="6309"/>
          </a:xfrm>
          <a:prstGeom prst="rect">
            <a:avLst/>
          </a:prstGeom>
          <a:solidFill>
            <a:srgbClr val="D6E6F5">
              <a:alpha val="13000"/>
            </a:srgbClr>
          </a:solidFill>
          <a:ln/>
        </p:spPr>
      </p:sp>
      <p:sp>
        <p:nvSpPr>
          <p:cNvPr id="25" name="text_8_23"/>
          <p:cNvSpPr txBox="1"/>
          <p:nvPr/>
        </p:nvSpPr>
        <p:spPr>
          <a:xfrm>
            <a:off x="7962870" y="4134825"/>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Two to four options and a 30/60/90-day roadmap</a:t>
            </a:r>
            <a:endParaRPr lang="en-US" sz="1100" dirty="0"/>
          </a:p>
        </p:txBody>
      </p:sp>
      <p:sp>
        <p:nvSpPr>
          <p:cNvPr id="26" name="text_8_24"/>
          <p:cNvSpPr txBox="1"/>
          <p:nvPr/>
        </p:nvSpPr>
        <p:spPr>
          <a:xfrm>
            <a:off x="7619970" y="4134825"/>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B49BFF"/>
                </a:solidFill>
                <a:latin typeface="Archivo Black" pitchFamily="34" charset="0"/>
                <a:ea typeface="Archivo Black" pitchFamily="34" charset="-122"/>
                <a:cs typeface="Archivo Black" pitchFamily="34" charset="-120"/>
              </a:rPr>
              <a:t>04</a:t>
            </a:r>
            <a:endParaRPr lang="en-US" sz="1200" dirty="0"/>
          </a:p>
        </p:txBody>
      </p:sp>
      <p:sp>
        <p:nvSpPr>
          <p:cNvPr id="27" name="shape_8_25"/>
          <p:cNvSpPr/>
          <p:nvPr/>
        </p:nvSpPr>
        <p:spPr>
          <a:xfrm>
            <a:off x="7619970" y="5219670"/>
            <a:ext cx="3810030" cy="498074"/>
          </a:xfrm>
          <a:prstGeom prst="rect">
            <a:avLst/>
          </a:prstGeom>
          <a:solidFill>
            <a:srgbClr val="0B1A2A"/>
          </a:solidFill>
          <a:ln w="6350">
            <a:solidFill>
              <a:srgbClr val="D6E6F5">
                <a:alpha val="13000"/>
              </a:srgbClr>
            </a:solidFill>
            <a:prstDash val="solid"/>
          </a:ln>
        </p:spPr>
      </p:sp>
      <p:sp>
        <p:nvSpPr>
          <p:cNvPr id="28" name="shape_8_26"/>
          <p:cNvSpPr/>
          <p:nvPr/>
        </p:nvSpPr>
        <p:spPr>
          <a:xfrm>
            <a:off x="7727960" y="5363962"/>
            <a:ext cx="756940" cy="209580"/>
          </a:xfrm>
          <a:prstGeom prst="rect">
            <a:avLst/>
          </a:prstGeom>
          <a:solidFill>
            <a:srgbClr val="35C8FF"/>
          </a:solidFill>
          <a:ln/>
        </p:spPr>
      </p:sp>
      <p:sp>
        <p:nvSpPr>
          <p:cNvPr id="29" name="text_8_27"/>
          <p:cNvSpPr txBox="1"/>
          <p:nvPr/>
        </p:nvSpPr>
        <p:spPr>
          <a:xfrm>
            <a:off x="7797820" y="5421112"/>
            <a:ext cx="648492"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NEXT STEP</a:t>
            </a:r>
            <a:endParaRPr lang="en-US" sz="750" dirty="0"/>
          </a:p>
        </p:txBody>
      </p:sp>
      <p:sp>
        <p:nvSpPr>
          <p:cNvPr id="30" name="text_8_28"/>
          <p:cNvSpPr txBox="1"/>
          <p:nvPr/>
        </p:nvSpPr>
        <p:spPr>
          <a:xfrm>
            <a:off x="8586490" y="5314950"/>
            <a:ext cx="2649931" cy="307604"/>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Request a Blueprint</a:t>
            </a:r>
            <a:endParaRPr lang="en-US" sz="1050" dirty="0"/>
          </a:p>
        </p:txBody>
      </p:sp>
      <p:sp>
        <p:nvSpPr>
          <p:cNvPr id="31" name="text_8_29"/>
          <p:cNvSpPr txBox="1"/>
          <p:nvPr/>
        </p:nvSpPr>
        <p:spPr>
          <a:xfrm>
            <a:off x="8586490" y="5507065"/>
            <a:ext cx="2649931" cy="115580"/>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offers/</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ai-business-blueprint</a:t>
            </a:r>
            <a:endParaRPr lang="en-US" sz="700" dirty="0"/>
          </a:p>
        </p:txBody>
      </p:sp>
      <p:sp>
        <p:nvSpPr>
          <p:cNvPr id="32" name="text_8_3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ethority.ai offer pages · net prices plus VAT where applicable · Oct 2026</a:t>
            </a:r>
            <a:endParaRPr lang="en-US" sz="900" dirty="0"/>
          </a:p>
        </p:txBody>
      </p:sp>
      <p:sp>
        <p:nvSpPr>
          <p:cNvPr id="33" name="text_8_3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34" name="text_8_32"/>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V1.3 · 27 OCT 2026</a:t>
            </a:r>
            <a:endParaRPr lang="en-US" sz="750" dirty="0"/>
          </a:p>
        </p:txBody>
      </p:sp>
      <p:sp>
        <p:nvSpPr>
          <p:cNvPr id="35" name="text_8_3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08 / 22</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_9_0"/>
          <p:cNvSpPr/>
          <p:nvPr/>
        </p:nvSpPr>
        <p:spPr>
          <a:xfrm>
            <a:off x="0" y="0"/>
            <a:ext cx="12191970" cy="88880"/>
          </a:xfrm>
          <a:prstGeom prst="rect">
            <a:avLst/>
          </a:prstGeom>
          <a:solidFill>
            <a:srgbClr val="22CE61"/>
          </a:solidFill>
          <a:ln/>
        </p:spPr>
      </p:sp>
      <p:pic>
        <p:nvPicPr>
          <p:cNvPr id="3" name="picture_9_1" descr="/tmp/claude-0/-home-claude/5dcc285b-52c5-57b1-88a8-9616b3351304/scratchpad/f39/W2/decks_v3/_work/C_Company-and-Offers_EN_v1.3_20261027/img_020.png">    </p:cNvPr>
          <p:cNvPicPr>
            <a:picLocks noChangeAspect="1"/>
          </p:cNvPicPr>
          <p:nvPr/>
        </p:nvPicPr>
        <p:blipFill>
          <a:blip r:embed="rId1"/>
          <a:stretch>
            <a:fillRect/>
          </a:stretch>
        </p:blipFill>
        <p:spPr>
          <a:xfrm>
            <a:off x="761970" y="317480"/>
            <a:ext cx="279441" cy="279441"/>
          </a:xfrm>
          <a:prstGeom prst="rect">
            <a:avLst/>
          </a:prstGeom>
        </p:spPr>
      </p:pic>
      <p:sp>
        <p:nvSpPr>
          <p:cNvPr id="4" name="text_9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9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9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sp>
        <p:nvSpPr>
          <p:cNvPr id="7" name="text_9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22CE61"/>
                </a:solidFill>
                <a:latin typeface="IBM Plex Mono" pitchFamily="34" charset="0"/>
                <a:ea typeface="IBM Plex Mono" pitchFamily="34" charset="-122"/>
                <a:cs typeface="IBM Plex Mono" pitchFamily="34" charset="-120"/>
              </a:rPr>
              <a:t>ENTRY OFFER · ONE NAMED AI SYSTEM</a:t>
            </a:r>
            <a:endParaRPr lang="en-US" sz="1050" dirty="0"/>
          </a:p>
        </p:txBody>
      </p:sp>
      <p:sp>
        <p:nvSpPr>
          <p:cNvPr id="8" name="Title"/>
          <p:cNvSpPr txBox="1"/>
          <p:nvPr/>
        </p:nvSpPr>
        <p:spPr>
          <a:xfrm>
            <a:off x="761970" y="1240109"/>
            <a:ext cx="6553230" cy="751271"/>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Get one clear answer about one AI system </a:t>
            </a:r>
            <a:pPr algn="l" indent="0" marL="0">
              <a:lnSpc>
                <a:spcPts val="2960"/>
              </a:lnSpc>
              <a:buNone/>
            </a:pPr>
            <a:r>
              <a:rPr lang="en-US" sz="2900" b="1" spc="-87" kern="0" dirty="0">
                <a:solidFill>
                  <a:srgbClr val="22CE61"/>
                </a:solidFill>
                <a:latin typeface="Archivo" pitchFamily="34" charset="0"/>
                <a:ea typeface="Archivo" pitchFamily="34" charset="-122"/>
                <a:cs typeface="Archivo" pitchFamily="34" charset="-120"/>
              </a:rPr>
              <a:t>before you rely on it.</a:t>
            </a:r>
            <a:endParaRPr lang="en-US" sz="2900" dirty="0"/>
          </a:p>
        </p:txBody>
      </p:sp>
      <p:sp>
        <p:nvSpPr>
          <p:cNvPr id="9" name="text_9_7"/>
          <p:cNvSpPr txBox="1"/>
          <p:nvPr/>
        </p:nvSpPr>
        <p:spPr>
          <a:xfrm>
            <a:off x="761970" y="2207362"/>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22CE61"/>
                </a:solidFill>
                <a:latin typeface="Archivo" pitchFamily="34" charset="0"/>
                <a:ea typeface="Archivo" pitchFamily="34" charset="-122"/>
                <a:cs typeface="Archivo" pitchFamily="34" charset="-120"/>
              </a:rPr>
              <a:t>AI Trust Record</a:t>
            </a:r>
            <a:endParaRPr lang="en-US" sz="1800" dirty="0"/>
          </a:p>
        </p:txBody>
      </p:sp>
      <p:sp>
        <p:nvSpPr>
          <p:cNvPr id="10" name="text_9_8"/>
          <p:cNvSpPr txBox="1"/>
          <p:nvPr/>
        </p:nvSpPr>
        <p:spPr>
          <a:xfrm>
            <a:off x="761970" y="2649200"/>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€4,500</a:t>
            </a:r>
            <a:endParaRPr lang="en-US" sz="5200" dirty="0"/>
          </a:p>
        </p:txBody>
      </p:sp>
      <p:sp>
        <p:nvSpPr>
          <p:cNvPr id="11" name="text_9_9"/>
          <p:cNvSpPr txBox="1"/>
          <p:nvPr/>
        </p:nvSpPr>
        <p:spPr>
          <a:xfrm>
            <a:off x="761970" y="3365541"/>
            <a:ext cx="6291621" cy="165781"/>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 · one-time · standard scope; complex scope quoted separately</a:t>
            </a:r>
            <a:endParaRPr lang="en-US" sz="900" dirty="0"/>
          </a:p>
        </p:txBody>
      </p:sp>
      <p:sp>
        <p:nvSpPr>
          <p:cNvPr id="12" name="text_9_10"/>
          <p:cNvSpPr txBox="1"/>
          <p:nvPr/>
        </p:nvSpPr>
        <p:spPr>
          <a:xfrm>
            <a:off x="761970" y="3607399"/>
            <a:ext cx="6553230" cy="165781"/>
          </a:xfrm>
          <a:prstGeom prst="rect">
            <a:avLst/>
          </a:prstGeom>
          <a:noFill/>
          <a:ln/>
        </p:spPr>
        <p:txBody>
          <a:bodyPr wrap="square" lIns="0" tIns="0" rIns="0" bIns="0" rtlCol="0" anchor="t"/>
          <a:lstStyle/>
          <a:p>
            <a:pPr algn="l" indent="0" marL="0">
              <a:lnSpc>
                <a:spcPts val="1310"/>
              </a:lnSpc>
              <a:buNone/>
            </a:pPr>
            <a:r>
              <a:rPr lang="en-US" sz="750" b="1" spc="90" kern="0" dirty="0">
                <a:solidFill>
                  <a:srgbClr val="22CE61"/>
                </a:solidFill>
                <a:latin typeface="IBM Plex Mono" pitchFamily="34" charset="0"/>
                <a:ea typeface="IBM Plex Mono" pitchFamily="34" charset="-122"/>
                <a:cs typeface="IBM Plex Mono" pitchFamily="34" charset="-120"/>
              </a:rPr>
              <a:t>DELIVERY</a:t>
            </a:r>
            <a:pPr algn="l" indent="0" marL="0">
              <a:lnSpc>
                <a:spcPts val="1310"/>
              </a:lnSpc>
              <a:buNone/>
            </a:pPr>
            <a:r>
              <a:rPr lang="en-US" sz="900" spc="27" kern="0" dirty="0">
                <a:solidFill>
                  <a:srgbClr val="EEF3F8"/>
                </a:solidFill>
                <a:latin typeface="IBM Plex Mono" pitchFamily="34" charset="0"/>
                <a:ea typeface="IBM Plex Mono" pitchFamily="34" charset="-122"/>
                <a:cs typeface="IBM Plex Mono" pitchFamily="34" charset="-120"/>
              </a:rPr>
              <a:t>10 working days from receipt of the agreed inputs</a:t>
            </a:r>
            <a:endParaRPr lang="en-US" sz="750" dirty="0"/>
          </a:p>
        </p:txBody>
      </p:sp>
      <p:pic>
        <p:nvPicPr>
          <p:cNvPr id="13" name="picture_9_11" descr="/tmp/claude-0/-home-claude/5dcc285b-52c5-57b1-88a8-9616b3351304/scratchpad/f39/W2/decks_v3/_work/C_Company-and-Offers_EN_v1.3_20261027/img_021.png">    </p:cNvPr>
          <p:cNvPicPr>
            <a:picLocks noChangeAspect="1"/>
          </p:cNvPicPr>
          <p:nvPr/>
        </p:nvPicPr>
        <p:blipFill>
          <a:blip r:embed="rId2"/>
          <a:stretch>
            <a:fillRect/>
          </a:stretch>
        </p:blipFill>
        <p:spPr>
          <a:xfrm>
            <a:off x="7619970" y="952530"/>
            <a:ext cx="3810030" cy="1270010"/>
          </a:xfrm>
          <a:prstGeom prst="rect">
            <a:avLst/>
          </a:prstGeom>
        </p:spPr>
      </p:pic>
      <p:sp>
        <p:nvSpPr>
          <p:cNvPr id="14" name="text_9_12"/>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WHAT YOU GET</a:t>
            </a:r>
            <a:endParaRPr lang="en-US" sz="800" dirty="0"/>
          </a:p>
        </p:txBody>
      </p:sp>
      <p:sp>
        <p:nvSpPr>
          <p:cNvPr id="15" name="shape_9_13"/>
          <p:cNvSpPr/>
          <p:nvPr/>
        </p:nvSpPr>
        <p:spPr>
          <a:xfrm>
            <a:off x="7619970" y="2609880"/>
            <a:ext cx="3810030" cy="6309"/>
          </a:xfrm>
          <a:prstGeom prst="rect">
            <a:avLst/>
          </a:prstGeom>
          <a:solidFill>
            <a:srgbClr val="D6E6F5">
              <a:alpha val="13000"/>
            </a:srgbClr>
          </a:solidFill>
          <a:ln/>
        </p:spPr>
      </p:sp>
      <p:sp>
        <p:nvSpPr>
          <p:cNvPr id="16" name="text_9_14"/>
          <p:cNvSpPr txBox="1"/>
          <p:nvPr/>
        </p:nvSpPr>
        <p:spPr>
          <a:xfrm>
            <a:off x="7962870" y="2698760"/>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decision: pilot, redesign, expand or stop, with its conditions</a:t>
            </a:r>
            <a:endParaRPr lang="en-US" sz="1100" dirty="0"/>
          </a:p>
        </p:txBody>
      </p:sp>
      <p:sp>
        <p:nvSpPr>
          <p:cNvPr id="17" name="text_9_15"/>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01</a:t>
            </a:r>
            <a:endParaRPr lang="en-US" sz="1200" dirty="0"/>
          </a:p>
        </p:txBody>
      </p:sp>
      <p:sp>
        <p:nvSpPr>
          <p:cNvPr id="18" name="shape_9_16"/>
          <p:cNvSpPr/>
          <p:nvPr/>
        </p:nvSpPr>
        <p:spPr>
          <a:xfrm>
            <a:off x="7619970" y="3150017"/>
            <a:ext cx="3810030" cy="6309"/>
          </a:xfrm>
          <a:prstGeom prst="rect">
            <a:avLst/>
          </a:prstGeom>
          <a:solidFill>
            <a:srgbClr val="D6E6F5">
              <a:alpha val="13000"/>
            </a:srgbClr>
          </a:solidFill>
          <a:ln/>
        </p:spPr>
      </p:sp>
      <p:sp>
        <p:nvSpPr>
          <p:cNvPr id="19" name="text_9_17"/>
          <p:cNvSpPr txBox="1"/>
          <p:nvPr/>
        </p:nvSpPr>
        <p:spPr>
          <a:xfrm>
            <a:off x="7962870" y="3238896"/>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Trust Chain: one page linking outcome, owner, data, AI and human approval</a:t>
            </a:r>
            <a:endParaRPr lang="en-US" sz="1100" dirty="0"/>
          </a:p>
        </p:txBody>
      </p:sp>
      <p:sp>
        <p:nvSpPr>
          <p:cNvPr id="20" name="text_9_18"/>
          <p:cNvSpPr txBox="1"/>
          <p:nvPr/>
        </p:nvSpPr>
        <p:spPr>
          <a:xfrm>
            <a:off x="7619970" y="3238896"/>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02</a:t>
            </a:r>
            <a:endParaRPr lang="en-US" sz="1200" dirty="0"/>
          </a:p>
        </p:txBody>
      </p:sp>
      <p:sp>
        <p:nvSpPr>
          <p:cNvPr id="21" name="shape_9_19"/>
          <p:cNvSpPr/>
          <p:nvPr/>
        </p:nvSpPr>
        <p:spPr>
          <a:xfrm>
            <a:off x="7619970" y="3690153"/>
            <a:ext cx="3810030" cy="6309"/>
          </a:xfrm>
          <a:prstGeom prst="rect">
            <a:avLst/>
          </a:prstGeom>
          <a:solidFill>
            <a:srgbClr val="D6E6F5">
              <a:alpha val="13000"/>
            </a:srgbClr>
          </a:solidFill>
          <a:ln/>
        </p:spPr>
      </p:sp>
      <p:sp>
        <p:nvSpPr>
          <p:cNvPr id="22" name="text_9_20"/>
          <p:cNvSpPr txBox="1"/>
          <p:nvPr/>
        </p:nvSpPr>
        <p:spPr>
          <a:xfrm>
            <a:off x="7962870" y="3779032"/>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register of facts, evidence, assumptions and open points</a:t>
            </a:r>
            <a:endParaRPr lang="en-US" sz="1100" dirty="0"/>
          </a:p>
        </p:txBody>
      </p:sp>
      <p:sp>
        <p:nvSpPr>
          <p:cNvPr id="23" name="text_9_21"/>
          <p:cNvSpPr txBox="1"/>
          <p:nvPr/>
        </p:nvSpPr>
        <p:spPr>
          <a:xfrm>
            <a:off x="7619970" y="3779032"/>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03</a:t>
            </a:r>
            <a:endParaRPr lang="en-US" sz="1200" dirty="0"/>
          </a:p>
        </p:txBody>
      </p:sp>
      <p:sp>
        <p:nvSpPr>
          <p:cNvPr id="24" name="shape_9_22"/>
          <p:cNvSpPr/>
          <p:nvPr/>
        </p:nvSpPr>
        <p:spPr>
          <a:xfrm>
            <a:off x="7619970" y="4230289"/>
            <a:ext cx="3810030" cy="6309"/>
          </a:xfrm>
          <a:prstGeom prst="rect">
            <a:avLst/>
          </a:prstGeom>
          <a:solidFill>
            <a:srgbClr val="D6E6F5">
              <a:alpha val="13000"/>
            </a:srgbClr>
          </a:solidFill>
          <a:ln/>
        </p:spPr>
      </p:sp>
      <p:sp>
        <p:nvSpPr>
          <p:cNvPr id="25" name="text_9_23"/>
          <p:cNvSpPr txBox="1"/>
          <p:nvPr/>
        </p:nvSpPr>
        <p:spPr>
          <a:xfrm>
            <a:off x="7962870" y="4319168"/>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review plan with triggers for the next 90 days</a:t>
            </a:r>
            <a:endParaRPr lang="en-US" sz="1100" dirty="0"/>
          </a:p>
        </p:txBody>
      </p:sp>
      <p:sp>
        <p:nvSpPr>
          <p:cNvPr id="26" name="text_9_24"/>
          <p:cNvSpPr txBox="1"/>
          <p:nvPr/>
        </p:nvSpPr>
        <p:spPr>
          <a:xfrm>
            <a:off x="7619970" y="4319168"/>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04</a:t>
            </a:r>
            <a:endParaRPr lang="en-US" sz="1200" dirty="0"/>
          </a:p>
        </p:txBody>
      </p:sp>
      <p:sp>
        <p:nvSpPr>
          <p:cNvPr id="27" name="shape_9_25"/>
          <p:cNvSpPr/>
          <p:nvPr/>
        </p:nvSpPr>
        <p:spPr>
          <a:xfrm>
            <a:off x="7619970" y="5219670"/>
            <a:ext cx="3810030" cy="498074"/>
          </a:xfrm>
          <a:prstGeom prst="rect">
            <a:avLst/>
          </a:prstGeom>
          <a:solidFill>
            <a:srgbClr val="0B1A2A"/>
          </a:solidFill>
          <a:ln w="6350">
            <a:solidFill>
              <a:srgbClr val="D6E6F5">
                <a:alpha val="13000"/>
              </a:srgbClr>
            </a:solidFill>
            <a:prstDash val="solid"/>
          </a:ln>
        </p:spPr>
      </p:sp>
      <p:sp>
        <p:nvSpPr>
          <p:cNvPr id="28" name="shape_9_26"/>
          <p:cNvSpPr/>
          <p:nvPr/>
        </p:nvSpPr>
        <p:spPr>
          <a:xfrm>
            <a:off x="7727960" y="5363962"/>
            <a:ext cx="756940" cy="209580"/>
          </a:xfrm>
          <a:prstGeom prst="rect">
            <a:avLst/>
          </a:prstGeom>
          <a:solidFill>
            <a:srgbClr val="35C8FF"/>
          </a:solidFill>
          <a:ln/>
        </p:spPr>
      </p:sp>
      <p:sp>
        <p:nvSpPr>
          <p:cNvPr id="29" name="text_9_27"/>
          <p:cNvSpPr txBox="1"/>
          <p:nvPr/>
        </p:nvSpPr>
        <p:spPr>
          <a:xfrm>
            <a:off x="7797820" y="5421112"/>
            <a:ext cx="648492"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NEXT STEP</a:t>
            </a:r>
            <a:endParaRPr lang="en-US" sz="750" dirty="0"/>
          </a:p>
        </p:txBody>
      </p:sp>
      <p:sp>
        <p:nvSpPr>
          <p:cNvPr id="30" name="text_9_28"/>
          <p:cNvSpPr txBox="1"/>
          <p:nvPr/>
        </p:nvSpPr>
        <p:spPr>
          <a:xfrm>
            <a:off x="8586490" y="5314950"/>
            <a:ext cx="2320290" cy="307604"/>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Request a Trust Record</a:t>
            </a:r>
            <a:endParaRPr lang="en-US" sz="1050" dirty="0"/>
          </a:p>
        </p:txBody>
      </p:sp>
      <p:sp>
        <p:nvSpPr>
          <p:cNvPr id="31" name="text_9_29"/>
          <p:cNvSpPr txBox="1"/>
          <p:nvPr/>
        </p:nvSpPr>
        <p:spPr>
          <a:xfrm>
            <a:off x="8586490" y="5507065"/>
            <a:ext cx="2320290" cy="115580"/>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offers/</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ai-trust-record</a:t>
            </a:r>
            <a:endParaRPr lang="en-US" sz="700" dirty="0"/>
          </a:p>
        </p:txBody>
      </p:sp>
      <p:sp>
        <p:nvSpPr>
          <p:cNvPr id="32" name="text_9_3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ethority.ai offer pages · net prices plus VAT where applicable · Oct 2026</a:t>
            </a:r>
            <a:endParaRPr lang="en-US" sz="900" dirty="0"/>
          </a:p>
        </p:txBody>
      </p:sp>
      <p:sp>
        <p:nvSpPr>
          <p:cNvPr id="33" name="text_9_3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34" name="text_9_32"/>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V1.3 · 27 OCT 2026</a:t>
            </a:r>
            <a:endParaRPr lang="en-US" sz="750" dirty="0"/>
          </a:p>
        </p:txBody>
      </p:sp>
      <p:sp>
        <p:nvSpPr>
          <p:cNvPr id="35" name="text_9_3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09 / 22</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_10_0"/>
          <p:cNvSpPr/>
          <p:nvPr/>
        </p:nvSpPr>
        <p:spPr>
          <a:xfrm>
            <a:off x="0" y="0"/>
            <a:ext cx="12191970" cy="88880"/>
          </a:xfrm>
          <a:prstGeom prst="rect">
            <a:avLst/>
          </a:prstGeom>
          <a:solidFill>
            <a:srgbClr val="F7A23B"/>
          </a:solidFill>
          <a:ln/>
        </p:spPr>
      </p:sp>
      <p:pic>
        <p:nvPicPr>
          <p:cNvPr id="3" name="picture_10_1" descr="/tmp/claude-0/-home-claude/5dcc285b-52c5-57b1-88a8-9616b3351304/scratchpad/f39/W2/decks_v3/_work/C_Company-and-Offers_EN_v1.3_20261027/img_022.png">    </p:cNvPr>
          <p:cNvPicPr>
            <a:picLocks noChangeAspect="1"/>
          </p:cNvPicPr>
          <p:nvPr/>
        </p:nvPicPr>
        <p:blipFill>
          <a:blip r:embed="rId1"/>
          <a:stretch>
            <a:fillRect/>
          </a:stretch>
        </p:blipFill>
        <p:spPr>
          <a:xfrm>
            <a:off x="761970" y="317480"/>
            <a:ext cx="279441" cy="279441"/>
          </a:xfrm>
          <a:prstGeom prst="rect">
            <a:avLst/>
          </a:prstGeom>
        </p:spPr>
      </p:pic>
      <p:sp>
        <p:nvSpPr>
          <p:cNvPr id="4" name="text_10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0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0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sp>
        <p:nvSpPr>
          <p:cNvPr id="7" name="text_10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F7A23B"/>
                </a:solidFill>
                <a:latin typeface="IBM Plex Mono" pitchFamily="34" charset="0"/>
                <a:ea typeface="IBM Plex Mono" pitchFamily="34" charset="-122"/>
                <a:cs typeface="IBM Plex Mono" pitchFamily="34" charset="-120"/>
              </a:rPr>
              <a:t>ENTRY OFFER · ONE USE CASE</a:t>
            </a:r>
            <a:endParaRPr lang="en-US" sz="1050" dirty="0"/>
          </a:p>
        </p:txBody>
      </p:sp>
      <p:sp>
        <p:nvSpPr>
          <p:cNvPr id="8" name="Title"/>
          <p:cNvSpPr txBox="1"/>
          <p:nvPr/>
        </p:nvSpPr>
        <p:spPr>
          <a:xfrm>
            <a:off x="761970" y="1240109"/>
            <a:ext cx="6553230" cy="751271"/>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Test one AI use case under real conditions and </a:t>
            </a:r>
            <a:pPr algn="l" indent="0" marL="0">
              <a:lnSpc>
                <a:spcPts val="2960"/>
              </a:lnSpc>
              <a:buNone/>
            </a:pPr>
            <a:r>
              <a:rPr lang="en-US" sz="2900" b="1" spc="-87" kern="0" dirty="0">
                <a:solidFill>
                  <a:srgbClr val="F7A23B"/>
                </a:solidFill>
                <a:latin typeface="Archivo" pitchFamily="34" charset="0"/>
                <a:ea typeface="Archivo" pitchFamily="34" charset="-122"/>
                <a:cs typeface="Archivo" pitchFamily="34" charset="-120"/>
              </a:rPr>
              <a:t>decide on evidence.</a:t>
            </a:r>
            <a:endParaRPr lang="en-US" sz="2900" dirty="0"/>
          </a:p>
        </p:txBody>
      </p:sp>
      <p:sp>
        <p:nvSpPr>
          <p:cNvPr id="9" name="text_10_7"/>
          <p:cNvSpPr txBox="1"/>
          <p:nvPr/>
        </p:nvSpPr>
        <p:spPr>
          <a:xfrm>
            <a:off x="761970" y="2207362"/>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F7A23B"/>
                </a:solidFill>
                <a:latin typeface="Archivo" pitchFamily="34" charset="0"/>
                <a:ea typeface="Archivo" pitchFamily="34" charset="-122"/>
                <a:cs typeface="Archivo" pitchFamily="34" charset="-120"/>
              </a:rPr>
              <a:t>AI Trust Pilot</a:t>
            </a:r>
            <a:endParaRPr lang="en-US" sz="1800" dirty="0"/>
          </a:p>
        </p:txBody>
      </p:sp>
      <p:sp>
        <p:nvSpPr>
          <p:cNvPr id="10" name="text_10_8"/>
          <p:cNvSpPr txBox="1"/>
          <p:nvPr/>
        </p:nvSpPr>
        <p:spPr>
          <a:xfrm>
            <a:off x="761970" y="2649200"/>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€25,000</a:t>
            </a:r>
            <a:endParaRPr lang="en-US" sz="5200" dirty="0"/>
          </a:p>
        </p:txBody>
      </p:sp>
      <p:sp>
        <p:nvSpPr>
          <p:cNvPr id="11" name="text_10_9"/>
          <p:cNvSpPr txBox="1"/>
          <p:nvPr/>
        </p:nvSpPr>
        <p:spPr>
          <a:xfrm>
            <a:off x="761970" y="3365541"/>
            <a:ext cx="6291621" cy="165781"/>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 · one-time · one use case in one accountable department</a:t>
            </a:r>
            <a:endParaRPr lang="en-US" sz="900" dirty="0"/>
          </a:p>
        </p:txBody>
      </p:sp>
      <p:sp>
        <p:nvSpPr>
          <p:cNvPr id="12" name="text_10_10"/>
          <p:cNvSpPr txBox="1"/>
          <p:nvPr/>
        </p:nvSpPr>
        <p:spPr>
          <a:xfrm>
            <a:off x="761970" y="3607399"/>
            <a:ext cx="6553230" cy="165781"/>
          </a:xfrm>
          <a:prstGeom prst="rect">
            <a:avLst/>
          </a:prstGeom>
          <a:noFill/>
          <a:ln/>
        </p:spPr>
        <p:txBody>
          <a:bodyPr wrap="square" lIns="0" tIns="0" rIns="0" bIns="0" rtlCol="0" anchor="t"/>
          <a:lstStyle/>
          <a:p>
            <a:pPr algn="l" indent="0" marL="0">
              <a:lnSpc>
                <a:spcPts val="1310"/>
              </a:lnSpc>
              <a:buNone/>
            </a:pPr>
            <a:r>
              <a:rPr lang="en-US" sz="750" b="1" spc="90" kern="0" dirty="0">
                <a:solidFill>
                  <a:srgbClr val="F7A23B"/>
                </a:solidFill>
                <a:latin typeface="IBM Plex Mono" pitchFamily="34" charset="0"/>
                <a:ea typeface="IBM Plex Mono" pitchFamily="34" charset="-122"/>
                <a:cs typeface="IBM Plex Mono" pitchFamily="34" charset="-120"/>
              </a:rPr>
              <a:t>DURATION</a:t>
            </a:r>
            <a:pPr algn="l" indent="0" marL="0">
              <a:lnSpc>
                <a:spcPts val="1310"/>
              </a:lnSpc>
              <a:buNone/>
            </a:pPr>
            <a:r>
              <a:rPr lang="en-US" sz="900" spc="27" kern="0" dirty="0">
                <a:solidFill>
                  <a:srgbClr val="EEF3F8"/>
                </a:solidFill>
                <a:latin typeface="IBM Plex Mono" pitchFamily="34" charset="0"/>
                <a:ea typeface="IBM Plex Mono" pitchFamily="34" charset="-122"/>
                <a:cs typeface="IBM Plex Mono" pitchFamily="34" charset="-120"/>
              </a:rPr>
              <a:t>Six weeks</a:t>
            </a:r>
            <a:endParaRPr lang="en-US" sz="750" dirty="0"/>
          </a:p>
        </p:txBody>
      </p:sp>
      <p:pic>
        <p:nvPicPr>
          <p:cNvPr id="13" name="picture_10_11" descr="/tmp/claude-0/-home-claude/5dcc285b-52c5-57b1-88a8-9616b3351304/scratchpad/f39/W2/decks_v3/_work/C_Company-and-Offers_EN_v1.3_20261027/img_023.png">    </p:cNvPr>
          <p:cNvPicPr>
            <a:picLocks noChangeAspect="1"/>
          </p:cNvPicPr>
          <p:nvPr/>
        </p:nvPicPr>
        <p:blipFill>
          <a:blip r:embed="rId2"/>
          <a:stretch>
            <a:fillRect/>
          </a:stretch>
        </p:blipFill>
        <p:spPr>
          <a:xfrm>
            <a:off x="7619970" y="952530"/>
            <a:ext cx="3810030" cy="1270010"/>
          </a:xfrm>
          <a:prstGeom prst="rect">
            <a:avLst/>
          </a:prstGeom>
        </p:spPr>
      </p:pic>
      <p:sp>
        <p:nvSpPr>
          <p:cNvPr id="14" name="text_10_12"/>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WHAT YOU GET</a:t>
            </a:r>
            <a:endParaRPr lang="en-US" sz="800" dirty="0"/>
          </a:p>
        </p:txBody>
      </p:sp>
      <p:sp>
        <p:nvSpPr>
          <p:cNvPr id="15" name="shape_10_13"/>
          <p:cNvSpPr/>
          <p:nvPr/>
        </p:nvSpPr>
        <p:spPr>
          <a:xfrm>
            <a:off x="7619970" y="2609880"/>
            <a:ext cx="3810030" cy="6309"/>
          </a:xfrm>
          <a:prstGeom prst="rect">
            <a:avLst/>
          </a:prstGeom>
          <a:solidFill>
            <a:srgbClr val="D6E6F5">
              <a:alpha val="13000"/>
            </a:srgbClr>
          </a:solidFill>
          <a:ln/>
        </p:spPr>
      </p:sp>
      <p:sp>
        <p:nvSpPr>
          <p:cNvPr id="16" name="text_10_14"/>
          <p:cNvSpPr txBox="1"/>
          <p:nvPr/>
        </p:nvSpPr>
        <p:spPr>
          <a:xfrm>
            <a:off x="7962870" y="2698760"/>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Goals, limits and stop rules agreed before the start</a:t>
            </a:r>
            <a:endParaRPr lang="en-US" sz="1100" dirty="0"/>
          </a:p>
        </p:txBody>
      </p:sp>
      <p:sp>
        <p:nvSpPr>
          <p:cNvPr id="17" name="text_10_15"/>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7A23B"/>
                </a:solidFill>
                <a:latin typeface="Archivo Black" pitchFamily="34" charset="0"/>
                <a:ea typeface="Archivo Black" pitchFamily="34" charset="-122"/>
                <a:cs typeface="Archivo Black" pitchFamily="34" charset="-120"/>
              </a:rPr>
              <a:t>01</a:t>
            </a:r>
            <a:endParaRPr lang="en-US" sz="1200" dirty="0"/>
          </a:p>
        </p:txBody>
      </p:sp>
      <p:sp>
        <p:nvSpPr>
          <p:cNvPr id="18" name="shape_10_16"/>
          <p:cNvSpPr/>
          <p:nvPr/>
        </p:nvSpPr>
        <p:spPr>
          <a:xfrm>
            <a:off x="7619970" y="2965674"/>
            <a:ext cx="3810030" cy="6309"/>
          </a:xfrm>
          <a:prstGeom prst="rect">
            <a:avLst/>
          </a:prstGeom>
          <a:solidFill>
            <a:srgbClr val="D6E6F5">
              <a:alpha val="13000"/>
            </a:srgbClr>
          </a:solidFill>
          <a:ln/>
        </p:spPr>
      </p:sp>
      <p:sp>
        <p:nvSpPr>
          <p:cNvPr id="19" name="text_10_17"/>
          <p:cNvSpPr txBox="1"/>
          <p:nvPr/>
        </p:nvSpPr>
        <p:spPr>
          <a:xfrm>
            <a:off x="7962870" y="3054553"/>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The AI Trust Record as the starting structure</a:t>
            </a:r>
            <a:endParaRPr lang="en-US" sz="1100" dirty="0"/>
          </a:p>
        </p:txBody>
      </p:sp>
      <p:sp>
        <p:nvSpPr>
          <p:cNvPr id="20" name="text_10_18"/>
          <p:cNvSpPr txBox="1"/>
          <p:nvPr/>
        </p:nvSpPr>
        <p:spPr>
          <a:xfrm>
            <a:off x="7619970" y="3054553"/>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7A23B"/>
                </a:solidFill>
                <a:latin typeface="Archivo Black" pitchFamily="34" charset="0"/>
                <a:ea typeface="Archivo Black" pitchFamily="34" charset="-122"/>
                <a:cs typeface="Archivo Black" pitchFamily="34" charset="-120"/>
              </a:rPr>
              <a:t>02</a:t>
            </a:r>
            <a:endParaRPr lang="en-US" sz="1200" dirty="0"/>
          </a:p>
        </p:txBody>
      </p:sp>
      <p:sp>
        <p:nvSpPr>
          <p:cNvPr id="21" name="shape_10_19"/>
          <p:cNvSpPr/>
          <p:nvPr/>
        </p:nvSpPr>
        <p:spPr>
          <a:xfrm>
            <a:off x="7619970" y="3321467"/>
            <a:ext cx="3810030" cy="6309"/>
          </a:xfrm>
          <a:prstGeom prst="rect">
            <a:avLst/>
          </a:prstGeom>
          <a:solidFill>
            <a:srgbClr val="D6E6F5">
              <a:alpha val="13000"/>
            </a:srgbClr>
          </a:solidFill>
          <a:ln/>
        </p:spPr>
      </p:sp>
      <p:sp>
        <p:nvSpPr>
          <p:cNvPr id="22" name="text_10_20"/>
          <p:cNvSpPr txBox="1"/>
          <p:nvPr/>
        </p:nvSpPr>
        <p:spPr>
          <a:xfrm>
            <a:off x="7962870" y="3410346"/>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Independent review of changes and open points during the pilot</a:t>
            </a:r>
            <a:endParaRPr lang="en-US" sz="1100" dirty="0"/>
          </a:p>
        </p:txBody>
      </p:sp>
      <p:sp>
        <p:nvSpPr>
          <p:cNvPr id="23" name="text_10_21"/>
          <p:cNvSpPr txBox="1"/>
          <p:nvPr/>
        </p:nvSpPr>
        <p:spPr>
          <a:xfrm>
            <a:off x="7619970" y="3410346"/>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7A23B"/>
                </a:solidFill>
                <a:latin typeface="Archivo Black" pitchFamily="34" charset="0"/>
                <a:ea typeface="Archivo Black" pitchFamily="34" charset="-122"/>
                <a:cs typeface="Archivo Black" pitchFamily="34" charset="-120"/>
              </a:rPr>
              <a:t>03</a:t>
            </a:r>
            <a:endParaRPr lang="en-US" sz="1200" dirty="0"/>
          </a:p>
        </p:txBody>
      </p:sp>
      <p:sp>
        <p:nvSpPr>
          <p:cNvPr id="24" name="shape_10_22"/>
          <p:cNvSpPr/>
          <p:nvPr/>
        </p:nvSpPr>
        <p:spPr>
          <a:xfrm>
            <a:off x="7619970" y="3861603"/>
            <a:ext cx="3810030" cy="6309"/>
          </a:xfrm>
          <a:prstGeom prst="rect">
            <a:avLst/>
          </a:prstGeom>
          <a:solidFill>
            <a:srgbClr val="D6E6F5">
              <a:alpha val="13000"/>
            </a:srgbClr>
          </a:solidFill>
          <a:ln/>
        </p:spPr>
      </p:sp>
      <p:sp>
        <p:nvSpPr>
          <p:cNvPr id="25" name="text_10_23"/>
          <p:cNvSpPr txBox="1"/>
          <p:nvPr/>
        </p:nvSpPr>
        <p:spPr>
          <a:xfrm>
            <a:off x="7962870" y="3950482"/>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final decision: continue, redesign, expand or stop</a:t>
            </a:r>
            <a:endParaRPr lang="en-US" sz="1100" dirty="0"/>
          </a:p>
        </p:txBody>
      </p:sp>
      <p:sp>
        <p:nvSpPr>
          <p:cNvPr id="26" name="text_10_24"/>
          <p:cNvSpPr txBox="1"/>
          <p:nvPr/>
        </p:nvSpPr>
        <p:spPr>
          <a:xfrm>
            <a:off x="7619970" y="3950482"/>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7A23B"/>
                </a:solidFill>
                <a:latin typeface="Archivo Black" pitchFamily="34" charset="0"/>
                <a:ea typeface="Archivo Black" pitchFamily="34" charset="-122"/>
                <a:cs typeface="Archivo Black" pitchFamily="34" charset="-120"/>
              </a:rPr>
              <a:t>04</a:t>
            </a:r>
            <a:endParaRPr lang="en-US" sz="1200" dirty="0"/>
          </a:p>
        </p:txBody>
      </p:sp>
      <p:sp>
        <p:nvSpPr>
          <p:cNvPr id="27" name="shape_10_25"/>
          <p:cNvSpPr/>
          <p:nvPr/>
        </p:nvSpPr>
        <p:spPr>
          <a:xfrm>
            <a:off x="7619970" y="5219670"/>
            <a:ext cx="3810030" cy="498074"/>
          </a:xfrm>
          <a:prstGeom prst="rect">
            <a:avLst/>
          </a:prstGeom>
          <a:solidFill>
            <a:srgbClr val="0B1A2A"/>
          </a:solidFill>
          <a:ln w="6350">
            <a:solidFill>
              <a:srgbClr val="D6E6F5">
                <a:alpha val="13000"/>
              </a:srgbClr>
            </a:solidFill>
            <a:prstDash val="solid"/>
          </a:ln>
        </p:spPr>
      </p:sp>
      <p:sp>
        <p:nvSpPr>
          <p:cNvPr id="28" name="shape_10_26"/>
          <p:cNvSpPr/>
          <p:nvPr/>
        </p:nvSpPr>
        <p:spPr>
          <a:xfrm>
            <a:off x="7727960" y="5363962"/>
            <a:ext cx="756940" cy="209580"/>
          </a:xfrm>
          <a:prstGeom prst="rect">
            <a:avLst/>
          </a:prstGeom>
          <a:solidFill>
            <a:srgbClr val="35C8FF"/>
          </a:solidFill>
          <a:ln/>
        </p:spPr>
      </p:sp>
      <p:sp>
        <p:nvSpPr>
          <p:cNvPr id="29" name="text_10_27"/>
          <p:cNvSpPr txBox="1"/>
          <p:nvPr/>
        </p:nvSpPr>
        <p:spPr>
          <a:xfrm>
            <a:off x="7797820" y="5421112"/>
            <a:ext cx="648492"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NEXT STEP</a:t>
            </a:r>
            <a:endParaRPr lang="en-US" sz="750" dirty="0"/>
          </a:p>
        </p:txBody>
      </p:sp>
      <p:sp>
        <p:nvSpPr>
          <p:cNvPr id="30" name="text_10_28"/>
          <p:cNvSpPr txBox="1"/>
          <p:nvPr/>
        </p:nvSpPr>
        <p:spPr>
          <a:xfrm>
            <a:off x="8586490" y="5314950"/>
            <a:ext cx="2265426" cy="307604"/>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Discuss a pilot</a:t>
            </a:r>
            <a:endParaRPr lang="en-US" sz="1050" dirty="0"/>
          </a:p>
        </p:txBody>
      </p:sp>
      <p:sp>
        <p:nvSpPr>
          <p:cNvPr id="31" name="text_10_29"/>
          <p:cNvSpPr txBox="1"/>
          <p:nvPr/>
        </p:nvSpPr>
        <p:spPr>
          <a:xfrm>
            <a:off x="8586490" y="5507065"/>
            <a:ext cx="2265426" cy="115580"/>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offers/</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ai-trust-pilot</a:t>
            </a:r>
            <a:endParaRPr lang="en-US" sz="700" dirty="0"/>
          </a:p>
        </p:txBody>
      </p:sp>
      <p:sp>
        <p:nvSpPr>
          <p:cNvPr id="32" name="text_10_3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ethority.ai offer pages · net prices plus VAT where applicable · Oct 2026</a:t>
            </a:r>
            <a:endParaRPr lang="en-US" sz="900" dirty="0"/>
          </a:p>
        </p:txBody>
      </p:sp>
      <p:sp>
        <p:nvSpPr>
          <p:cNvPr id="33" name="text_10_3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34" name="text_10_32"/>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V1.3 · 27 OCT 2026</a:t>
            </a:r>
            <a:endParaRPr lang="en-US" sz="750" dirty="0"/>
          </a:p>
        </p:txBody>
      </p:sp>
      <p:sp>
        <p:nvSpPr>
          <p:cNvPr id="35" name="text_10_3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10 / 22</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_11_0"/>
          <p:cNvSpPr/>
          <p:nvPr/>
        </p:nvSpPr>
        <p:spPr>
          <a:xfrm>
            <a:off x="0" y="0"/>
            <a:ext cx="12191970" cy="88880"/>
          </a:xfrm>
          <a:prstGeom prst="rect">
            <a:avLst/>
          </a:prstGeom>
          <a:solidFill>
            <a:srgbClr val="22CE61"/>
          </a:solidFill>
          <a:ln/>
        </p:spPr>
      </p:sp>
      <p:pic>
        <p:nvPicPr>
          <p:cNvPr id="3" name="picture_11_1" descr="/tmp/claude-0/-home-claude/5dcc285b-52c5-57b1-88a8-9616b3351304/scratchpad/f39/W2/decks_v3/_work/C_Company-and-Offers_EN_v1.3_20261027/img_024.png">    </p:cNvPr>
          <p:cNvPicPr>
            <a:picLocks noChangeAspect="1"/>
          </p:cNvPicPr>
          <p:nvPr/>
        </p:nvPicPr>
        <p:blipFill>
          <a:blip r:embed="rId1"/>
          <a:stretch>
            <a:fillRect/>
          </a:stretch>
        </p:blipFill>
        <p:spPr>
          <a:xfrm>
            <a:off x="761970" y="317480"/>
            <a:ext cx="279441" cy="279441"/>
          </a:xfrm>
          <a:prstGeom prst="rect">
            <a:avLst/>
          </a:prstGeom>
        </p:spPr>
      </p:pic>
      <p:sp>
        <p:nvSpPr>
          <p:cNvPr id="4" name="text_11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1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1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sp>
        <p:nvSpPr>
          <p:cNvPr id="7" name="text_11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22CE61"/>
                </a:solidFill>
                <a:latin typeface="IBM Plex Mono" pitchFamily="34" charset="0"/>
                <a:ea typeface="IBM Plex Mono" pitchFamily="34" charset="-122"/>
                <a:cs typeface="IBM Plex Mono" pitchFamily="34" charset="-120"/>
              </a:rPr>
              <a:t>LARGE INVESTMENTS · PRICED AFTER SCOPING</a:t>
            </a:r>
            <a:endParaRPr lang="en-US" sz="1050" dirty="0"/>
          </a:p>
        </p:txBody>
      </p:sp>
      <p:sp>
        <p:nvSpPr>
          <p:cNvPr id="8" name="Title"/>
          <p:cNvSpPr txBox="1"/>
          <p:nvPr/>
        </p:nvSpPr>
        <p:spPr>
          <a:xfrm>
            <a:off x="761970" y="1240109"/>
            <a:ext cx="6553230" cy="1126907"/>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Know what would make a large AI investment pay, </a:t>
            </a:r>
            <a:pPr algn="l" indent="0" marL="0">
              <a:lnSpc>
                <a:spcPts val="2960"/>
              </a:lnSpc>
              <a:buNone/>
            </a:pPr>
            <a:r>
              <a:rPr lang="en-US" sz="2900" b="1" spc="-87" kern="0" dirty="0">
                <a:solidFill>
                  <a:srgbClr val="22CE61"/>
                </a:solidFill>
                <a:latin typeface="Archivo" pitchFamily="34" charset="0"/>
                <a:ea typeface="Archivo" pitchFamily="34" charset="-122"/>
                <a:cs typeface="Archivo" pitchFamily="34" charset="-120"/>
              </a:rPr>
              <a:t>with every assumption written down.</a:t>
            </a:r>
            <a:endParaRPr lang="en-US" sz="2900" dirty="0"/>
          </a:p>
        </p:txBody>
      </p:sp>
      <p:sp>
        <p:nvSpPr>
          <p:cNvPr id="9" name="text_11_7"/>
          <p:cNvSpPr txBox="1"/>
          <p:nvPr/>
        </p:nvSpPr>
        <p:spPr>
          <a:xfrm>
            <a:off x="761970" y="2582997"/>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22CE61"/>
                </a:solidFill>
                <a:latin typeface="Archivo" pitchFamily="34" charset="0"/>
                <a:ea typeface="Archivo" pitchFamily="34" charset="-122"/>
                <a:cs typeface="Archivo" pitchFamily="34" charset="-120"/>
              </a:rPr>
              <a:t>AI Opportunity Case</a:t>
            </a:r>
            <a:endParaRPr lang="en-US" sz="1800" dirty="0"/>
          </a:p>
        </p:txBody>
      </p:sp>
      <p:sp>
        <p:nvSpPr>
          <p:cNvPr id="10" name="text_11_8"/>
          <p:cNvSpPr txBox="1"/>
          <p:nvPr/>
        </p:nvSpPr>
        <p:spPr>
          <a:xfrm>
            <a:off x="761970" y="3024927"/>
            <a:ext cx="6553230" cy="398130"/>
          </a:xfrm>
          <a:prstGeom prst="rect">
            <a:avLst/>
          </a:prstGeom>
          <a:noFill/>
          <a:ln/>
        </p:spPr>
        <p:txBody>
          <a:bodyPr wrap="none" lIns="0" tIns="0" rIns="0" bIns="0" rtlCol="0" anchor="t"/>
          <a:lstStyle/>
          <a:p>
            <a:pPr algn="l" indent="0" marL="0">
              <a:lnSpc>
                <a:spcPts val="3140"/>
              </a:lnSpc>
              <a:buNone/>
            </a:pPr>
            <a:r>
              <a:rPr lang="en-US" sz="3300" spc="-99" kern="0" dirty="0">
                <a:solidFill>
                  <a:srgbClr val="EEF3F8"/>
                </a:solidFill>
                <a:latin typeface="Archivo Black" pitchFamily="34" charset="0"/>
                <a:ea typeface="Archivo Black" pitchFamily="34" charset="-122"/>
                <a:cs typeface="Archivo Black" pitchFamily="34" charset="-120"/>
              </a:rPr>
              <a:t>Priced after scoping</a:t>
            </a:r>
            <a:endParaRPr lang="en-US" sz="3300" dirty="0"/>
          </a:p>
        </p:txBody>
      </p:sp>
      <p:sp>
        <p:nvSpPr>
          <p:cNvPr id="11" name="text_11_9"/>
          <p:cNvSpPr txBox="1"/>
          <p:nvPr/>
        </p:nvSpPr>
        <p:spPr>
          <a:xfrm>
            <a:off x="761970" y="3511845"/>
            <a:ext cx="6291621" cy="165781"/>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 · for AI investments of about €200,000 or more · scope by agreement</a:t>
            </a:r>
            <a:endParaRPr lang="en-US" sz="900" dirty="0"/>
          </a:p>
        </p:txBody>
      </p:sp>
      <p:sp>
        <p:nvSpPr>
          <p:cNvPr id="12" name="text_11_10"/>
          <p:cNvSpPr txBox="1"/>
          <p:nvPr/>
        </p:nvSpPr>
        <p:spPr>
          <a:xfrm>
            <a:off x="761970" y="3753703"/>
            <a:ext cx="6553230" cy="165781"/>
          </a:xfrm>
          <a:prstGeom prst="rect">
            <a:avLst/>
          </a:prstGeom>
          <a:noFill/>
          <a:ln/>
        </p:spPr>
        <p:txBody>
          <a:bodyPr wrap="square" lIns="0" tIns="0" rIns="0" bIns="0" rtlCol="0" anchor="t"/>
          <a:lstStyle/>
          <a:p>
            <a:pPr algn="l" indent="0" marL="0">
              <a:lnSpc>
                <a:spcPts val="1310"/>
              </a:lnSpc>
              <a:buNone/>
            </a:pPr>
            <a:r>
              <a:rPr lang="en-US" sz="750" b="1" spc="90" kern="0" dirty="0">
                <a:solidFill>
                  <a:srgbClr val="22CE61"/>
                </a:solidFill>
                <a:latin typeface="IBM Plex Mono" pitchFamily="34" charset="0"/>
                <a:ea typeface="IBM Plex Mono" pitchFamily="34" charset="-122"/>
                <a:cs typeface="IBM Plex Mono" pitchFamily="34" charset="-120"/>
              </a:rPr>
              <a:t>DURATION</a:t>
            </a:r>
            <a:pPr algn="l" indent="0" marL="0">
              <a:lnSpc>
                <a:spcPts val="1310"/>
              </a:lnSpc>
              <a:buNone/>
            </a:pPr>
            <a:r>
              <a:rPr lang="en-US" sz="900" spc="27" kern="0" dirty="0">
                <a:solidFill>
                  <a:srgbClr val="EEF3F8"/>
                </a:solidFill>
                <a:latin typeface="IBM Plex Mono" pitchFamily="34" charset="0"/>
                <a:ea typeface="IBM Plex Mono" pitchFamily="34" charset="-122"/>
                <a:cs typeface="IBM Plex Mono" pitchFamily="34" charset="-120"/>
              </a:rPr>
              <a:t>Standard 4 weeks · Extended 6 weeks</a:t>
            </a:r>
            <a:endParaRPr lang="en-US" sz="750" dirty="0"/>
          </a:p>
        </p:txBody>
      </p:sp>
      <p:pic>
        <p:nvPicPr>
          <p:cNvPr id="13" name="picture_11_11" descr="/tmp/claude-0/-home-claude/5dcc285b-52c5-57b1-88a8-9616b3351304/scratchpad/f39/W2/decks_v3/_work/C_Company-and-Offers_EN_v1.3_20261027/img_025.png">    </p:cNvPr>
          <p:cNvPicPr>
            <a:picLocks noChangeAspect="1"/>
          </p:cNvPicPr>
          <p:nvPr/>
        </p:nvPicPr>
        <p:blipFill>
          <a:blip r:embed="rId2"/>
          <a:stretch>
            <a:fillRect/>
          </a:stretch>
        </p:blipFill>
        <p:spPr>
          <a:xfrm>
            <a:off x="7619970" y="952530"/>
            <a:ext cx="3810030" cy="1270010"/>
          </a:xfrm>
          <a:prstGeom prst="rect">
            <a:avLst/>
          </a:prstGeom>
        </p:spPr>
      </p:pic>
      <p:sp>
        <p:nvSpPr>
          <p:cNvPr id="14" name="text_11_12"/>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WHAT YOU GET</a:t>
            </a:r>
            <a:endParaRPr lang="en-US" sz="800" dirty="0"/>
          </a:p>
        </p:txBody>
      </p:sp>
      <p:sp>
        <p:nvSpPr>
          <p:cNvPr id="15" name="shape_11_13"/>
          <p:cNvSpPr/>
          <p:nvPr/>
        </p:nvSpPr>
        <p:spPr>
          <a:xfrm>
            <a:off x="7619970" y="2609880"/>
            <a:ext cx="3810030" cy="6309"/>
          </a:xfrm>
          <a:prstGeom prst="rect">
            <a:avLst/>
          </a:prstGeom>
          <a:solidFill>
            <a:srgbClr val="D6E6F5">
              <a:alpha val="13000"/>
            </a:srgbClr>
          </a:solidFill>
          <a:ln/>
        </p:spPr>
      </p:sp>
      <p:sp>
        <p:nvSpPr>
          <p:cNvPr id="16" name="text_11_14"/>
          <p:cNvSpPr txBox="1"/>
          <p:nvPr/>
        </p:nvSpPr>
        <p:spPr>
          <a:xfrm>
            <a:off x="7962870" y="2698760"/>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An independent business case built on your volumes</a:t>
            </a:r>
            <a:endParaRPr lang="en-US" sz="1100" dirty="0"/>
          </a:p>
        </p:txBody>
      </p:sp>
      <p:sp>
        <p:nvSpPr>
          <p:cNvPr id="17" name="text_11_15"/>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01</a:t>
            </a:r>
            <a:endParaRPr lang="en-US" sz="1200" dirty="0"/>
          </a:p>
        </p:txBody>
      </p:sp>
      <p:sp>
        <p:nvSpPr>
          <p:cNvPr id="18" name="shape_11_16"/>
          <p:cNvSpPr/>
          <p:nvPr/>
        </p:nvSpPr>
        <p:spPr>
          <a:xfrm>
            <a:off x="7619970" y="2965674"/>
            <a:ext cx="3810030" cy="6309"/>
          </a:xfrm>
          <a:prstGeom prst="rect">
            <a:avLst/>
          </a:prstGeom>
          <a:solidFill>
            <a:srgbClr val="D6E6F5">
              <a:alpha val="13000"/>
            </a:srgbClr>
          </a:solidFill>
          <a:ln/>
        </p:spPr>
      </p:sp>
      <p:sp>
        <p:nvSpPr>
          <p:cNvPr id="19" name="text_11_17"/>
          <p:cNvSpPr txBox="1"/>
          <p:nvPr/>
        </p:nvSpPr>
        <p:spPr>
          <a:xfrm>
            <a:off x="7962870" y="3054553"/>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comparison with real alternatives, including doing nothing</a:t>
            </a:r>
            <a:endParaRPr lang="en-US" sz="1100" dirty="0"/>
          </a:p>
        </p:txBody>
      </p:sp>
      <p:sp>
        <p:nvSpPr>
          <p:cNvPr id="20" name="text_11_18"/>
          <p:cNvSpPr txBox="1"/>
          <p:nvPr/>
        </p:nvSpPr>
        <p:spPr>
          <a:xfrm>
            <a:off x="7619970" y="3054553"/>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02</a:t>
            </a:r>
            <a:endParaRPr lang="en-US" sz="1200" dirty="0"/>
          </a:p>
        </p:txBody>
      </p:sp>
      <p:sp>
        <p:nvSpPr>
          <p:cNvPr id="21" name="shape_11_19"/>
          <p:cNvSpPr/>
          <p:nvPr/>
        </p:nvSpPr>
        <p:spPr>
          <a:xfrm>
            <a:off x="7619970" y="3505810"/>
            <a:ext cx="3810030" cy="6309"/>
          </a:xfrm>
          <a:prstGeom prst="rect">
            <a:avLst/>
          </a:prstGeom>
          <a:solidFill>
            <a:srgbClr val="D6E6F5">
              <a:alpha val="13000"/>
            </a:srgbClr>
          </a:solidFill>
          <a:ln/>
        </p:spPr>
      </p:sp>
      <p:sp>
        <p:nvSpPr>
          <p:cNvPr id="22" name="text_11_20"/>
          <p:cNvSpPr txBox="1"/>
          <p:nvPr/>
        </p:nvSpPr>
        <p:spPr>
          <a:xfrm>
            <a:off x="7962870" y="3594689"/>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clear recommendation: start, change, test first or stop</a:t>
            </a:r>
            <a:endParaRPr lang="en-US" sz="1100" dirty="0"/>
          </a:p>
        </p:txBody>
      </p:sp>
      <p:sp>
        <p:nvSpPr>
          <p:cNvPr id="23" name="text_11_21"/>
          <p:cNvSpPr txBox="1"/>
          <p:nvPr/>
        </p:nvSpPr>
        <p:spPr>
          <a:xfrm>
            <a:off x="7619970" y="3594689"/>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03</a:t>
            </a:r>
            <a:endParaRPr lang="en-US" sz="1200" dirty="0"/>
          </a:p>
        </p:txBody>
      </p:sp>
      <p:sp>
        <p:nvSpPr>
          <p:cNvPr id="24" name="shape_11_22"/>
          <p:cNvSpPr/>
          <p:nvPr/>
        </p:nvSpPr>
        <p:spPr>
          <a:xfrm>
            <a:off x="7619970" y="4045946"/>
            <a:ext cx="3810030" cy="6309"/>
          </a:xfrm>
          <a:prstGeom prst="rect">
            <a:avLst/>
          </a:prstGeom>
          <a:solidFill>
            <a:srgbClr val="D6E6F5">
              <a:alpha val="13000"/>
            </a:srgbClr>
          </a:solidFill>
          <a:ln/>
        </p:spPr>
      </p:sp>
      <p:sp>
        <p:nvSpPr>
          <p:cNvPr id="25" name="text_11_23"/>
          <p:cNvSpPr txBox="1"/>
          <p:nvPr/>
        </p:nvSpPr>
        <p:spPr>
          <a:xfrm>
            <a:off x="7962870" y="4134825"/>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signed decision record</a:t>
            </a:r>
            <a:endParaRPr lang="en-US" sz="1100" dirty="0"/>
          </a:p>
        </p:txBody>
      </p:sp>
      <p:sp>
        <p:nvSpPr>
          <p:cNvPr id="26" name="text_11_24"/>
          <p:cNvSpPr txBox="1"/>
          <p:nvPr/>
        </p:nvSpPr>
        <p:spPr>
          <a:xfrm>
            <a:off x="7619970" y="4134825"/>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04</a:t>
            </a:r>
            <a:endParaRPr lang="en-US" sz="1200" dirty="0"/>
          </a:p>
        </p:txBody>
      </p:sp>
      <p:sp>
        <p:nvSpPr>
          <p:cNvPr id="27" name="shape_11_25"/>
          <p:cNvSpPr/>
          <p:nvPr/>
        </p:nvSpPr>
        <p:spPr>
          <a:xfrm>
            <a:off x="7619970" y="5219670"/>
            <a:ext cx="3810030" cy="613562"/>
          </a:xfrm>
          <a:prstGeom prst="rect">
            <a:avLst/>
          </a:prstGeom>
          <a:solidFill>
            <a:srgbClr val="0B1A2A"/>
          </a:solidFill>
          <a:ln w="6350">
            <a:solidFill>
              <a:srgbClr val="D6E6F5">
                <a:alpha val="13000"/>
              </a:srgbClr>
            </a:solidFill>
            <a:prstDash val="solid"/>
          </a:ln>
        </p:spPr>
      </p:sp>
      <p:sp>
        <p:nvSpPr>
          <p:cNvPr id="28" name="shape_11_26"/>
          <p:cNvSpPr/>
          <p:nvPr/>
        </p:nvSpPr>
        <p:spPr>
          <a:xfrm>
            <a:off x="7727960" y="5421752"/>
            <a:ext cx="756940" cy="209580"/>
          </a:xfrm>
          <a:prstGeom prst="rect">
            <a:avLst/>
          </a:prstGeom>
          <a:solidFill>
            <a:srgbClr val="35C8FF"/>
          </a:solidFill>
          <a:ln/>
        </p:spPr>
      </p:sp>
      <p:sp>
        <p:nvSpPr>
          <p:cNvPr id="29" name="text_11_27"/>
          <p:cNvSpPr txBox="1"/>
          <p:nvPr/>
        </p:nvSpPr>
        <p:spPr>
          <a:xfrm>
            <a:off x="7797820" y="5478902"/>
            <a:ext cx="648492"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NEXT STEP</a:t>
            </a:r>
            <a:endParaRPr lang="en-US" sz="750" dirty="0"/>
          </a:p>
        </p:txBody>
      </p:sp>
      <p:sp>
        <p:nvSpPr>
          <p:cNvPr id="30" name="text_11_28"/>
          <p:cNvSpPr txBox="1"/>
          <p:nvPr/>
        </p:nvSpPr>
        <p:spPr>
          <a:xfrm>
            <a:off x="8586490" y="5314950"/>
            <a:ext cx="2830342" cy="423093"/>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Discuss your investment</a:t>
            </a:r>
            <a:endParaRPr lang="en-US" sz="1050" dirty="0"/>
          </a:p>
        </p:txBody>
      </p:sp>
      <p:sp>
        <p:nvSpPr>
          <p:cNvPr id="31" name="text_11_29"/>
          <p:cNvSpPr txBox="1"/>
          <p:nvPr/>
        </p:nvSpPr>
        <p:spPr>
          <a:xfrm>
            <a:off x="8586490" y="5507065"/>
            <a:ext cx="2830342" cy="230977"/>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products/</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enterprise-services/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opportunity-case</a:t>
            </a:r>
            <a:endParaRPr lang="en-US" sz="700" dirty="0"/>
          </a:p>
        </p:txBody>
      </p:sp>
      <p:sp>
        <p:nvSpPr>
          <p:cNvPr id="32" name="text_11_3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ethority.ai offer pages · net prices plus VAT where applicable · Oct 2026</a:t>
            </a:r>
            <a:endParaRPr lang="en-US" sz="900" dirty="0"/>
          </a:p>
        </p:txBody>
      </p:sp>
      <p:sp>
        <p:nvSpPr>
          <p:cNvPr id="33" name="text_11_3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34" name="text_11_32"/>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V1.3 · 27 OCT 2026</a:t>
            </a:r>
            <a:endParaRPr lang="en-US" sz="750" dirty="0"/>
          </a:p>
        </p:txBody>
      </p:sp>
      <p:sp>
        <p:nvSpPr>
          <p:cNvPr id="35" name="text_11_3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11 / 22</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picture_12_0" descr="/tmp/claude-0/-home-claude/5dcc285b-52c5-57b1-88a8-9616b3351304/scratchpad/f39/W2/decks_v3/_work/C_Company-and-Offers_EN_v1.3_20261027/img_026.png">    </p:cNvPr>
          <p:cNvPicPr>
            <a:picLocks noChangeAspect="1"/>
          </p:cNvPicPr>
          <p:nvPr/>
        </p:nvPicPr>
        <p:blipFill>
          <a:blip r:embed="rId1"/>
          <a:stretch>
            <a:fillRect/>
          </a:stretch>
        </p:blipFill>
        <p:spPr>
          <a:xfrm>
            <a:off x="761970" y="317480"/>
            <a:ext cx="279441" cy="279441"/>
          </a:xfrm>
          <a:prstGeom prst="rect">
            <a:avLst/>
          </a:prstGeom>
        </p:spPr>
      </p:pic>
      <p:sp>
        <p:nvSpPr>
          <p:cNvPr id="3" name="text_12_1"/>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4" name="text_12_2"/>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5" name="text_12_3"/>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sp>
        <p:nvSpPr>
          <p:cNvPr id="6" name="text_12_4"/>
          <p:cNvSpPr txBox="1"/>
          <p:nvPr/>
        </p:nvSpPr>
        <p:spPr>
          <a:xfrm>
            <a:off x="761970" y="952530"/>
            <a:ext cx="812289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EEF3F8"/>
                </a:solidFill>
                <a:latin typeface="IBM Plex Mono" pitchFamily="34" charset="0"/>
                <a:ea typeface="IBM Plex Mono" pitchFamily="34" charset="-122"/>
                <a:cs typeface="IBM Plex Mono" pitchFamily="34" charset="-120"/>
              </a:rPr>
              <a:t>SEVEN SERVICES · NET PRICES</a:t>
            </a:r>
            <a:endParaRPr lang="en-US" sz="1050" dirty="0"/>
          </a:p>
        </p:txBody>
      </p:sp>
      <p:sp>
        <p:nvSpPr>
          <p:cNvPr id="7" name="Title"/>
          <p:cNvSpPr txBox="1"/>
          <p:nvPr/>
        </p:nvSpPr>
        <p:spPr>
          <a:xfrm>
            <a:off x="761970" y="1240109"/>
            <a:ext cx="8122890" cy="699516"/>
          </a:xfrm>
          <a:prstGeom prst="rect">
            <a:avLst/>
          </a:prstGeom>
          <a:noFill/>
          <a:ln/>
        </p:spPr>
        <p:txBody>
          <a:bodyPr wrap="square" lIns="0" tIns="0" rIns="0" bIns="0" rtlCol="0" anchor="t"/>
          <a:lstStyle/>
          <a:p>
            <a:pPr algn="l" indent="0" marL="0">
              <a:lnSpc>
                <a:spcPts val="2750"/>
              </a:lnSpc>
              <a:buNone/>
            </a:pPr>
            <a:r>
              <a:rPr lang="en-US" sz="2700" b="1" spc="-81" kern="0" dirty="0">
                <a:solidFill>
                  <a:srgbClr val="EEF3F8"/>
                </a:solidFill>
                <a:latin typeface="Archivo" pitchFamily="34" charset="0"/>
                <a:ea typeface="Archivo" pitchFamily="34" charset="-122"/>
                <a:cs typeface="Archivo" pitchFamily="34" charset="-120"/>
              </a:rPr>
              <a:t>Seven services take you in four steps </a:t>
            </a:r>
            <a:pPr algn="l" indent="0" marL="0">
              <a:lnSpc>
                <a:spcPts val="2750"/>
              </a:lnSpc>
              <a:buNone/>
            </a:pPr>
            <a:r>
              <a:rPr lang="en-US" sz="2700" b="1" spc="-81" kern="0" dirty="0">
                <a:solidFill>
                  <a:srgbClr val="EEF3F8"/>
                </a:solidFill>
                <a:latin typeface="Archivo" pitchFamily="34" charset="0"/>
                <a:ea typeface="Archivo" pitchFamily="34" charset="-122"/>
                <a:cs typeface="Archivo" pitchFamily="34" charset="-120"/>
              </a:rPr>
              <a:t>from a first check to AI that runs.</a:t>
            </a:r>
            <a:endParaRPr lang="en-US" sz="2700" dirty="0"/>
          </a:p>
        </p:txBody>
      </p:sp>
      <p:sp>
        <p:nvSpPr>
          <p:cNvPr id="8" name="shape_12_6"/>
          <p:cNvSpPr/>
          <p:nvPr/>
        </p:nvSpPr>
        <p:spPr>
          <a:xfrm>
            <a:off x="761970" y="3174980"/>
            <a:ext cx="2552730" cy="2730490"/>
          </a:xfrm>
          <a:prstGeom prst="rect">
            <a:avLst/>
          </a:prstGeom>
          <a:solidFill>
            <a:srgbClr val="0B1A2A"/>
          </a:solidFill>
          <a:ln/>
        </p:spPr>
      </p:sp>
      <p:sp>
        <p:nvSpPr>
          <p:cNvPr id="9" name="shape_12_7"/>
          <p:cNvSpPr/>
          <p:nvPr/>
        </p:nvSpPr>
        <p:spPr>
          <a:xfrm>
            <a:off x="761970" y="3174980"/>
            <a:ext cx="2552730" cy="63459"/>
          </a:xfrm>
          <a:prstGeom prst="rect">
            <a:avLst/>
          </a:prstGeom>
          <a:solidFill>
            <a:srgbClr val="35C8FF"/>
          </a:solidFill>
          <a:ln/>
        </p:spPr>
      </p:sp>
      <p:sp>
        <p:nvSpPr>
          <p:cNvPr id="10" name="shape_12_8"/>
          <p:cNvSpPr/>
          <p:nvPr/>
        </p:nvSpPr>
        <p:spPr>
          <a:xfrm>
            <a:off x="3308391" y="3174980"/>
            <a:ext cx="6309" cy="2730490"/>
          </a:xfrm>
          <a:prstGeom prst="rect">
            <a:avLst/>
          </a:prstGeom>
          <a:solidFill>
            <a:srgbClr val="D6E6F5">
              <a:alpha val="13000"/>
            </a:srgbClr>
          </a:solidFill>
          <a:ln/>
        </p:spPr>
      </p:sp>
      <p:sp>
        <p:nvSpPr>
          <p:cNvPr id="11" name="shape_12_9"/>
          <p:cNvSpPr/>
          <p:nvPr/>
        </p:nvSpPr>
        <p:spPr>
          <a:xfrm>
            <a:off x="761970" y="5899160"/>
            <a:ext cx="2552730" cy="6309"/>
          </a:xfrm>
          <a:prstGeom prst="rect">
            <a:avLst/>
          </a:prstGeom>
          <a:solidFill>
            <a:srgbClr val="D6E6F5">
              <a:alpha val="13000"/>
            </a:srgbClr>
          </a:solidFill>
          <a:ln/>
        </p:spPr>
      </p:sp>
      <p:sp>
        <p:nvSpPr>
          <p:cNvPr id="12" name="shape_12_10"/>
          <p:cNvSpPr/>
          <p:nvPr/>
        </p:nvSpPr>
        <p:spPr>
          <a:xfrm>
            <a:off x="761970" y="3174980"/>
            <a:ext cx="6309" cy="2730490"/>
          </a:xfrm>
          <a:prstGeom prst="rect">
            <a:avLst/>
          </a:prstGeom>
          <a:solidFill>
            <a:srgbClr val="D6E6F5">
              <a:alpha val="13000"/>
            </a:srgbClr>
          </a:solidFill>
          <a:ln/>
        </p:spPr>
      </p:sp>
      <p:sp>
        <p:nvSpPr>
          <p:cNvPr id="13" name="text_12_11"/>
          <p:cNvSpPr txBox="1"/>
          <p:nvPr/>
        </p:nvSpPr>
        <p:spPr>
          <a:xfrm>
            <a:off x="920709" y="3365541"/>
            <a:ext cx="2314986" cy="812810"/>
          </a:xfrm>
          <a:prstGeom prst="rect">
            <a:avLst/>
          </a:prstGeom>
          <a:noFill/>
          <a:ln/>
        </p:spPr>
        <p:txBody>
          <a:bodyPr wrap="square" lIns="0" tIns="0" rIns="0" bIns="0" rtlCol="0" anchor="t"/>
          <a:lstStyle/>
          <a:p>
            <a:pPr algn="l" indent="0" marL="0">
              <a:lnSpc>
                <a:spcPts val="960"/>
              </a:lnSpc>
              <a:buNone/>
            </a:pPr>
            <a:r>
              <a:rPr lang="en-US" sz="800" b="1" spc="128" kern="0" dirty="0">
                <a:solidFill>
                  <a:srgbClr val="35C8FF"/>
                </a:solidFill>
                <a:latin typeface="IBM Plex Mono" pitchFamily="34" charset="0"/>
                <a:ea typeface="IBM Plex Mono" pitchFamily="34" charset="-122"/>
                <a:cs typeface="IBM Plex Mono" pitchFamily="34" charset="-120"/>
              </a:rPr>
              <a:t>01 · CHECK</a:t>
            </a:r>
            <a:endParaRPr lang="en-US" sz="800" dirty="0"/>
          </a:p>
        </p:txBody>
      </p:sp>
      <p:sp>
        <p:nvSpPr>
          <p:cNvPr id="14" name="text_12_12"/>
          <p:cNvSpPr txBox="1"/>
          <p:nvPr/>
        </p:nvSpPr>
        <p:spPr>
          <a:xfrm>
            <a:off x="920709" y="3543300"/>
            <a:ext cx="2314986" cy="254020"/>
          </a:xfrm>
          <a:prstGeom prst="rect">
            <a:avLst/>
          </a:prstGeom>
          <a:noFill/>
          <a:ln/>
        </p:spPr>
        <p:txBody>
          <a:bodyPr wrap="square" lIns="0" tIns="0" rIns="0" bIns="0" rtlCol="0" anchor="t"/>
          <a:lstStyle/>
          <a:p>
            <a:pPr algn="l" indent="0" marL="0">
              <a:lnSpc>
                <a:spcPts val="2000"/>
              </a:lnSpc>
              <a:buNone/>
            </a:pPr>
            <a:r>
              <a:rPr lang="en-US" sz="2000" spc="-60" kern="0" dirty="0">
                <a:solidFill>
                  <a:srgbClr val="EEF3F8"/>
                </a:solidFill>
                <a:latin typeface="Archivo Black" pitchFamily="34" charset="0"/>
                <a:ea typeface="Archivo Black" pitchFamily="34" charset="-122"/>
                <a:cs typeface="Archivo Black" pitchFamily="34" charset="-120"/>
              </a:rPr>
              <a:t>Check</a:t>
            </a:r>
            <a:endParaRPr lang="en-US" sz="2000" dirty="0"/>
          </a:p>
        </p:txBody>
      </p:sp>
      <p:sp>
        <p:nvSpPr>
          <p:cNvPr id="15" name="text_12_13"/>
          <p:cNvSpPr txBox="1"/>
          <p:nvPr/>
        </p:nvSpPr>
        <p:spPr>
          <a:xfrm>
            <a:off x="920709" y="3848070"/>
            <a:ext cx="2314986" cy="330190"/>
          </a:xfrm>
          <a:prstGeom prst="rect">
            <a:avLst/>
          </a:prstGeom>
          <a:noFill/>
          <a:ln/>
        </p:spPr>
        <p:txBody>
          <a:bodyPr wrap="square" lIns="0" tIns="0" rIns="0" bIns="0" rtlCol="0" anchor="t"/>
          <a:lstStyle/>
          <a:p>
            <a:pPr algn="l" indent="0" marL="0">
              <a:lnSpc>
                <a:spcPts val="1300"/>
              </a:lnSpc>
              <a:buNone/>
            </a:pPr>
            <a:r>
              <a:rPr lang="en-US" sz="1000" dirty="0">
                <a:solidFill>
                  <a:srgbClr val="A3B4C5"/>
                </a:solidFill>
                <a:latin typeface="IBM Plex Sans" pitchFamily="34" charset="0"/>
                <a:ea typeface="IBM Plex Sans" pitchFamily="34" charset="-122"/>
                <a:cs typeface="IBM Plex Sans" pitchFamily="34" charset="-120"/>
              </a:rPr>
              <a:t>Know where you stand and what the rules require.</a:t>
            </a:r>
            <a:endParaRPr lang="en-US" sz="1000" dirty="0"/>
          </a:p>
        </p:txBody>
      </p:sp>
      <p:sp>
        <p:nvSpPr>
          <p:cNvPr id="16" name="shape_12_14"/>
          <p:cNvSpPr/>
          <p:nvPr/>
        </p:nvSpPr>
        <p:spPr>
          <a:xfrm>
            <a:off x="768370" y="4267230"/>
            <a:ext cx="2540020" cy="6309"/>
          </a:xfrm>
          <a:prstGeom prst="rect">
            <a:avLst/>
          </a:prstGeom>
          <a:solidFill>
            <a:srgbClr val="D6E6F5">
              <a:alpha val="13000"/>
            </a:srgbClr>
          </a:solidFill>
          <a:ln/>
        </p:spPr>
      </p:sp>
      <p:sp>
        <p:nvSpPr>
          <p:cNvPr id="17" name="text_12_15"/>
          <p:cNvSpPr txBox="1"/>
          <p:nvPr/>
        </p:nvSpPr>
        <p:spPr>
          <a:xfrm>
            <a:off x="920709" y="4362420"/>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Readiness &amp; Maturity Check</a:t>
            </a:r>
            <a:endParaRPr lang="en-US" sz="1150" dirty="0"/>
          </a:p>
        </p:txBody>
      </p:sp>
      <p:sp>
        <p:nvSpPr>
          <p:cNvPr id="18" name="text_12_16"/>
          <p:cNvSpPr txBox="1"/>
          <p:nvPr/>
        </p:nvSpPr>
        <p:spPr>
          <a:xfrm>
            <a:off x="920709" y="4568434"/>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35C8FF"/>
                </a:solidFill>
                <a:latin typeface="Archivo" pitchFamily="34" charset="0"/>
                <a:ea typeface="Archivo" pitchFamily="34" charset="-122"/>
                <a:cs typeface="Archivo" pitchFamily="34" charset="-120"/>
              </a:rPr>
              <a:t>€3,500</a:t>
            </a:r>
            <a:endParaRPr lang="en-US" sz="1250" dirty="0"/>
          </a:p>
        </p:txBody>
      </p:sp>
      <p:sp>
        <p:nvSpPr>
          <p:cNvPr id="19" name="shape_12_17"/>
          <p:cNvSpPr/>
          <p:nvPr/>
        </p:nvSpPr>
        <p:spPr>
          <a:xfrm>
            <a:off x="768370" y="4839919"/>
            <a:ext cx="2540020" cy="6309"/>
          </a:xfrm>
          <a:prstGeom prst="rect">
            <a:avLst/>
          </a:prstGeom>
          <a:solidFill>
            <a:srgbClr val="D6E6F5">
              <a:alpha val="13000"/>
            </a:srgbClr>
          </a:solidFill>
          <a:ln/>
        </p:spPr>
      </p:sp>
      <p:sp>
        <p:nvSpPr>
          <p:cNvPr id="20" name="text_12_18"/>
          <p:cNvSpPr txBox="1"/>
          <p:nvPr/>
        </p:nvSpPr>
        <p:spPr>
          <a:xfrm>
            <a:off x="920709" y="4935108"/>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Act Readiness Sprint</a:t>
            </a:r>
            <a:endParaRPr lang="en-US" sz="1150" dirty="0"/>
          </a:p>
        </p:txBody>
      </p:sp>
      <p:sp>
        <p:nvSpPr>
          <p:cNvPr id="21" name="text_12_19"/>
          <p:cNvSpPr txBox="1"/>
          <p:nvPr/>
        </p:nvSpPr>
        <p:spPr>
          <a:xfrm>
            <a:off x="920709" y="5141123"/>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35C8FF"/>
                </a:solidFill>
                <a:latin typeface="Archivo" pitchFamily="34" charset="0"/>
                <a:ea typeface="Archivo" pitchFamily="34" charset="-122"/>
                <a:cs typeface="Archivo" pitchFamily="34" charset="-120"/>
              </a:rPr>
              <a:t>from €6,900</a:t>
            </a:r>
            <a:endParaRPr lang="en-US" sz="1250" dirty="0"/>
          </a:p>
        </p:txBody>
      </p:sp>
      <p:sp>
        <p:nvSpPr>
          <p:cNvPr id="22" name="text_12_20"/>
          <p:cNvSpPr txBox="1"/>
          <p:nvPr/>
        </p:nvSpPr>
        <p:spPr>
          <a:xfrm>
            <a:off x="920709" y="5349057"/>
            <a:ext cx="2314986" cy="158740"/>
          </a:xfrm>
          <a:prstGeom prst="rect">
            <a:avLst/>
          </a:prstGeom>
          <a:noFill/>
          <a:ln/>
        </p:spPr>
        <p:txBody>
          <a:bodyPr wrap="square" lIns="0" tIns="0" rIns="0" bIns="0" rtlCol="0" anchor="t"/>
          <a:lstStyle/>
          <a:p>
            <a:pPr algn="l" indent="0" marL="0">
              <a:lnSpc>
                <a:spcPts val="1250"/>
              </a:lnSpc>
              <a:buNone/>
            </a:pPr>
            <a:r>
              <a:rPr lang="en-US" sz="1000" dirty="0">
                <a:solidFill>
                  <a:srgbClr val="A3B4C5"/>
                </a:solidFill>
                <a:latin typeface="IBM Plex Sans Medium" pitchFamily="34" charset="0"/>
                <a:ea typeface="IBM Plex Sans Medium" pitchFamily="34" charset="-122"/>
                <a:cs typeface="IBM Plex Sans Medium" pitchFamily="34" charset="-120"/>
              </a:rPr>
              <a:t>Enterprise €19,500</a:t>
            </a:r>
            <a:endParaRPr lang="en-US" sz="1000" dirty="0"/>
          </a:p>
        </p:txBody>
      </p:sp>
      <p:pic>
        <p:nvPicPr>
          <p:cNvPr id="23" name="picture_12_21" descr="/tmp/claude-0/-home-claude/5dcc285b-52c5-57b1-88a8-9616b3351304/scratchpad/f39/W2/decks_v3/_work/C_Company-and-Offers_EN_v1.3_20261027/img_027.png">    </p:cNvPr>
          <p:cNvPicPr>
            <a:picLocks noChangeAspect="1"/>
          </p:cNvPicPr>
          <p:nvPr/>
        </p:nvPicPr>
        <p:blipFill>
          <a:blip r:embed="rId2"/>
          <a:stretch>
            <a:fillRect/>
          </a:stretch>
        </p:blipFill>
        <p:spPr>
          <a:xfrm>
            <a:off x="768370" y="5596768"/>
            <a:ext cx="2540020" cy="302392"/>
          </a:xfrm>
          <a:prstGeom prst="rect">
            <a:avLst/>
          </a:prstGeom>
        </p:spPr>
      </p:pic>
      <p:sp>
        <p:nvSpPr>
          <p:cNvPr id="24" name="shape_12_22"/>
          <p:cNvSpPr/>
          <p:nvPr/>
        </p:nvSpPr>
        <p:spPr>
          <a:xfrm>
            <a:off x="3467130" y="2603480"/>
            <a:ext cx="2552730" cy="3301990"/>
          </a:xfrm>
          <a:prstGeom prst="rect">
            <a:avLst/>
          </a:prstGeom>
          <a:solidFill>
            <a:srgbClr val="0B1A2A"/>
          </a:solidFill>
          <a:ln/>
        </p:spPr>
      </p:sp>
      <p:sp>
        <p:nvSpPr>
          <p:cNvPr id="25" name="shape_12_23"/>
          <p:cNvSpPr/>
          <p:nvPr/>
        </p:nvSpPr>
        <p:spPr>
          <a:xfrm>
            <a:off x="3467130" y="2603480"/>
            <a:ext cx="2552730" cy="63459"/>
          </a:xfrm>
          <a:prstGeom prst="rect">
            <a:avLst/>
          </a:prstGeom>
          <a:solidFill>
            <a:srgbClr val="22CE61"/>
          </a:solidFill>
          <a:ln/>
        </p:spPr>
      </p:sp>
      <p:sp>
        <p:nvSpPr>
          <p:cNvPr id="26" name="shape_12_24"/>
          <p:cNvSpPr/>
          <p:nvPr/>
        </p:nvSpPr>
        <p:spPr>
          <a:xfrm>
            <a:off x="6013460" y="2603480"/>
            <a:ext cx="6309" cy="3301990"/>
          </a:xfrm>
          <a:prstGeom prst="rect">
            <a:avLst/>
          </a:prstGeom>
          <a:solidFill>
            <a:srgbClr val="D6E6F5">
              <a:alpha val="13000"/>
            </a:srgbClr>
          </a:solidFill>
          <a:ln/>
        </p:spPr>
      </p:sp>
      <p:sp>
        <p:nvSpPr>
          <p:cNvPr id="27" name="shape_12_25"/>
          <p:cNvSpPr/>
          <p:nvPr/>
        </p:nvSpPr>
        <p:spPr>
          <a:xfrm>
            <a:off x="3467130" y="5899160"/>
            <a:ext cx="2552730" cy="6309"/>
          </a:xfrm>
          <a:prstGeom prst="rect">
            <a:avLst/>
          </a:prstGeom>
          <a:solidFill>
            <a:srgbClr val="D6E6F5">
              <a:alpha val="13000"/>
            </a:srgbClr>
          </a:solidFill>
          <a:ln/>
        </p:spPr>
      </p:sp>
      <p:sp>
        <p:nvSpPr>
          <p:cNvPr id="28" name="shape_12_26"/>
          <p:cNvSpPr/>
          <p:nvPr/>
        </p:nvSpPr>
        <p:spPr>
          <a:xfrm>
            <a:off x="3467130" y="2603480"/>
            <a:ext cx="6309" cy="3301990"/>
          </a:xfrm>
          <a:prstGeom prst="rect">
            <a:avLst/>
          </a:prstGeom>
          <a:solidFill>
            <a:srgbClr val="D6E6F5">
              <a:alpha val="13000"/>
            </a:srgbClr>
          </a:solidFill>
          <a:ln/>
        </p:spPr>
      </p:sp>
      <p:sp>
        <p:nvSpPr>
          <p:cNvPr id="29" name="text_12_27"/>
          <p:cNvSpPr txBox="1"/>
          <p:nvPr/>
        </p:nvSpPr>
        <p:spPr>
          <a:xfrm>
            <a:off x="3625870" y="2794041"/>
            <a:ext cx="2314986" cy="812810"/>
          </a:xfrm>
          <a:prstGeom prst="rect">
            <a:avLst/>
          </a:prstGeom>
          <a:noFill/>
          <a:ln/>
        </p:spPr>
        <p:txBody>
          <a:bodyPr wrap="square" lIns="0" tIns="0" rIns="0" bIns="0" rtlCol="0" anchor="t"/>
          <a:lstStyle/>
          <a:p>
            <a:pPr algn="l" indent="0" marL="0">
              <a:lnSpc>
                <a:spcPts val="960"/>
              </a:lnSpc>
              <a:buNone/>
            </a:pPr>
            <a:r>
              <a:rPr lang="en-US" sz="800" b="1" spc="128" kern="0" dirty="0">
                <a:solidFill>
                  <a:srgbClr val="22CE61"/>
                </a:solidFill>
                <a:latin typeface="IBM Plex Mono" pitchFamily="34" charset="0"/>
                <a:ea typeface="IBM Plex Mono" pitchFamily="34" charset="-122"/>
                <a:cs typeface="IBM Plex Mono" pitchFamily="34" charset="-120"/>
              </a:rPr>
              <a:t>02 · DECIDE</a:t>
            </a:r>
            <a:endParaRPr lang="en-US" sz="800" dirty="0"/>
          </a:p>
        </p:txBody>
      </p:sp>
      <p:sp>
        <p:nvSpPr>
          <p:cNvPr id="30" name="text_12_28"/>
          <p:cNvSpPr txBox="1"/>
          <p:nvPr/>
        </p:nvSpPr>
        <p:spPr>
          <a:xfrm>
            <a:off x="3625870" y="2971800"/>
            <a:ext cx="2314986" cy="254020"/>
          </a:xfrm>
          <a:prstGeom prst="rect">
            <a:avLst/>
          </a:prstGeom>
          <a:noFill/>
          <a:ln/>
        </p:spPr>
        <p:txBody>
          <a:bodyPr wrap="square" lIns="0" tIns="0" rIns="0" bIns="0" rtlCol="0" anchor="t"/>
          <a:lstStyle/>
          <a:p>
            <a:pPr algn="l" indent="0" marL="0">
              <a:lnSpc>
                <a:spcPts val="2000"/>
              </a:lnSpc>
              <a:buNone/>
            </a:pPr>
            <a:r>
              <a:rPr lang="en-US" sz="2000" spc="-60" kern="0" dirty="0">
                <a:solidFill>
                  <a:srgbClr val="EEF3F8"/>
                </a:solidFill>
                <a:latin typeface="Archivo Black" pitchFamily="34" charset="0"/>
                <a:ea typeface="Archivo Black" pitchFamily="34" charset="-122"/>
                <a:cs typeface="Archivo Black" pitchFamily="34" charset="-120"/>
              </a:rPr>
              <a:t>Decide</a:t>
            </a:r>
            <a:endParaRPr lang="en-US" sz="2000" dirty="0"/>
          </a:p>
        </p:txBody>
      </p:sp>
      <p:sp>
        <p:nvSpPr>
          <p:cNvPr id="31" name="text_12_29"/>
          <p:cNvSpPr txBox="1"/>
          <p:nvPr/>
        </p:nvSpPr>
        <p:spPr>
          <a:xfrm>
            <a:off x="3625870" y="3276570"/>
            <a:ext cx="2314986" cy="330190"/>
          </a:xfrm>
          <a:prstGeom prst="rect">
            <a:avLst/>
          </a:prstGeom>
          <a:noFill/>
          <a:ln/>
        </p:spPr>
        <p:txBody>
          <a:bodyPr wrap="square" lIns="0" tIns="0" rIns="0" bIns="0" rtlCol="0" anchor="t"/>
          <a:lstStyle/>
          <a:p>
            <a:pPr algn="l" indent="0" marL="0">
              <a:lnSpc>
                <a:spcPts val="1300"/>
              </a:lnSpc>
              <a:buNone/>
            </a:pPr>
            <a:r>
              <a:rPr lang="en-US" sz="1000" dirty="0">
                <a:solidFill>
                  <a:srgbClr val="A3B4C5"/>
                </a:solidFill>
                <a:latin typeface="IBM Plex Sans" pitchFamily="34" charset="0"/>
                <a:ea typeface="IBM Plex Sans" pitchFamily="34" charset="-122"/>
                <a:cs typeface="IBM Plex Sans" pitchFamily="34" charset="-120"/>
              </a:rPr>
              <a:t>Set the rules, map your AI, price the big bet.</a:t>
            </a:r>
            <a:endParaRPr lang="en-US" sz="1000" dirty="0"/>
          </a:p>
        </p:txBody>
      </p:sp>
      <p:sp>
        <p:nvSpPr>
          <p:cNvPr id="32" name="shape_12_30"/>
          <p:cNvSpPr/>
          <p:nvPr/>
        </p:nvSpPr>
        <p:spPr>
          <a:xfrm>
            <a:off x="3473440" y="3695730"/>
            <a:ext cx="2540020" cy="6309"/>
          </a:xfrm>
          <a:prstGeom prst="rect">
            <a:avLst/>
          </a:prstGeom>
          <a:solidFill>
            <a:srgbClr val="D6E6F5">
              <a:alpha val="13000"/>
            </a:srgbClr>
          </a:solidFill>
          <a:ln/>
        </p:spPr>
      </p:sp>
      <p:sp>
        <p:nvSpPr>
          <p:cNvPr id="33" name="text_12_31"/>
          <p:cNvSpPr txBox="1"/>
          <p:nvPr/>
        </p:nvSpPr>
        <p:spPr>
          <a:xfrm>
            <a:off x="3625870" y="3790920"/>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Governance Setup</a:t>
            </a:r>
            <a:endParaRPr lang="en-US" sz="1150" dirty="0"/>
          </a:p>
        </p:txBody>
      </p:sp>
      <p:sp>
        <p:nvSpPr>
          <p:cNvPr id="34" name="text_12_32"/>
          <p:cNvSpPr txBox="1"/>
          <p:nvPr/>
        </p:nvSpPr>
        <p:spPr>
          <a:xfrm>
            <a:off x="3625870" y="3996934"/>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22CE61"/>
                </a:solidFill>
                <a:latin typeface="Archivo" pitchFamily="34" charset="0"/>
                <a:ea typeface="Archivo" pitchFamily="34" charset="-122"/>
                <a:cs typeface="Archivo" pitchFamily="34" charset="-120"/>
              </a:rPr>
              <a:t>from €19,500</a:t>
            </a:r>
            <a:endParaRPr lang="en-US" sz="1250" dirty="0"/>
          </a:p>
        </p:txBody>
      </p:sp>
      <p:sp>
        <p:nvSpPr>
          <p:cNvPr id="35" name="shape_12_33"/>
          <p:cNvSpPr/>
          <p:nvPr/>
        </p:nvSpPr>
        <p:spPr>
          <a:xfrm>
            <a:off x="3473440" y="4268419"/>
            <a:ext cx="2540020" cy="6309"/>
          </a:xfrm>
          <a:prstGeom prst="rect">
            <a:avLst/>
          </a:prstGeom>
          <a:solidFill>
            <a:srgbClr val="D6E6F5">
              <a:alpha val="13000"/>
            </a:srgbClr>
          </a:solidFill>
          <a:ln/>
        </p:spPr>
      </p:sp>
      <p:sp>
        <p:nvSpPr>
          <p:cNvPr id="36" name="text_12_34"/>
          <p:cNvSpPr txBox="1"/>
          <p:nvPr/>
        </p:nvSpPr>
        <p:spPr>
          <a:xfrm>
            <a:off x="3625870" y="4363608"/>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Estate Audit &amp; Mapping</a:t>
            </a:r>
            <a:endParaRPr lang="en-US" sz="1150" dirty="0"/>
          </a:p>
        </p:txBody>
      </p:sp>
      <p:sp>
        <p:nvSpPr>
          <p:cNvPr id="37" name="text_12_35"/>
          <p:cNvSpPr txBox="1"/>
          <p:nvPr/>
        </p:nvSpPr>
        <p:spPr>
          <a:xfrm>
            <a:off x="3625870" y="4569623"/>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22CE61"/>
                </a:solidFill>
                <a:latin typeface="Archivo" pitchFamily="34" charset="0"/>
                <a:ea typeface="Archivo" pitchFamily="34" charset="-122"/>
                <a:cs typeface="Archivo" pitchFamily="34" charset="-120"/>
              </a:rPr>
              <a:t>Focus €25,000</a:t>
            </a:r>
            <a:endParaRPr lang="en-US" sz="1250" dirty="0"/>
          </a:p>
        </p:txBody>
      </p:sp>
      <p:sp>
        <p:nvSpPr>
          <p:cNvPr id="38" name="text_12_36"/>
          <p:cNvSpPr txBox="1"/>
          <p:nvPr/>
        </p:nvSpPr>
        <p:spPr>
          <a:xfrm>
            <a:off x="3625870" y="4777557"/>
            <a:ext cx="2314986" cy="158740"/>
          </a:xfrm>
          <a:prstGeom prst="rect">
            <a:avLst/>
          </a:prstGeom>
          <a:noFill/>
          <a:ln/>
        </p:spPr>
        <p:txBody>
          <a:bodyPr wrap="square" lIns="0" tIns="0" rIns="0" bIns="0" rtlCol="0" anchor="t"/>
          <a:lstStyle/>
          <a:p>
            <a:pPr algn="l" indent="0" marL="0">
              <a:lnSpc>
                <a:spcPts val="1250"/>
              </a:lnSpc>
              <a:buNone/>
            </a:pPr>
            <a:r>
              <a:rPr lang="en-US" sz="1000" dirty="0">
                <a:solidFill>
                  <a:srgbClr val="A3B4C5"/>
                </a:solidFill>
                <a:latin typeface="IBM Plex Sans Medium" pitchFamily="34" charset="0"/>
                <a:ea typeface="IBM Plex Sans Medium" pitchFamily="34" charset="-122"/>
                <a:cs typeface="IBM Plex Sans Medium" pitchFamily="34" charset="-120"/>
              </a:rPr>
              <a:t>Group €45,000 · Group+ €75,000</a:t>
            </a:r>
            <a:endParaRPr lang="en-US" sz="1000" dirty="0"/>
          </a:p>
        </p:txBody>
      </p:sp>
      <p:sp>
        <p:nvSpPr>
          <p:cNvPr id="39" name="shape_12_37"/>
          <p:cNvSpPr/>
          <p:nvPr/>
        </p:nvSpPr>
        <p:spPr>
          <a:xfrm>
            <a:off x="3473440" y="5025268"/>
            <a:ext cx="2540020" cy="6309"/>
          </a:xfrm>
          <a:prstGeom prst="rect">
            <a:avLst/>
          </a:prstGeom>
          <a:solidFill>
            <a:srgbClr val="D6E6F5">
              <a:alpha val="13000"/>
            </a:srgbClr>
          </a:solidFill>
          <a:ln/>
        </p:spPr>
      </p:sp>
      <p:sp>
        <p:nvSpPr>
          <p:cNvPr id="40" name="text_12_38"/>
          <p:cNvSpPr txBox="1"/>
          <p:nvPr/>
        </p:nvSpPr>
        <p:spPr>
          <a:xfrm>
            <a:off x="3625870" y="5120457"/>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Opportunity Case</a:t>
            </a:r>
            <a:endParaRPr lang="en-US" sz="1150" dirty="0"/>
          </a:p>
        </p:txBody>
      </p:sp>
      <p:sp>
        <p:nvSpPr>
          <p:cNvPr id="41" name="text_12_39"/>
          <p:cNvSpPr txBox="1"/>
          <p:nvPr/>
        </p:nvSpPr>
        <p:spPr>
          <a:xfrm>
            <a:off x="3625870" y="5326471"/>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22CE61"/>
                </a:solidFill>
                <a:latin typeface="Archivo" pitchFamily="34" charset="0"/>
                <a:ea typeface="Archivo" pitchFamily="34" charset="-122"/>
                <a:cs typeface="Archivo" pitchFamily="34" charset="-120"/>
              </a:rPr>
              <a:t>Priced after scoping</a:t>
            </a:r>
            <a:endParaRPr lang="en-US" sz="1250" dirty="0"/>
          </a:p>
        </p:txBody>
      </p:sp>
      <p:pic>
        <p:nvPicPr>
          <p:cNvPr id="42" name="picture_12_40" descr="/tmp/claude-0/-home-claude/5dcc285b-52c5-57b1-88a8-9616b3351304/scratchpad/f39/W2/decks_v3/_work/C_Company-and-Offers_EN_v1.3_20261027/img_028.png">    </p:cNvPr>
          <p:cNvPicPr>
            <a:picLocks noChangeAspect="1"/>
          </p:cNvPicPr>
          <p:nvPr/>
        </p:nvPicPr>
        <p:blipFill>
          <a:blip r:embed="rId3"/>
          <a:stretch>
            <a:fillRect/>
          </a:stretch>
        </p:blipFill>
        <p:spPr>
          <a:xfrm>
            <a:off x="3473440" y="5597957"/>
            <a:ext cx="2540020" cy="301203"/>
          </a:xfrm>
          <a:prstGeom prst="rect">
            <a:avLst/>
          </a:prstGeom>
        </p:spPr>
      </p:pic>
      <p:sp>
        <p:nvSpPr>
          <p:cNvPr id="43" name="shape_12_41"/>
          <p:cNvSpPr/>
          <p:nvPr/>
        </p:nvSpPr>
        <p:spPr>
          <a:xfrm>
            <a:off x="6172200" y="2222541"/>
            <a:ext cx="2552730" cy="3683020"/>
          </a:xfrm>
          <a:prstGeom prst="rect">
            <a:avLst/>
          </a:prstGeom>
          <a:solidFill>
            <a:srgbClr val="0B1A2A"/>
          </a:solidFill>
          <a:ln/>
        </p:spPr>
      </p:sp>
      <p:sp>
        <p:nvSpPr>
          <p:cNvPr id="44" name="shape_12_42"/>
          <p:cNvSpPr/>
          <p:nvPr/>
        </p:nvSpPr>
        <p:spPr>
          <a:xfrm>
            <a:off x="6172200" y="2222541"/>
            <a:ext cx="2552730" cy="63459"/>
          </a:xfrm>
          <a:prstGeom prst="rect">
            <a:avLst/>
          </a:prstGeom>
          <a:solidFill>
            <a:srgbClr val="F7A23B"/>
          </a:solidFill>
          <a:ln/>
        </p:spPr>
      </p:sp>
      <p:sp>
        <p:nvSpPr>
          <p:cNvPr id="45" name="shape_12_43"/>
          <p:cNvSpPr/>
          <p:nvPr/>
        </p:nvSpPr>
        <p:spPr>
          <a:xfrm>
            <a:off x="8718530" y="2222541"/>
            <a:ext cx="6309" cy="3683020"/>
          </a:xfrm>
          <a:prstGeom prst="rect">
            <a:avLst/>
          </a:prstGeom>
          <a:solidFill>
            <a:srgbClr val="D6E6F5">
              <a:alpha val="13000"/>
            </a:srgbClr>
          </a:solidFill>
          <a:ln/>
        </p:spPr>
      </p:sp>
      <p:sp>
        <p:nvSpPr>
          <p:cNvPr id="46" name="shape_12_44"/>
          <p:cNvSpPr/>
          <p:nvPr/>
        </p:nvSpPr>
        <p:spPr>
          <a:xfrm>
            <a:off x="6172200" y="5899160"/>
            <a:ext cx="2552730" cy="6309"/>
          </a:xfrm>
          <a:prstGeom prst="rect">
            <a:avLst/>
          </a:prstGeom>
          <a:solidFill>
            <a:srgbClr val="D6E6F5">
              <a:alpha val="13000"/>
            </a:srgbClr>
          </a:solidFill>
          <a:ln/>
        </p:spPr>
      </p:sp>
      <p:sp>
        <p:nvSpPr>
          <p:cNvPr id="47" name="shape_12_45"/>
          <p:cNvSpPr/>
          <p:nvPr/>
        </p:nvSpPr>
        <p:spPr>
          <a:xfrm>
            <a:off x="6172200" y="2222541"/>
            <a:ext cx="6309" cy="3683020"/>
          </a:xfrm>
          <a:prstGeom prst="rect">
            <a:avLst/>
          </a:prstGeom>
          <a:solidFill>
            <a:srgbClr val="D6E6F5">
              <a:alpha val="13000"/>
            </a:srgbClr>
          </a:solidFill>
          <a:ln/>
        </p:spPr>
      </p:sp>
      <p:sp>
        <p:nvSpPr>
          <p:cNvPr id="48" name="text_12_46"/>
          <p:cNvSpPr txBox="1"/>
          <p:nvPr/>
        </p:nvSpPr>
        <p:spPr>
          <a:xfrm>
            <a:off x="6330940" y="2413010"/>
            <a:ext cx="2314986" cy="647670"/>
          </a:xfrm>
          <a:prstGeom prst="rect">
            <a:avLst/>
          </a:prstGeom>
          <a:noFill/>
          <a:ln/>
        </p:spPr>
        <p:txBody>
          <a:bodyPr wrap="square" lIns="0" tIns="0" rIns="0" bIns="0" rtlCol="0" anchor="t"/>
          <a:lstStyle/>
          <a:p>
            <a:pPr algn="l" indent="0" marL="0">
              <a:lnSpc>
                <a:spcPts val="960"/>
              </a:lnSpc>
              <a:buNone/>
            </a:pPr>
            <a:r>
              <a:rPr lang="en-US" sz="800" b="1" spc="128" kern="0" dirty="0">
                <a:solidFill>
                  <a:srgbClr val="F7A23B"/>
                </a:solidFill>
                <a:latin typeface="IBM Plex Mono" pitchFamily="34" charset="0"/>
                <a:ea typeface="IBM Plex Mono" pitchFamily="34" charset="-122"/>
                <a:cs typeface="IBM Plex Mono" pitchFamily="34" charset="-120"/>
              </a:rPr>
              <a:t>03 · ENABLE</a:t>
            </a:r>
            <a:endParaRPr lang="en-US" sz="800" dirty="0"/>
          </a:p>
        </p:txBody>
      </p:sp>
      <p:sp>
        <p:nvSpPr>
          <p:cNvPr id="49" name="text_12_47"/>
          <p:cNvSpPr txBox="1"/>
          <p:nvPr/>
        </p:nvSpPr>
        <p:spPr>
          <a:xfrm>
            <a:off x="6330940" y="2590770"/>
            <a:ext cx="2314986" cy="254020"/>
          </a:xfrm>
          <a:prstGeom prst="rect">
            <a:avLst/>
          </a:prstGeom>
          <a:noFill/>
          <a:ln/>
        </p:spPr>
        <p:txBody>
          <a:bodyPr wrap="square" lIns="0" tIns="0" rIns="0" bIns="0" rtlCol="0" anchor="t"/>
          <a:lstStyle/>
          <a:p>
            <a:pPr algn="l" indent="0" marL="0">
              <a:lnSpc>
                <a:spcPts val="2000"/>
              </a:lnSpc>
              <a:buNone/>
            </a:pPr>
            <a:r>
              <a:rPr lang="en-US" sz="2000" spc="-60" kern="0" dirty="0">
                <a:solidFill>
                  <a:srgbClr val="EEF3F8"/>
                </a:solidFill>
                <a:latin typeface="Archivo Black" pitchFamily="34" charset="0"/>
                <a:ea typeface="Archivo Black" pitchFamily="34" charset="-122"/>
                <a:cs typeface="Archivo Black" pitchFamily="34" charset="-120"/>
              </a:rPr>
              <a:t>Enable</a:t>
            </a:r>
            <a:endParaRPr lang="en-US" sz="2000" dirty="0"/>
          </a:p>
        </p:txBody>
      </p:sp>
      <p:sp>
        <p:nvSpPr>
          <p:cNvPr id="50" name="text_12_48"/>
          <p:cNvSpPr txBox="1"/>
          <p:nvPr/>
        </p:nvSpPr>
        <p:spPr>
          <a:xfrm>
            <a:off x="6330940" y="2895630"/>
            <a:ext cx="2314986" cy="165141"/>
          </a:xfrm>
          <a:prstGeom prst="rect">
            <a:avLst/>
          </a:prstGeom>
          <a:noFill/>
          <a:ln/>
        </p:spPr>
        <p:txBody>
          <a:bodyPr wrap="square" lIns="0" tIns="0" rIns="0" bIns="0" rtlCol="0" anchor="t"/>
          <a:lstStyle/>
          <a:p>
            <a:pPr algn="l" indent="0" marL="0">
              <a:lnSpc>
                <a:spcPts val="1300"/>
              </a:lnSpc>
              <a:buNone/>
            </a:pPr>
            <a:r>
              <a:rPr lang="en-US" sz="1000" dirty="0">
                <a:solidFill>
                  <a:srgbClr val="A3B4C5"/>
                </a:solidFill>
                <a:latin typeface="IBM Plex Sans" pitchFamily="34" charset="0"/>
                <a:ea typeface="IBM Plex Sans" pitchFamily="34" charset="-122"/>
                <a:cs typeface="IBM Plex Sans" pitchFamily="34" charset="-120"/>
              </a:rPr>
              <a:t>Your team uses AI well and safely.</a:t>
            </a:r>
            <a:endParaRPr lang="en-US" sz="1000" dirty="0"/>
          </a:p>
        </p:txBody>
      </p:sp>
      <p:sp>
        <p:nvSpPr>
          <p:cNvPr id="51" name="shape_12_49"/>
          <p:cNvSpPr/>
          <p:nvPr/>
        </p:nvSpPr>
        <p:spPr>
          <a:xfrm>
            <a:off x="6178509" y="3149559"/>
            <a:ext cx="2540020" cy="6309"/>
          </a:xfrm>
          <a:prstGeom prst="rect">
            <a:avLst/>
          </a:prstGeom>
          <a:solidFill>
            <a:srgbClr val="D6E6F5">
              <a:alpha val="13000"/>
            </a:srgbClr>
          </a:solidFill>
          <a:ln/>
        </p:spPr>
      </p:sp>
      <p:sp>
        <p:nvSpPr>
          <p:cNvPr id="52" name="text_12_50"/>
          <p:cNvSpPr txBox="1"/>
          <p:nvPr/>
        </p:nvSpPr>
        <p:spPr>
          <a:xfrm>
            <a:off x="6330940" y="3244840"/>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Literacy &amp; Adoption</a:t>
            </a:r>
            <a:endParaRPr lang="en-US" sz="1150" dirty="0"/>
          </a:p>
        </p:txBody>
      </p:sp>
      <p:sp>
        <p:nvSpPr>
          <p:cNvPr id="53" name="text_12_51"/>
          <p:cNvSpPr txBox="1"/>
          <p:nvPr/>
        </p:nvSpPr>
        <p:spPr>
          <a:xfrm>
            <a:off x="6330940" y="3450854"/>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F7A23B"/>
                </a:solidFill>
                <a:latin typeface="Archivo" pitchFamily="34" charset="0"/>
                <a:ea typeface="Archivo" pitchFamily="34" charset="-122"/>
                <a:cs typeface="Archivo" pitchFamily="34" charset="-120"/>
              </a:rPr>
              <a:t>from €2,400</a:t>
            </a:r>
            <a:endParaRPr lang="en-US" sz="1250" dirty="0"/>
          </a:p>
        </p:txBody>
      </p:sp>
      <p:pic>
        <p:nvPicPr>
          <p:cNvPr id="54" name="picture_12_52" descr="/tmp/claude-0/-home-claude/5dcc285b-52c5-57b1-88a8-9616b3351304/scratchpad/f39/W2/decks_v3/_work/C_Company-and-Offers_EN_v1.3_20261027/img_029.png">    </p:cNvPr>
          <p:cNvPicPr>
            <a:picLocks noChangeAspect="1"/>
          </p:cNvPicPr>
          <p:nvPr/>
        </p:nvPicPr>
        <p:blipFill>
          <a:blip r:embed="rId4"/>
          <a:stretch>
            <a:fillRect/>
          </a:stretch>
        </p:blipFill>
        <p:spPr>
          <a:xfrm>
            <a:off x="6178509" y="3722248"/>
            <a:ext cx="2540020" cy="2176821"/>
          </a:xfrm>
          <a:prstGeom prst="rect">
            <a:avLst/>
          </a:prstGeom>
        </p:spPr>
      </p:pic>
      <p:sp>
        <p:nvSpPr>
          <p:cNvPr id="55" name="shape_12_53"/>
          <p:cNvSpPr/>
          <p:nvPr/>
        </p:nvSpPr>
        <p:spPr>
          <a:xfrm>
            <a:off x="8877270" y="1841510"/>
            <a:ext cx="2552730" cy="4063959"/>
          </a:xfrm>
          <a:prstGeom prst="rect">
            <a:avLst/>
          </a:prstGeom>
          <a:solidFill>
            <a:srgbClr val="0B1A2A"/>
          </a:solidFill>
          <a:ln/>
        </p:spPr>
      </p:sp>
      <p:sp>
        <p:nvSpPr>
          <p:cNvPr id="56" name="shape_12_54"/>
          <p:cNvSpPr/>
          <p:nvPr/>
        </p:nvSpPr>
        <p:spPr>
          <a:xfrm>
            <a:off x="8877270" y="1841510"/>
            <a:ext cx="2552730" cy="63459"/>
          </a:xfrm>
          <a:prstGeom prst="rect">
            <a:avLst/>
          </a:prstGeom>
          <a:solidFill>
            <a:srgbClr val="F0507A"/>
          </a:solidFill>
          <a:ln/>
        </p:spPr>
      </p:sp>
      <p:sp>
        <p:nvSpPr>
          <p:cNvPr id="57" name="shape_12_55"/>
          <p:cNvSpPr/>
          <p:nvPr/>
        </p:nvSpPr>
        <p:spPr>
          <a:xfrm>
            <a:off x="11423691" y="1841510"/>
            <a:ext cx="6309" cy="4063959"/>
          </a:xfrm>
          <a:prstGeom prst="rect">
            <a:avLst/>
          </a:prstGeom>
          <a:solidFill>
            <a:srgbClr val="D6E6F5">
              <a:alpha val="13000"/>
            </a:srgbClr>
          </a:solidFill>
          <a:ln/>
        </p:spPr>
      </p:sp>
      <p:sp>
        <p:nvSpPr>
          <p:cNvPr id="58" name="shape_12_56"/>
          <p:cNvSpPr/>
          <p:nvPr/>
        </p:nvSpPr>
        <p:spPr>
          <a:xfrm>
            <a:off x="8877270" y="5899160"/>
            <a:ext cx="2552730" cy="6309"/>
          </a:xfrm>
          <a:prstGeom prst="rect">
            <a:avLst/>
          </a:prstGeom>
          <a:solidFill>
            <a:srgbClr val="D6E6F5">
              <a:alpha val="13000"/>
            </a:srgbClr>
          </a:solidFill>
          <a:ln/>
        </p:spPr>
      </p:sp>
      <p:sp>
        <p:nvSpPr>
          <p:cNvPr id="59" name="shape_12_57"/>
          <p:cNvSpPr/>
          <p:nvPr/>
        </p:nvSpPr>
        <p:spPr>
          <a:xfrm>
            <a:off x="8877270" y="1841510"/>
            <a:ext cx="6309" cy="4063959"/>
          </a:xfrm>
          <a:prstGeom prst="rect">
            <a:avLst/>
          </a:prstGeom>
          <a:solidFill>
            <a:srgbClr val="D6E6F5">
              <a:alpha val="13000"/>
            </a:srgbClr>
          </a:solidFill>
          <a:ln/>
        </p:spPr>
      </p:sp>
      <p:sp>
        <p:nvSpPr>
          <p:cNvPr id="60" name="text_12_58"/>
          <p:cNvSpPr txBox="1"/>
          <p:nvPr/>
        </p:nvSpPr>
        <p:spPr>
          <a:xfrm>
            <a:off x="9036009" y="2031980"/>
            <a:ext cx="2314986" cy="812810"/>
          </a:xfrm>
          <a:prstGeom prst="rect">
            <a:avLst/>
          </a:prstGeom>
          <a:noFill/>
          <a:ln/>
        </p:spPr>
        <p:txBody>
          <a:bodyPr wrap="square" lIns="0" tIns="0" rIns="0" bIns="0" rtlCol="0" anchor="t"/>
          <a:lstStyle/>
          <a:p>
            <a:pPr algn="l" indent="0" marL="0">
              <a:lnSpc>
                <a:spcPts val="960"/>
              </a:lnSpc>
              <a:buNone/>
            </a:pPr>
            <a:r>
              <a:rPr lang="en-US" sz="800" b="1" spc="128" kern="0" dirty="0">
                <a:solidFill>
                  <a:srgbClr val="F0507A"/>
                </a:solidFill>
                <a:latin typeface="IBM Plex Mono" pitchFamily="34" charset="0"/>
                <a:ea typeface="IBM Plex Mono" pitchFamily="34" charset="-122"/>
                <a:cs typeface="IBM Plex Mono" pitchFamily="34" charset="-120"/>
              </a:rPr>
              <a:t>04 · RUN</a:t>
            </a:r>
            <a:endParaRPr lang="en-US" sz="800" dirty="0"/>
          </a:p>
        </p:txBody>
      </p:sp>
      <p:sp>
        <p:nvSpPr>
          <p:cNvPr id="61" name="text_12_59"/>
          <p:cNvSpPr txBox="1"/>
          <p:nvPr/>
        </p:nvSpPr>
        <p:spPr>
          <a:xfrm>
            <a:off x="9036009" y="2209830"/>
            <a:ext cx="2314986" cy="254020"/>
          </a:xfrm>
          <a:prstGeom prst="rect">
            <a:avLst/>
          </a:prstGeom>
          <a:noFill/>
          <a:ln/>
        </p:spPr>
        <p:txBody>
          <a:bodyPr wrap="square" lIns="0" tIns="0" rIns="0" bIns="0" rtlCol="0" anchor="t"/>
          <a:lstStyle/>
          <a:p>
            <a:pPr algn="l" indent="0" marL="0">
              <a:lnSpc>
                <a:spcPts val="2000"/>
              </a:lnSpc>
              <a:buNone/>
            </a:pPr>
            <a:r>
              <a:rPr lang="en-US" sz="2000" spc="-60" kern="0" dirty="0">
                <a:solidFill>
                  <a:srgbClr val="EEF3F8"/>
                </a:solidFill>
                <a:latin typeface="Archivo Black" pitchFamily="34" charset="0"/>
                <a:ea typeface="Archivo Black" pitchFamily="34" charset="-122"/>
                <a:cs typeface="Archivo Black" pitchFamily="34" charset="-120"/>
              </a:rPr>
              <a:t>Run</a:t>
            </a:r>
            <a:endParaRPr lang="en-US" sz="2000" dirty="0"/>
          </a:p>
        </p:txBody>
      </p:sp>
      <p:sp>
        <p:nvSpPr>
          <p:cNvPr id="62" name="text_12_60"/>
          <p:cNvSpPr txBox="1"/>
          <p:nvPr/>
        </p:nvSpPr>
        <p:spPr>
          <a:xfrm>
            <a:off x="9036009" y="2514600"/>
            <a:ext cx="2314986" cy="330190"/>
          </a:xfrm>
          <a:prstGeom prst="rect">
            <a:avLst/>
          </a:prstGeom>
          <a:noFill/>
          <a:ln/>
        </p:spPr>
        <p:txBody>
          <a:bodyPr wrap="square" lIns="0" tIns="0" rIns="0" bIns="0" rtlCol="0" anchor="t"/>
          <a:lstStyle/>
          <a:p>
            <a:pPr algn="l" indent="0" marL="0">
              <a:lnSpc>
                <a:spcPts val="1300"/>
              </a:lnSpc>
              <a:buNone/>
            </a:pPr>
            <a:r>
              <a:rPr lang="en-US" sz="1000" dirty="0">
                <a:solidFill>
                  <a:srgbClr val="A3B4C5"/>
                </a:solidFill>
                <a:latin typeface="IBM Plex Sans" pitchFamily="34" charset="0"/>
                <a:ea typeface="IBM Plex Sans" pitchFamily="34" charset="-122"/>
                <a:cs typeface="IBM Plex Sans" pitchFamily="34" charset="-120"/>
              </a:rPr>
              <a:t>Keep your AI rules and decisions up to date.</a:t>
            </a:r>
            <a:endParaRPr lang="en-US" sz="1000" dirty="0"/>
          </a:p>
        </p:txBody>
      </p:sp>
      <p:sp>
        <p:nvSpPr>
          <p:cNvPr id="63" name="shape_12_61"/>
          <p:cNvSpPr/>
          <p:nvPr/>
        </p:nvSpPr>
        <p:spPr>
          <a:xfrm>
            <a:off x="8883670" y="2933670"/>
            <a:ext cx="2540020" cy="6309"/>
          </a:xfrm>
          <a:prstGeom prst="rect">
            <a:avLst/>
          </a:prstGeom>
          <a:solidFill>
            <a:srgbClr val="D6E6F5">
              <a:alpha val="13000"/>
            </a:srgbClr>
          </a:solidFill>
          <a:ln/>
        </p:spPr>
      </p:sp>
      <p:sp>
        <p:nvSpPr>
          <p:cNvPr id="64" name="text_12_62"/>
          <p:cNvSpPr txBox="1"/>
          <p:nvPr/>
        </p:nvSpPr>
        <p:spPr>
          <a:xfrm>
            <a:off x="9036009" y="3028950"/>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Governance Retainer</a:t>
            </a:r>
            <a:endParaRPr lang="en-US" sz="1150" dirty="0"/>
          </a:p>
        </p:txBody>
      </p:sp>
      <p:sp>
        <p:nvSpPr>
          <p:cNvPr id="65" name="text_12_63"/>
          <p:cNvSpPr txBox="1"/>
          <p:nvPr/>
        </p:nvSpPr>
        <p:spPr>
          <a:xfrm>
            <a:off x="9036009" y="3234964"/>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F0507A"/>
                </a:solidFill>
                <a:latin typeface="Archivo" pitchFamily="34" charset="0"/>
                <a:ea typeface="Archivo" pitchFamily="34" charset="-122"/>
                <a:cs typeface="Archivo" pitchFamily="34" charset="-120"/>
              </a:rPr>
              <a:t>from €2,500 / month</a:t>
            </a:r>
            <a:endParaRPr lang="en-US" sz="1250" dirty="0"/>
          </a:p>
        </p:txBody>
      </p:sp>
      <p:pic>
        <p:nvPicPr>
          <p:cNvPr id="66" name="picture_12_64" descr="/tmp/claude-0/-home-claude/5dcc285b-52c5-57b1-88a8-9616b3351304/scratchpad/f39/W2/decks_v3/_work/C_Company-and-Offers_EN_v1.3_20261027/img_030.png">    </p:cNvPr>
          <p:cNvPicPr>
            <a:picLocks noChangeAspect="1"/>
          </p:cNvPicPr>
          <p:nvPr/>
        </p:nvPicPr>
        <p:blipFill>
          <a:blip r:embed="rId5"/>
          <a:stretch>
            <a:fillRect/>
          </a:stretch>
        </p:blipFill>
        <p:spPr>
          <a:xfrm>
            <a:off x="8883670" y="3506358"/>
            <a:ext cx="2540020" cy="2392802"/>
          </a:xfrm>
          <a:prstGeom prst="rect">
            <a:avLst/>
          </a:prstGeom>
        </p:spPr>
      </p:pic>
      <p:sp>
        <p:nvSpPr>
          <p:cNvPr id="67" name="text_12_65"/>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ethority.ai offer pages · net prices plus VAT where applicable · Oct 2026</a:t>
            </a:r>
            <a:endParaRPr lang="en-US" sz="900" dirty="0"/>
          </a:p>
        </p:txBody>
      </p:sp>
      <p:sp>
        <p:nvSpPr>
          <p:cNvPr id="68" name="text_12_66"/>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69" name="text_12_67"/>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V1.3 · 27 OCT 2026</a:t>
            </a:r>
            <a:endParaRPr lang="en-US" sz="750" dirty="0"/>
          </a:p>
        </p:txBody>
      </p:sp>
      <p:sp>
        <p:nvSpPr>
          <p:cNvPr id="70" name="text_12_68"/>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12 / 22</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_13_0"/>
          <p:cNvSpPr/>
          <p:nvPr/>
        </p:nvSpPr>
        <p:spPr>
          <a:xfrm>
            <a:off x="0" y="0"/>
            <a:ext cx="12191970" cy="88880"/>
          </a:xfrm>
          <a:prstGeom prst="rect">
            <a:avLst/>
          </a:prstGeom>
          <a:solidFill>
            <a:srgbClr val="35C8FF"/>
          </a:solidFill>
          <a:ln/>
        </p:spPr>
      </p:sp>
      <p:pic>
        <p:nvPicPr>
          <p:cNvPr id="3" name="picture_13_1" descr="/tmp/claude-0/-home-claude/5dcc285b-52c5-57b1-88a8-9616b3351304/scratchpad/f39/W2/decks_v3/_work/C_Company-and-Offers_EN_v1.3_20261027/img_031.png">    </p:cNvPr>
          <p:cNvPicPr>
            <a:picLocks noChangeAspect="1"/>
          </p:cNvPicPr>
          <p:nvPr/>
        </p:nvPicPr>
        <p:blipFill>
          <a:blip r:embed="rId1"/>
          <a:stretch>
            <a:fillRect/>
          </a:stretch>
        </p:blipFill>
        <p:spPr>
          <a:xfrm>
            <a:off x="761970" y="317480"/>
            <a:ext cx="279441" cy="279441"/>
          </a:xfrm>
          <a:prstGeom prst="rect">
            <a:avLst/>
          </a:prstGeom>
        </p:spPr>
      </p:pic>
      <p:sp>
        <p:nvSpPr>
          <p:cNvPr id="4" name="text_13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3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3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sp>
        <p:nvSpPr>
          <p:cNvPr id="7" name="text_13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ADVISORY SERVICE · FIXED PRICE · ONE WORKSHOP DAY</a:t>
            </a:r>
            <a:endParaRPr lang="en-US" sz="1050" dirty="0"/>
          </a:p>
        </p:txBody>
      </p:sp>
      <p:sp>
        <p:nvSpPr>
          <p:cNvPr id="8" name="Title"/>
          <p:cNvSpPr txBox="1"/>
          <p:nvPr/>
        </p:nvSpPr>
        <p:spPr>
          <a:xfrm>
            <a:off x="761970" y="1240109"/>
            <a:ext cx="6553230" cy="1126907"/>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Where you stand with AI: one workshop day, </a:t>
            </a:r>
            <a:pPr algn="l" indent="0" marL="0">
              <a:lnSpc>
                <a:spcPts val="2960"/>
              </a:lnSpc>
              <a:buNone/>
            </a:pPr>
            <a:r>
              <a:rPr lang="en-US" sz="2900" b="1" spc="-87" kern="0" dirty="0">
                <a:solidFill>
                  <a:srgbClr val="35C8FF"/>
                </a:solidFill>
                <a:latin typeface="Archivo" pitchFamily="34" charset="0"/>
                <a:ea typeface="Archivo" pitchFamily="34" charset="-122"/>
                <a:cs typeface="Archivo" pitchFamily="34" charset="-120"/>
              </a:rPr>
              <a:t>then a written assessment.</a:t>
            </a:r>
            <a:endParaRPr lang="en-US" sz="2900" dirty="0"/>
          </a:p>
        </p:txBody>
      </p:sp>
      <p:sp>
        <p:nvSpPr>
          <p:cNvPr id="9" name="text_13_7"/>
          <p:cNvSpPr txBox="1"/>
          <p:nvPr/>
        </p:nvSpPr>
        <p:spPr>
          <a:xfrm>
            <a:off x="761970" y="2582997"/>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35C8FF"/>
                </a:solidFill>
                <a:latin typeface="Archivo" pitchFamily="34" charset="0"/>
                <a:ea typeface="Archivo" pitchFamily="34" charset="-122"/>
                <a:cs typeface="Archivo" pitchFamily="34" charset="-120"/>
              </a:rPr>
              <a:t>AI Readiness &amp; Maturity Check</a:t>
            </a:r>
            <a:endParaRPr lang="en-US" sz="1800" dirty="0"/>
          </a:p>
        </p:txBody>
      </p:sp>
      <p:sp>
        <p:nvSpPr>
          <p:cNvPr id="10" name="text_13_8"/>
          <p:cNvSpPr txBox="1"/>
          <p:nvPr/>
        </p:nvSpPr>
        <p:spPr>
          <a:xfrm>
            <a:off x="761970" y="3024927"/>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€3,500</a:t>
            </a:r>
            <a:endParaRPr lang="en-US" sz="5200" dirty="0"/>
          </a:p>
        </p:txBody>
      </p:sp>
      <p:sp>
        <p:nvSpPr>
          <p:cNvPr id="11" name="text_13_9"/>
          <p:cNvSpPr txBox="1"/>
          <p:nvPr/>
        </p:nvSpPr>
        <p:spPr>
          <a:xfrm>
            <a:off x="761970" y="3741176"/>
            <a:ext cx="6291621" cy="165781"/>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 · one workshop day and a written assessment · date and place by agreement</a:t>
            </a:r>
            <a:endParaRPr lang="en-US" sz="900" dirty="0"/>
          </a:p>
        </p:txBody>
      </p:sp>
      <p:pic>
        <p:nvPicPr>
          <p:cNvPr id="12" name="picture_13_10" descr="/tmp/claude-0/-home-claude/5dcc285b-52c5-57b1-88a8-9616b3351304/scratchpad/f39/W2/decks_v3/_work/C_Company-and-Offers_EN_v1.3_20261027/img_032.png">    </p:cNvPr>
          <p:cNvPicPr>
            <a:picLocks noChangeAspect="1"/>
          </p:cNvPicPr>
          <p:nvPr/>
        </p:nvPicPr>
        <p:blipFill>
          <a:blip r:embed="rId2"/>
          <a:stretch>
            <a:fillRect/>
          </a:stretch>
        </p:blipFill>
        <p:spPr>
          <a:xfrm>
            <a:off x="7619970" y="952530"/>
            <a:ext cx="3810030" cy="1270010"/>
          </a:xfrm>
          <a:prstGeom prst="rect">
            <a:avLst/>
          </a:prstGeom>
        </p:spPr>
      </p:pic>
      <p:sp>
        <p:nvSpPr>
          <p:cNvPr id="13" name="text_13_11"/>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WHAT YOU GET</a:t>
            </a:r>
            <a:endParaRPr lang="en-US" sz="800" dirty="0"/>
          </a:p>
        </p:txBody>
      </p:sp>
      <p:sp>
        <p:nvSpPr>
          <p:cNvPr id="14" name="shape_13_12"/>
          <p:cNvSpPr/>
          <p:nvPr/>
        </p:nvSpPr>
        <p:spPr>
          <a:xfrm>
            <a:off x="7619970" y="2609880"/>
            <a:ext cx="3810030" cy="6309"/>
          </a:xfrm>
          <a:prstGeom prst="rect">
            <a:avLst/>
          </a:prstGeom>
          <a:solidFill>
            <a:srgbClr val="D6E6F5">
              <a:alpha val="13000"/>
            </a:srgbClr>
          </a:solidFill>
          <a:ln/>
        </p:spPr>
      </p:sp>
      <p:sp>
        <p:nvSpPr>
          <p:cNvPr id="15" name="text_13_13"/>
          <p:cNvSpPr txBox="1"/>
          <p:nvPr/>
        </p:nvSpPr>
        <p:spPr>
          <a:xfrm>
            <a:off x="7962870" y="2698760"/>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scored maturity profile with written reasoning</a:t>
            </a:r>
            <a:endParaRPr lang="en-US" sz="1100" dirty="0"/>
          </a:p>
        </p:txBody>
      </p:sp>
      <p:sp>
        <p:nvSpPr>
          <p:cNvPr id="16" name="text_13_14"/>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35C8FF"/>
                </a:solidFill>
                <a:latin typeface="Archivo Black" pitchFamily="34" charset="0"/>
                <a:ea typeface="Archivo Black" pitchFamily="34" charset="-122"/>
                <a:cs typeface="Archivo Black" pitchFamily="34" charset="-120"/>
              </a:rPr>
              <a:t>01</a:t>
            </a:r>
            <a:endParaRPr lang="en-US" sz="1200" dirty="0"/>
          </a:p>
        </p:txBody>
      </p:sp>
      <p:sp>
        <p:nvSpPr>
          <p:cNvPr id="17" name="shape_13_15"/>
          <p:cNvSpPr/>
          <p:nvPr/>
        </p:nvSpPr>
        <p:spPr>
          <a:xfrm>
            <a:off x="7619970" y="2965674"/>
            <a:ext cx="3810030" cy="6309"/>
          </a:xfrm>
          <a:prstGeom prst="rect">
            <a:avLst/>
          </a:prstGeom>
          <a:solidFill>
            <a:srgbClr val="D6E6F5">
              <a:alpha val="13000"/>
            </a:srgbClr>
          </a:solidFill>
          <a:ln/>
        </p:spPr>
      </p:sp>
      <p:sp>
        <p:nvSpPr>
          <p:cNvPr id="18" name="text_13_16"/>
          <p:cNvSpPr txBox="1"/>
          <p:nvPr/>
        </p:nvSpPr>
        <p:spPr>
          <a:xfrm>
            <a:off x="7962870" y="3054553"/>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Your five most valuable AI uses, ranked by value, feasibility and risk</a:t>
            </a:r>
            <a:endParaRPr lang="en-US" sz="1100" dirty="0"/>
          </a:p>
        </p:txBody>
      </p:sp>
      <p:sp>
        <p:nvSpPr>
          <p:cNvPr id="19" name="text_13_17"/>
          <p:cNvSpPr txBox="1"/>
          <p:nvPr/>
        </p:nvSpPr>
        <p:spPr>
          <a:xfrm>
            <a:off x="7619970" y="3054553"/>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35C8FF"/>
                </a:solidFill>
                <a:latin typeface="Archivo Black" pitchFamily="34" charset="0"/>
                <a:ea typeface="Archivo Black" pitchFamily="34" charset="-122"/>
                <a:cs typeface="Archivo Black" pitchFamily="34" charset="-120"/>
              </a:rPr>
              <a:t>02</a:t>
            </a:r>
            <a:endParaRPr lang="en-US" sz="1200" dirty="0"/>
          </a:p>
        </p:txBody>
      </p:sp>
      <p:sp>
        <p:nvSpPr>
          <p:cNvPr id="20" name="shape_13_18"/>
          <p:cNvSpPr/>
          <p:nvPr/>
        </p:nvSpPr>
        <p:spPr>
          <a:xfrm>
            <a:off x="7619970" y="3505810"/>
            <a:ext cx="3810030" cy="6309"/>
          </a:xfrm>
          <a:prstGeom prst="rect">
            <a:avLst/>
          </a:prstGeom>
          <a:solidFill>
            <a:srgbClr val="D6E6F5">
              <a:alpha val="13000"/>
            </a:srgbClr>
          </a:solidFill>
          <a:ln/>
        </p:spPr>
      </p:sp>
      <p:sp>
        <p:nvSpPr>
          <p:cNvPr id="21" name="text_13_19"/>
          <p:cNvSpPr txBox="1"/>
          <p:nvPr/>
        </p:nvSpPr>
        <p:spPr>
          <a:xfrm>
            <a:off x="7962870" y="3594689"/>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draft 90-day plan for leadership review</a:t>
            </a:r>
            <a:endParaRPr lang="en-US" sz="1100" dirty="0"/>
          </a:p>
        </p:txBody>
      </p:sp>
      <p:sp>
        <p:nvSpPr>
          <p:cNvPr id="22" name="text_13_20"/>
          <p:cNvSpPr txBox="1"/>
          <p:nvPr/>
        </p:nvSpPr>
        <p:spPr>
          <a:xfrm>
            <a:off x="7619970" y="3594689"/>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35C8FF"/>
                </a:solidFill>
                <a:latin typeface="Archivo Black" pitchFamily="34" charset="0"/>
                <a:ea typeface="Archivo Black" pitchFamily="34" charset="-122"/>
                <a:cs typeface="Archivo Black" pitchFamily="34" charset="-120"/>
              </a:rPr>
              <a:t>03</a:t>
            </a:r>
            <a:endParaRPr lang="en-US" sz="1200" dirty="0"/>
          </a:p>
        </p:txBody>
      </p:sp>
      <p:sp>
        <p:nvSpPr>
          <p:cNvPr id="23" name="shape_13_21"/>
          <p:cNvSpPr/>
          <p:nvPr/>
        </p:nvSpPr>
        <p:spPr>
          <a:xfrm>
            <a:off x="7619970" y="3861603"/>
            <a:ext cx="3810030" cy="6309"/>
          </a:xfrm>
          <a:prstGeom prst="rect">
            <a:avLst/>
          </a:prstGeom>
          <a:solidFill>
            <a:srgbClr val="D6E6F5">
              <a:alpha val="13000"/>
            </a:srgbClr>
          </a:solidFill>
          <a:ln/>
        </p:spPr>
      </p:sp>
      <p:sp>
        <p:nvSpPr>
          <p:cNvPr id="24" name="text_13_22"/>
          <p:cNvSpPr txBox="1"/>
          <p:nvPr/>
        </p:nvSpPr>
        <p:spPr>
          <a:xfrm>
            <a:off x="7962870" y="3950482"/>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One workshop day with up to 8 people from your team</a:t>
            </a:r>
            <a:endParaRPr lang="en-US" sz="1100" dirty="0"/>
          </a:p>
        </p:txBody>
      </p:sp>
      <p:sp>
        <p:nvSpPr>
          <p:cNvPr id="25" name="text_13_23"/>
          <p:cNvSpPr txBox="1"/>
          <p:nvPr/>
        </p:nvSpPr>
        <p:spPr>
          <a:xfrm>
            <a:off x="7619970" y="3950482"/>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35C8FF"/>
                </a:solidFill>
                <a:latin typeface="Archivo Black" pitchFamily="34" charset="0"/>
                <a:ea typeface="Archivo Black" pitchFamily="34" charset="-122"/>
                <a:cs typeface="Archivo Black" pitchFamily="34" charset="-120"/>
              </a:rPr>
              <a:t>04</a:t>
            </a:r>
            <a:endParaRPr lang="en-US" sz="1200" dirty="0"/>
          </a:p>
        </p:txBody>
      </p:sp>
      <p:sp>
        <p:nvSpPr>
          <p:cNvPr id="26" name="shape_13_24"/>
          <p:cNvSpPr/>
          <p:nvPr/>
        </p:nvSpPr>
        <p:spPr>
          <a:xfrm>
            <a:off x="7619970" y="5219670"/>
            <a:ext cx="3810030" cy="613562"/>
          </a:xfrm>
          <a:prstGeom prst="rect">
            <a:avLst/>
          </a:prstGeom>
          <a:solidFill>
            <a:srgbClr val="0B1A2A"/>
          </a:solidFill>
          <a:ln w="6350">
            <a:solidFill>
              <a:srgbClr val="D6E6F5">
                <a:alpha val="13000"/>
              </a:srgbClr>
            </a:solidFill>
            <a:prstDash val="solid"/>
          </a:ln>
        </p:spPr>
      </p:sp>
      <p:sp>
        <p:nvSpPr>
          <p:cNvPr id="27" name="shape_13_25"/>
          <p:cNvSpPr/>
          <p:nvPr/>
        </p:nvSpPr>
        <p:spPr>
          <a:xfrm>
            <a:off x="7727960" y="5421752"/>
            <a:ext cx="756940" cy="209580"/>
          </a:xfrm>
          <a:prstGeom prst="rect">
            <a:avLst/>
          </a:prstGeom>
          <a:solidFill>
            <a:srgbClr val="35C8FF"/>
          </a:solidFill>
          <a:ln/>
        </p:spPr>
      </p:sp>
      <p:sp>
        <p:nvSpPr>
          <p:cNvPr id="28" name="text_13_26"/>
          <p:cNvSpPr txBox="1"/>
          <p:nvPr/>
        </p:nvSpPr>
        <p:spPr>
          <a:xfrm>
            <a:off x="7797820" y="5478902"/>
            <a:ext cx="648492"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NEXT STEP</a:t>
            </a:r>
            <a:endParaRPr lang="en-US" sz="750" dirty="0"/>
          </a:p>
        </p:txBody>
      </p:sp>
      <p:sp>
        <p:nvSpPr>
          <p:cNvPr id="29" name="text_13_27"/>
          <p:cNvSpPr txBox="1"/>
          <p:nvPr/>
        </p:nvSpPr>
        <p:spPr>
          <a:xfrm>
            <a:off x="8586490" y="5314950"/>
            <a:ext cx="2830342" cy="423093"/>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Request a check</a:t>
            </a:r>
            <a:endParaRPr lang="en-US" sz="1050" dirty="0"/>
          </a:p>
        </p:txBody>
      </p:sp>
      <p:sp>
        <p:nvSpPr>
          <p:cNvPr id="30" name="text_13_28"/>
          <p:cNvSpPr txBox="1"/>
          <p:nvPr/>
        </p:nvSpPr>
        <p:spPr>
          <a:xfrm>
            <a:off x="8586490" y="5507065"/>
            <a:ext cx="2830342" cy="230977"/>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products/</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enterprise-services/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readiness-maturity-check</a:t>
            </a:r>
            <a:endParaRPr lang="en-US" sz="700" dirty="0"/>
          </a:p>
        </p:txBody>
      </p:sp>
      <p:sp>
        <p:nvSpPr>
          <p:cNvPr id="31" name="text_13_29"/>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ethority.ai offer pages · net prices plus VAT where applicable · Oct 2026</a:t>
            </a:r>
            <a:endParaRPr lang="en-US" sz="900" dirty="0"/>
          </a:p>
        </p:txBody>
      </p:sp>
      <p:sp>
        <p:nvSpPr>
          <p:cNvPr id="32" name="text_13_30"/>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33" name="text_13_31"/>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V1.3 · 27 OCT 2026</a:t>
            </a:r>
            <a:endParaRPr lang="en-US" sz="750" dirty="0"/>
          </a:p>
        </p:txBody>
      </p:sp>
      <p:sp>
        <p:nvSpPr>
          <p:cNvPr id="34" name="text_13_3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13 / 22</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_14_0"/>
          <p:cNvSpPr/>
          <p:nvPr/>
        </p:nvSpPr>
        <p:spPr>
          <a:xfrm>
            <a:off x="0" y="0"/>
            <a:ext cx="12191970" cy="88880"/>
          </a:xfrm>
          <a:prstGeom prst="rect">
            <a:avLst/>
          </a:prstGeom>
          <a:solidFill>
            <a:srgbClr val="2C2CDD"/>
          </a:solidFill>
          <a:ln/>
        </p:spPr>
      </p:sp>
      <p:pic>
        <p:nvPicPr>
          <p:cNvPr id="3" name="picture_14_1" descr="/tmp/claude-0/-home-claude/5dcc285b-52c5-57b1-88a8-9616b3351304/scratchpad/f39/W2/decks_v3/_work/C_Company-and-Offers_EN_v1.3_20261027/img_033.png">    </p:cNvPr>
          <p:cNvPicPr>
            <a:picLocks noChangeAspect="1"/>
          </p:cNvPicPr>
          <p:nvPr/>
        </p:nvPicPr>
        <p:blipFill>
          <a:blip r:embed="rId1"/>
          <a:stretch>
            <a:fillRect/>
          </a:stretch>
        </p:blipFill>
        <p:spPr>
          <a:xfrm>
            <a:off x="761970" y="317480"/>
            <a:ext cx="279441" cy="279441"/>
          </a:xfrm>
          <a:prstGeom prst="rect">
            <a:avLst/>
          </a:prstGeom>
        </p:spPr>
      </p:pic>
      <p:sp>
        <p:nvSpPr>
          <p:cNvPr id="4" name="text_14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4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4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sp>
        <p:nvSpPr>
          <p:cNvPr id="7" name="text_14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8080EB"/>
                </a:solidFill>
                <a:latin typeface="IBM Plex Mono" pitchFamily="34" charset="0"/>
                <a:ea typeface="IBM Plex Mono" pitchFamily="34" charset="-122"/>
                <a:cs typeface="IBM Plex Mono" pitchFamily="34" charset="-120"/>
              </a:rPr>
              <a:t>ADVISORY SERVICE · FIXED PRICE · 2–3 WEEKS</a:t>
            </a:r>
            <a:endParaRPr lang="en-US" sz="1050" dirty="0"/>
          </a:p>
        </p:txBody>
      </p:sp>
      <p:sp>
        <p:nvSpPr>
          <p:cNvPr id="8" name="Title"/>
          <p:cNvSpPr txBox="1"/>
          <p:nvPr/>
        </p:nvSpPr>
        <p:spPr>
          <a:xfrm>
            <a:off x="761970" y="1240109"/>
            <a:ext cx="6553230" cy="751271"/>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Know which AI you use and </a:t>
            </a:r>
            <a:pPr algn="l" indent="0" marL="0">
              <a:lnSpc>
                <a:spcPts val="2960"/>
              </a:lnSpc>
              <a:buNone/>
            </a:pPr>
            <a:r>
              <a:rPr lang="en-US" sz="2900" b="1" spc="-87" kern="0" dirty="0">
                <a:solidFill>
                  <a:srgbClr val="8080EB"/>
                </a:solidFill>
                <a:latin typeface="Archivo" pitchFamily="34" charset="0"/>
                <a:ea typeface="Archivo" pitchFamily="34" charset="-122"/>
                <a:cs typeface="Archivo" pitchFamily="34" charset="-120"/>
              </a:rPr>
              <a:t>what the EU AI Act requires of you.</a:t>
            </a:r>
            <a:endParaRPr lang="en-US" sz="2900" dirty="0"/>
          </a:p>
        </p:txBody>
      </p:sp>
      <p:sp>
        <p:nvSpPr>
          <p:cNvPr id="9" name="text_14_7"/>
          <p:cNvSpPr txBox="1"/>
          <p:nvPr/>
        </p:nvSpPr>
        <p:spPr>
          <a:xfrm>
            <a:off x="761970" y="2207362"/>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8080EB"/>
                </a:solidFill>
                <a:latin typeface="Archivo" pitchFamily="34" charset="0"/>
                <a:ea typeface="Archivo" pitchFamily="34" charset="-122"/>
                <a:cs typeface="Archivo" pitchFamily="34" charset="-120"/>
              </a:rPr>
              <a:t>AI Act Readiness Sprint</a:t>
            </a:r>
            <a:endParaRPr lang="en-US" sz="1800" dirty="0"/>
          </a:p>
        </p:txBody>
      </p:sp>
      <p:sp>
        <p:nvSpPr>
          <p:cNvPr id="10" name="text_14_8"/>
          <p:cNvSpPr txBox="1"/>
          <p:nvPr/>
        </p:nvSpPr>
        <p:spPr>
          <a:xfrm>
            <a:off x="761970" y="2649200"/>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from €6,900</a:t>
            </a:r>
            <a:endParaRPr lang="en-US" sz="5200" dirty="0"/>
          </a:p>
        </p:txBody>
      </p:sp>
      <p:sp>
        <p:nvSpPr>
          <p:cNvPr id="11" name="text_14_9"/>
          <p:cNvSpPr txBox="1"/>
          <p:nvPr/>
        </p:nvSpPr>
        <p:spPr>
          <a:xfrm>
            <a:off x="761970" y="3365541"/>
            <a:ext cx="6291621" cy="331379"/>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 · mid-sized companies: 2 weeks, up to 15 AI uses · Enterprise €19,500: 3 weeks, up to 40 systems</a:t>
            </a:r>
            <a:endParaRPr lang="en-US" sz="900" dirty="0"/>
          </a:p>
        </p:txBody>
      </p:sp>
      <p:pic>
        <p:nvPicPr>
          <p:cNvPr id="12" name="picture_14_10" descr="/tmp/claude-0/-home-claude/5dcc285b-52c5-57b1-88a8-9616b3351304/scratchpad/f39/W2/decks_v3/_work/C_Company-and-Offers_EN_v1.3_20261027/img_034.png">    </p:cNvPr>
          <p:cNvPicPr>
            <a:picLocks noChangeAspect="1"/>
          </p:cNvPicPr>
          <p:nvPr/>
        </p:nvPicPr>
        <p:blipFill>
          <a:blip r:embed="rId2"/>
          <a:stretch>
            <a:fillRect/>
          </a:stretch>
        </p:blipFill>
        <p:spPr>
          <a:xfrm>
            <a:off x="7619970" y="952530"/>
            <a:ext cx="3810030" cy="1270010"/>
          </a:xfrm>
          <a:prstGeom prst="rect">
            <a:avLst/>
          </a:prstGeom>
        </p:spPr>
      </p:pic>
      <p:sp>
        <p:nvSpPr>
          <p:cNvPr id="13" name="text_14_11"/>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WHAT YOU GET</a:t>
            </a:r>
            <a:endParaRPr lang="en-US" sz="800" dirty="0"/>
          </a:p>
        </p:txBody>
      </p:sp>
      <p:sp>
        <p:nvSpPr>
          <p:cNvPr id="14" name="shape_14_12"/>
          <p:cNvSpPr/>
          <p:nvPr/>
        </p:nvSpPr>
        <p:spPr>
          <a:xfrm>
            <a:off x="7619970" y="2609880"/>
            <a:ext cx="3810030" cy="6309"/>
          </a:xfrm>
          <a:prstGeom prst="rect">
            <a:avLst/>
          </a:prstGeom>
          <a:solidFill>
            <a:srgbClr val="D6E6F5">
              <a:alpha val="13000"/>
            </a:srgbClr>
          </a:solidFill>
          <a:ln/>
        </p:spPr>
      </p:sp>
      <p:sp>
        <p:nvSpPr>
          <p:cNvPr id="15" name="text_14_13"/>
          <p:cNvSpPr txBox="1"/>
          <p:nvPr/>
        </p:nvSpPr>
        <p:spPr>
          <a:xfrm>
            <a:off x="7962870" y="2698760"/>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Your AI systems classified under the EU AI Act</a:t>
            </a:r>
            <a:endParaRPr lang="en-US" sz="1100" dirty="0"/>
          </a:p>
        </p:txBody>
      </p:sp>
      <p:sp>
        <p:nvSpPr>
          <p:cNvPr id="16" name="text_14_14"/>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8080EB"/>
                </a:solidFill>
                <a:latin typeface="Archivo Black" pitchFamily="34" charset="0"/>
                <a:ea typeface="Archivo Black" pitchFamily="34" charset="-122"/>
                <a:cs typeface="Archivo Black" pitchFamily="34" charset="-120"/>
              </a:rPr>
              <a:t>01</a:t>
            </a:r>
            <a:endParaRPr lang="en-US" sz="1200" dirty="0"/>
          </a:p>
        </p:txBody>
      </p:sp>
      <p:sp>
        <p:nvSpPr>
          <p:cNvPr id="17" name="shape_14_15"/>
          <p:cNvSpPr/>
          <p:nvPr/>
        </p:nvSpPr>
        <p:spPr>
          <a:xfrm>
            <a:off x="7619970" y="2965674"/>
            <a:ext cx="3810030" cy="6309"/>
          </a:xfrm>
          <a:prstGeom prst="rect">
            <a:avLst/>
          </a:prstGeom>
          <a:solidFill>
            <a:srgbClr val="D6E6F5">
              <a:alpha val="13000"/>
            </a:srgbClr>
          </a:solidFill>
          <a:ln/>
        </p:spPr>
      </p:sp>
      <p:sp>
        <p:nvSpPr>
          <p:cNvPr id="18" name="text_14_16"/>
          <p:cNvSpPr txBox="1"/>
          <p:nvPr/>
        </p:nvSpPr>
        <p:spPr>
          <a:xfrm>
            <a:off x="7962870" y="3054553"/>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Gaps and a costed plan to 2 Dec 2027</a:t>
            </a:r>
            <a:endParaRPr lang="en-US" sz="1100" dirty="0"/>
          </a:p>
        </p:txBody>
      </p:sp>
      <p:sp>
        <p:nvSpPr>
          <p:cNvPr id="19" name="text_14_17"/>
          <p:cNvSpPr txBox="1"/>
          <p:nvPr/>
        </p:nvSpPr>
        <p:spPr>
          <a:xfrm>
            <a:off x="7619970" y="3054553"/>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8080EB"/>
                </a:solidFill>
                <a:latin typeface="Archivo Black" pitchFamily="34" charset="0"/>
                <a:ea typeface="Archivo Black" pitchFamily="34" charset="-122"/>
                <a:cs typeface="Archivo Black" pitchFamily="34" charset="-120"/>
              </a:rPr>
              <a:t>02</a:t>
            </a:r>
            <a:endParaRPr lang="en-US" sz="1200" dirty="0"/>
          </a:p>
        </p:txBody>
      </p:sp>
      <p:sp>
        <p:nvSpPr>
          <p:cNvPr id="20" name="shape_14_18"/>
          <p:cNvSpPr/>
          <p:nvPr/>
        </p:nvSpPr>
        <p:spPr>
          <a:xfrm>
            <a:off x="7619970" y="3321467"/>
            <a:ext cx="3810030" cy="6309"/>
          </a:xfrm>
          <a:prstGeom prst="rect">
            <a:avLst/>
          </a:prstGeom>
          <a:solidFill>
            <a:srgbClr val="D6E6F5">
              <a:alpha val="13000"/>
            </a:srgbClr>
          </a:solidFill>
          <a:ln/>
        </p:spPr>
      </p:sp>
      <p:sp>
        <p:nvSpPr>
          <p:cNvPr id="21" name="text_14_19"/>
          <p:cNvSpPr txBox="1"/>
          <p:nvPr/>
        </p:nvSpPr>
        <p:spPr>
          <a:xfrm>
            <a:off x="7962870" y="3410346"/>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The facts your legal team needs, prepared</a:t>
            </a:r>
            <a:endParaRPr lang="en-US" sz="1100" dirty="0"/>
          </a:p>
        </p:txBody>
      </p:sp>
      <p:sp>
        <p:nvSpPr>
          <p:cNvPr id="22" name="text_14_20"/>
          <p:cNvSpPr txBox="1"/>
          <p:nvPr/>
        </p:nvSpPr>
        <p:spPr>
          <a:xfrm>
            <a:off x="7619970" y="3410346"/>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8080EB"/>
                </a:solidFill>
                <a:latin typeface="Archivo Black" pitchFamily="34" charset="0"/>
                <a:ea typeface="Archivo Black" pitchFamily="34" charset="-122"/>
                <a:cs typeface="Archivo Black" pitchFamily="34" charset="-120"/>
              </a:rPr>
              <a:t>03</a:t>
            </a:r>
            <a:endParaRPr lang="en-US" sz="1200" dirty="0"/>
          </a:p>
        </p:txBody>
      </p:sp>
      <p:sp>
        <p:nvSpPr>
          <p:cNvPr id="23" name="shape_14_21"/>
          <p:cNvSpPr/>
          <p:nvPr/>
        </p:nvSpPr>
        <p:spPr>
          <a:xfrm>
            <a:off x="7619970" y="3677260"/>
            <a:ext cx="3810030" cy="6309"/>
          </a:xfrm>
          <a:prstGeom prst="rect">
            <a:avLst/>
          </a:prstGeom>
          <a:solidFill>
            <a:srgbClr val="D6E6F5">
              <a:alpha val="13000"/>
            </a:srgbClr>
          </a:solidFill>
          <a:ln/>
        </p:spPr>
      </p:sp>
      <p:sp>
        <p:nvSpPr>
          <p:cNvPr id="24" name="text_14_22"/>
          <p:cNvSpPr txBox="1"/>
          <p:nvPr/>
        </p:nvSpPr>
        <p:spPr>
          <a:xfrm>
            <a:off x="7962870" y="3766139"/>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briefing for the board or management</a:t>
            </a:r>
            <a:endParaRPr lang="en-US" sz="1100" dirty="0"/>
          </a:p>
        </p:txBody>
      </p:sp>
      <p:sp>
        <p:nvSpPr>
          <p:cNvPr id="25" name="text_14_23"/>
          <p:cNvSpPr txBox="1"/>
          <p:nvPr/>
        </p:nvSpPr>
        <p:spPr>
          <a:xfrm>
            <a:off x="7619970" y="3766139"/>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8080EB"/>
                </a:solidFill>
                <a:latin typeface="Archivo Black" pitchFamily="34" charset="0"/>
                <a:ea typeface="Archivo Black" pitchFamily="34" charset="-122"/>
                <a:cs typeface="Archivo Black" pitchFamily="34" charset="-120"/>
              </a:rPr>
              <a:t>04</a:t>
            </a:r>
            <a:endParaRPr lang="en-US" sz="1200" dirty="0"/>
          </a:p>
        </p:txBody>
      </p:sp>
      <p:sp>
        <p:nvSpPr>
          <p:cNvPr id="26" name="shape_14_24"/>
          <p:cNvSpPr/>
          <p:nvPr/>
        </p:nvSpPr>
        <p:spPr>
          <a:xfrm>
            <a:off x="7619970" y="5219670"/>
            <a:ext cx="3810030" cy="613562"/>
          </a:xfrm>
          <a:prstGeom prst="rect">
            <a:avLst/>
          </a:prstGeom>
          <a:solidFill>
            <a:srgbClr val="0B1A2A"/>
          </a:solidFill>
          <a:ln w="6350">
            <a:solidFill>
              <a:srgbClr val="D6E6F5">
                <a:alpha val="13000"/>
              </a:srgbClr>
            </a:solidFill>
            <a:prstDash val="solid"/>
          </a:ln>
        </p:spPr>
      </p:sp>
      <p:sp>
        <p:nvSpPr>
          <p:cNvPr id="27" name="shape_14_25"/>
          <p:cNvSpPr/>
          <p:nvPr/>
        </p:nvSpPr>
        <p:spPr>
          <a:xfrm>
            <a:off x="7727960" y="5421752"/>
            <a:ext cx="756940" cy="209580"/>
          </a:xfrm>
          <a:prstGeom prst="rect">
            <a:avLst/>
          </a:prstGeom>
          <a:solidFill>
            <a:srgbClr val="35C8FF"/>
          </a:solidFill>
          <a:ln/>
        </p:spPr>
      </p:sp>
      <p:sp>
        <p:nvSpPr>
          <p:cNvPr id="28" name="text_14_26"/>
          <p:cNvSpPr txBox="1"/>
          <p:nvPr/>
        </p:nvSpPr>
        <p:spPr>
          <a:xfrm>
            <a:off x="7797820" y="5478902"/>
            <a:ext cx="648492"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NEXT STEP</a:t>
            </a:r>
            <a:endParaRPr lang="en-US" sz="750" dirty="0"/>
          </a:p>
        </p:txBody>
      </p:sp>
      <p:sp>
        <p:nvSpPr>
          <p:cNvPr id="29" name="text_14_27"/>
          <p:cNvSpPr txBox="1"/>
          <p:nvPr/>
        </p:nvSpPr>
        <p:spPr>
          <a:xfrm>
            <a:off x="8586490" y="5314950"/>
            <a:ext cx="2830342" cy="423093"/>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Request a 30-minute scoping call</a:t>
            </a:r>
            <a:endParaRPr lang="en-US" sz="1050" dirty="0"/>
          </a:p>
        </p:txBody>
      </p:sp>
      <p:sp>
        <p:nvSpPr>
          <p:cNvPr id="30" name="text_14_28"/>
          <p:cNvSpPr txBox="1"/>
          <p:nvPr/>
        </p:nvSpPr>
        <p:spPr>
          <a:xfrm>
            <a:off x="8586490" y="5507065"/>
            <a:ext cx="2830342" cy="230977"/>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products/</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enterprise-services/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ai-act-readiness-sprint</a:t>
            </a:r>
            <a:endParaRPr lang="en-US" sz="700" dirty="0"/>
          </a:p>
        </p:txBody>
      </p:sp>
      <p:sp>
        <p:nvSpPr>
          <p:cNvPr id="31" name="text_14_29"/>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ethority.ai offer pages · net prices plus VAT where applicable · Oct 2026</a:t>
            </a:r>
            <a:endParaRPr lang="en-US" sz="900" dirty="0"/>
          </a:p>
        </p:txBody>
      </p:sp>
      <p:sp>
        <p:nvSpPr>
          <p:cNvPr id="32" name="text_14_30"/>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33" name="text_14_31"/>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V1.3 · 27 OCT 2026</a:t>
            </a:r>
            <a:endParaRPr lang="en-US" sz="750" dirty="0"/>
          </a:p>
        </p:txBody>
      </p:sp>
      <p:sp>
        <p:nvSpPr>
          <p:cNvPr id="34" name="text_14_3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14 / 22</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_15_0"/>
          <p:cNvSpPr/>
          <p:nvPr/>
        </p:nvSpPr>
        <p:spPr>
          <a:xfrm>
            <a:off x="0" y="0"/>
            <a:ext cx="12191970" cy="88880"/>
          </a:xfrm>
          <a:prstGeom prst="rect">
            <a:avLst/>
          </a:prstGeom>
          <a:solidFill>
            <a:srgbClr val="F7A23B"/>
          </a:solidFill>
          <a:ln/>
        </p:spPr>
      </p:sp>
      <p:pic>
        <p:nvPicPr>
          <p:cNvPr id="3" name="picture_15_1" descr="/tmp/claude-0/-home-claude/5dcc285b-52c5-57b1-88a8-9616b3351304/scratchpad/f39/W2/decks_v3/_work/C_Company-and-Offers_EN_v1.3_20261027/img_035.png">    </p:cNvPr>
          <p:cNvPicPr>
            <a:picLocks noChangeAspect="1"/>
          </p:cNvPicPr>
          <p:nvPr/>
        </p:nvPicPr>
        <p:blipFill>
          <a:blip r:embed="rId1"/>
          <a:stretch>
            <a:fillRect/>
          </a:stretch>
        </p:blipFill>
        <p:spPr>
          <a:xfrm>
            <a:off x="761970" y="317480"/>
            <a:ext cx="279441" cy="279441"/>
          </a:xfrm>
          <a:prstGeom prst="rect">
            <a:avLst/>
          </a:prstGeom>
        </p:spPr>
      </p:pic>
      <p:sp>
        <p:nvSpPr>
          <p:cNvPr id="4" name="text_15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5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5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sp>
        <p:nvSpPr>
          <p:cNvPr id="7" name="text_15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F7A23B"/>
                </a:solidFill>
                <a:latin typeface="IBM Plex Mono" pitchFamily="34" charset="0"/>
                <a:ea typeface="IBM Plex Mono" pitchFamily="34" charset="-122"/>
                <a:cs typeface="IBM Plex Mono" pitchFamily="34" charset="-120"/>
              </a:rPr>
              <a:t>TEAM OFFER · HALF DAY OR ONE DAY</a:t>
            </a:r>
            <a:endParaRPr lang="en-US" sz="1050" dirty="0"/>
          </a:p>
        </p:txBody>
      </p:sp>
      <p:sp>
        <p:nvSpPr>
          <p:cNvPr id="8" name="Title"/>
          <p:cNvSpPr txBox="1"/>
          <p:nvPr/>
        </p:nvSpPr>
        <p:spPr>
          <a:xfrm>
            <a:off x="761970" y="1240109"/>
            <a:ext cx="6553230" cy="751271"/>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Your team learns to use AI </a:t>
            </a:r>
            <a:pPr algn="l" indent="0" marL="0">
              <a:lnSpc>
                <a:spcPts val="2960"/>
              </a:lnSpc>
              <a:buNone/>
            </a:pPr>
            <a:r>
              <a:rPr lang="en-US" sz="2900" b="1" spc="-87" kern="0" dirty="0">
                <a:solidFill>
                  <a:srgbClr val="F7A23B"/>
                </a:solidFill>
                <a:latin typeface="Archivo" pitchFamily="34" charset="0"/>
                <a:ea typeface="Archivo" pitchFamily="34" charset="-122"/>
                <a:cs typeface="Archivo" pitchFamily="34" charset="-120"/>
              </a:rPr>
              <a:t>well and safely in daily work.</a:t>
            </a:r>
            <a:endParaRPr lang="en-US" sz="2900" dirty="0"/>
          </a:p>
        </p:txBody>
      </p:sp>
      <p:sp>
        <p:nvSpPr>
          <p:cNvPr id="9" name="text_15_7"/>
          <p:cNvSpPr txBox="1"/>
          <p:nvPr/>
        </p:nvSpPr>
        <p:spPr>
          <a:xfrm>
            <a:off x="761970" y="2207362"/>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F7A23B"/>
                </a:solidFill>
                <a:latin typeface="Archivo" pitchFamily="34" charset="0"/>
                <a:ea typeface="Archivo" pitchFamily="34" charset="-122"/>
                <a:cs typeface="Archivo" pitchFamily="34" charset="-120"/>
              </a:rPr>
              <a:t>AI Literacy &amp; Adoption</a:t>
            </a:r>
            <a:endParaRPr lang="en-US" sz="1800" dirty="0"/>
          </a:p>
        </p:txBody>
      </p:sp>
      <p:sp>
        <p:nvSpPr>
          <p:cNvPr id="10" name="text_15_8"/>
          <p:cNvSpPr txBox="1"/>
          <p:nvPr/>
        </p:nvSpPr>
        <p:spPr>
          <a:xfrm>
            <a:off x="761970" y="2649200"/>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from €2,400</a:t>
            </a:r>
            <a:endParaRPr lang="en-US" sz="5200" dirty="0"/>
          </a:p>
        </p:txBody>
      </p:sp>
      <p:sp>
        <p:nvSpPr>
          <p:cNvPr id="11" name="text_15_9"/>
          <p:cNvSpPr txBox="1"/>
          <p:nvPr/>
        </p:nvSpPr>
        <p:spPr>
          <a:xfrm>
            <a:off x="761970" y="3365541"/>
            <a:ext cx="6291621" cy="165781"/>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 · half-day executive workshop or one-day team training</a:t>
            </a:r>
            <a:endParaRPr lang="en-US" sz="900" dirty="0"/>
          </a:p>
        </p:txBody>
      </p:sp>
      <p:pic>
        <p:nvPicPr>
          <p:cNvPr id="12" name="picture_15_10" descr="/tmp/claude-0/-home-claude/5dcc285b-52c5-57b1-88a8-9616b3351304/scratchpad/f39/W2/decks_v3/_work/C_Company-and-Offers_EN_v1.3_20261027/img_036.png">    </p:cNvPr>
          <p:cNvPicPr>
            <a:picLocks noChangeAspect="1"/>
          </p:cNvPicPr>
          <p:nvPr/>
        </p:nvPicPr>
        <p:blipFill>
          <a:blip r:embed="rId2"/>
          <a:stretch>
            <a:fillRect/>
          </a:stretch>
        </p:blipFill>
        <p:spPr>
          <a:xfrm>
            <a:off x="7619970" y="952530"/>
            <a:ext cx="3810030" cy="1270010"/>
          </a:xfrm>
          <a:prstGeom prst="rect">
            <a:avLst/>
          </a:prstGeom>
        </p:spPr>
      </p:pic>
      <p:sp>
        <p:nvSpPr>
          <p:cNvPr id="13" name="text_15_11"/>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WHAT YOU GET</a:t>
            </a:r>
            <a:endParaRPr lang="en-US" sz="800" dirty="0"/>
          </a:p>
        </p:txBody>
      </p:sp>
      <p:sp>
        <p:nvSpPr>
          <p:cNvPr id="14" name="shape_15_12"/>
          <p:cNvSpPr/>
          <p:nvPr/>
        </p:nvSpPr>
        <p:spPr>
          <a:xfrm>
            <a:off x="7619970" y="2609880"/>
            <a:ext cx="3810030" cy="6309"/>
          </a:xfrm>
          <a:prstGeom prst="rect">
            <a:avLst/>
          </a:prstGeom>
          <a:solidFill>
            <a:srgbClr val="D6E6F5">
              <a:alpha val="13000"/>
            </a:srgbClr>
          </a:solidFill>
          <a:ln/>
        </p:spPr>
      </p:sp>
      <p:sp>
        <p:nvSpPr>
          <p:cNvPr id="15" name="text_15_13"/>
          <p:cNvSpPr txBox="1"/>
          <p:nvPr/>
        </p:nvSpPr>
        <p:spPr>
          <a:xfrm>
            <a:off x="7962870" y="2698760"/>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Role-based training for leaders, specialists and teams</a:t>
            </a:r>
            <a:endParaRPr lang="en-US" sz="1100" dirty="0"/>
          </a:p>
        </p:txBody>
      </p:sp>
      <p:sp>
        <p:nvSpPr>
          <p:cNvPr id="16" name="text_15_14"/>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7A23B"/>
                </a:solidFill>
                <a:latin typeface="Archivo Black" pitchFamily="34" charset="0"/>
                <a:ea typeface="Archivo Black" pitchFamily="34" charset="-122"/>
                <a:cs typeface="Archivo Black" pitchFamily="34" charset="-120"/>
              </a:rPr>
              <a:t>01</a:t>
            </a:r>
            <a:endParaRPr lang="en-US" sz="1200" dirty="0"/>
          </a:p>
        </p:txBody>
      </p:sp>
      <p:sp>
        <p:nvSpPr>
          <p:cNvPr id="17" name="shape_15_15"/>
          <p:cNvSpPr/>
          <p:nvPr/>
        </p:nvSpPr>
        <p:spPr>
          <a:xfrm>
            <a:off x="7619970" y="2965674"/>
            <a:ext cx="3810030" cy="6309"/>
          </a:xfrm>
          <a:prstGeom prst="rect">
            <a:avLst/>
          </a:prstGeom>
          <a:solidFill>
            <a:srgbClr val="D6E6F5">
              <a:alpha val="13000"/>
            </a:srgbClr>
          </a:solidFill>
          <a:ln/>
        </p:spPr>
      </p:sp>
      <p:sp>
        <p:nvSpPr>
          <p:cNvPr id="18" name="text_15_16"/>
          <p:cNvSpPr txBox="1"/>
          <p:nvPr/>
        </p:nvSpPr>
        <p:spPr>
          <a:xfrm>
            <a:off x="7962870" y="3054553"/>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usage policy your staff can follow</a:t>
            </a:r>
            <a:endParaRPr lang="en-US" sz="1100" dirty="0"/>
          </a:p>
        </p:txBody>
      </p:sp>
      <p:sp>
        <p:nvSpPr>
          <p:cNvPr id="19" name="text_15_17"/>
          <p:cNvSpPr txBox="1"/>
          <p:nvPr/>
        </p:nvSpPr>
        <p:spPr>
          <a:xfrm>
            <a:off x="7619970" y="3054553"/>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7A23B"/>
                </a:solidFill>
                <a:latin typeface="Archivo Black" pitchFamily="34" charset="0"/>
                <a:ea typeface="Archivo Black" pitchFamily="34" charset="-122"/>
                <a:cs typeface="Archivo Black" pitchFamily="34" charset="-120"/>
              </a:rPr>
              <a:t>02</a:t>
            </a:r>
            <a:endParaRPr lang="en-US" sz="1200" dirty="0"/>
          </a:p>
        </p:txBody>
      </p:sp>
      <p:sp>
        <p:nvSpPr>
          <p:cNvPr id="20" name="shape_15_18"/>
          <p:cNvSpPr/>
          <p:nvPr/>
        </p:nvSpPr>
        <p:spPr>
          <a:xfrm>
            <a:off x="7619970" y="3321467"/>
            <a:ext cx="3810030" cy="6309"/>
          </a:xfrm>
          <a:prstGeom prst="rect">
            <a:avLst/>
          </a:prstGeom>
          <a:solidFill>
            <a:srgbClr val="D6E6F5">
              <a:alpha val="13000"/>
            </a:srgbClr>
          </a:solidFill>
          <a:ln/>
        </p:spPr>
      </p:sp>
      <p:sp>
        <p:nvSpPr>
          <p:cNvPr id="21" name="text_15_19"/>
          <p:cNvSpPr txBox="1"/>
          <p:nvPr/>
        </p:nvSpPr>
        <p:spPr>
          <a:xfrm>
            <a:off x="7962870" y="3410346"/>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Training records for the EU AI Act literacy duty (Article 4)</a:t>
            </a:r>
            <a:endParaRPr lang="en-US" sz="1100" dirty="0"/>
          </a:p>
        </p:txBody>
      </p:sp>
      <p:sp>
        <p:nvSpPr>
          <p:cNvPr id="22" name="text_15_20"/>
          <p:cNvSpPr txBox="1"/>
          <p:nvPr/>
        </p:nvSpPr>
        <p:spPr>
          <a:xfrm>
            <a:off x="7619970" y="3410346"/>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7A23B"/>
                </a:solidFill>
                <a:latin typeface="Archivo Black" pitchFamily="34" charset="0"/>
                <a:ea typeface="Archivo Black" pitchFamily="34" charset="-122"/>
                <a:cs typeface="Archivo Black" pitchFamily="34" charset="-120"/>
              </a:rPr>
              <a:t>03</a:t>
            </a:r>
            <a:endParaRPr lang="en-US" sz="1200" dirty="0"/>
          </a:p>
        </p:txBody>
      </p:sp>
      <p:sp>
        <p:nvSpPr>
          <p:cNvPr id="23" name="shape_15_21"/>
          <p:cNvSpPr/>
          <p:nvPr/>
        </p:nvSpPr>
        <p:spPr>
          <a:xfrm>
            <a:off x="7619970" y="5219670"/>
            <a:ext cx="3810030" cy="613562"/>
          </a:xfrm>
          <a:prstGeom prst="rect">
            <a:avLst/>
          </a:prstGeom>
          <a:solidFill>
            <a:srgbClr val="0B1A2A"/>
          </a:solidFill>
          <a:ln w="6350">
            <a:solidFill>
              <a:srgbClr val="D6E6F5">
                <a:alpha val="13000"/>
              </a:srgbClr>
            </a:solidFill>
            <a:prstDash val="solid"/>
          </a:ln>
        </p:spPr>
      </p:sp>
      <p:sp>
        <p:nvSpPr>
          <p:cNvPr id="24" name="shape_15_22"/>
          <p:cNvSpPr/>
          <p:nvPr/>
        </p:nvSpPr>
        <p:spPr>
          <a:xfrm>
            <a:off x="7727960" y="5421752"/>
            <a:ext cx="756940" cy="209580"/>
          </a:xfrm>
          <a:prstGeom prst="rect">
            <a:avLst/>
          </a:prstGeom>
          <a:solidFill>
            <a:srgbClr val="35C8FF"/>
          </a:solidFill>
          <a:ln/>
        </p:spPr>
      </p:sp>
      <p:sp>
        <p:nvSpPr>
          <p:cNvPr id="25" name="text_15_23"/>
          <p:cNvSpPr txBox="1"/>
          <p:nvPr/>
        </p:nvSpPr>
        <p:spPr>
          <a:xfrm>
            <a:off x="7797820" y="5478902"/>
            <a:ext cx="648492"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NEXT STEP</a:t>
            </a:r>
            <a:endParaRPr lang="en-US" sz="750" dirty="0"/>
          </a:p>
        </p:txBody>
      </p:sp>
      <p:sp>
        <p:nvSpPr>
          <p:cNvPr id="26" name="text_15_24"/>
          <p:cNvSpPr txBox="1"/>
          <p:nvPr/>
        </p:nvSpPr>
        <p:spPr>
          <a:xfrm>
            <a:off x="8586490" y="5314950"/>
            <a:ext cx="2830342" cy="423093"/>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Plan a training</a:t>
            </a:r>
            <a:endParaRPr lang="en-US" sz="1050" dirty="0"/>
          </a:p>
        </p:txBody>
      </p:sp>
      <p:sp>
        <p:nvSpPr>
          <p:cNvPr id="27" name="text_15_25"/>
          <p:cNvSpPr txBox="1"/>
          <p:nvPr/>
        </p:nvSpPr>
        <p:spPr>
          <a:xfrm>
            <a:off x="8586490" y="5507065"/>
            <a:ext cx="2830342" cy="230977"/>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products/</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enterprise-services/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literacy-adoption</a:t>
            </a:r>
            <a:endParaRPr lang="en-US" sz="700" dirty="0"/>
          </a:p>
        </p:txBody>
      </p:sp>
      <p:sp>
        <p:nvSpPr>
          <p:cNvPr id="28" name="text_15_26"/>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ethority.ai offer pages · net prices plus VAT where applicable · Oct 2026</a:t>
            </a:r>
            <a:endParaRPr lang="en-US" sz="900" dirty="0"/>
          </a:p>
        </p:txBody>
      </p:sp>
      <p:sp>
        <p:nvSpPr>
          <p:cNvPr id="29" name="text_15_27"/>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30" name="text_15_28"/>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V1.3 · 27 OCT 2026</a:t>
            </a:r>
            <a:endParaRPr lang="en-US" sz="750" dirty="0"/>
          </a:p>
        </p:txBody>
      </p:sp>
      <p:sp>
        <p:nvSpPr>
          <p:cNvPr id="31" name="text_15_29"/>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15 / 22</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_16_0"/>
          <p:cNvSpPr/>
          <p:nvPr/>
        </p:nvSpPr>
        <p:spPr>
          <a:xfrm>
            <a:off x="0" y="0"/>
            <a:ext cx="12191970" cy="88880"/>
          </a:xfrm>
          <a:prstGeom prst="rect">
            <a:avLst/>
          </a:prstGeom>
          <a:solidFill>
            <a:srgbClr val="22CE61"/>
          </a:solidFill>
          <a:ln/>
        </p:spPr>
      </p:sp>
      <p:pic>
        <p:nvPicPr>
          <p:cNvPr id="3" name="picture_16_1" descr="/tmp/claude-0/-home-claude/5dcc285b-52c5-57b1-88a8-9616b3351304/scratchpad/f39/W2/decks_v3/_work/C_Company-and-Offers_EN_v1.3_20261027/img_037.png">    </p:cNvPr>
          <p:cNvPicPr>
            <a:picLocks noChangeAspect="1"/>
          </p:cNvPicPr>
          <p:nvPr/>
        </p:nvPicPr>
        <p:blipFill>
          <a:blip r:embed="rId1"/>
          <a:stretch>
            <a:fillRect/>
          </a:stretch>
        </p:blipFill>
        <p:spPr>
          <a:xfrm>
            <a:off x="761970" y="317480"/>
            <a:ext cx="279441" cy="279441"/>
          </a:xfrm>
          <a:prstGeom prst="rect">
            <a:avLst/>
          </a:prstGeom>
        </p:spPr>
      </p:pic>
      <p:sp>
        <p:nvSpPr>
          <p:cNvPr id="4" name="text_16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6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6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sp>
        <p:nvSpPr>
          <p:cNvPr id="7" name="text_16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22CE61"/>
                </a:solidFill>
                <a:latin typeface="IBM Plex Mono" pitchFamily="34" charset="0"/>
                <a:ea typeface="IBM Plex Mono" pitchFamily="34" charset="-122"/>
                <a:cs typeface="IBM Plex Mono" pitchFamily="34" charset="-120"/>
              </a:rPr>
              <a:t>GOVERNANCE · 4 WEEKS</a:t>
            </a:r>
            <a:endParaRPr lang="en-US" sz="1050" dirty="0"/>
          </a:p>
        </p:txBody>
      </p:sp>
      <p:sp>
        <p:nvSpPr>
          <p:cNvPr id="8" name="Title"/>
          <p:cNvSpPr txBox="1"/>
          <p:nvPr/>
        </p:nvSpPr>
        <p:spPr>
          <a:xfrm>
            <a:off x="761970" y="1240109"/>
            <a:ext cx="6553230" cy="751271"/>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You set the rules for AI: </a:t>
            </a:r>
            <a:pPr algn="l" indent="0" marL="0">
              <a:lnSpc>
                <a:spcPts val="2960"/>
              </a:lnSpc>
              <a:buNone/>
            </a:pPr>
            <a:r>
              <a:rPr lang="en-US" sz="2900" b="1" spc="-87" kern="0" dirty="0">
                <a:solidFill>
                  <a:srgbClr val="22CE61"/>
                </a:solidFill>
                <a:latin typeface="Archivo" pitchFamily="34" charset="0"/>
                <a:ea typeface="Archivo" pitchFamily="34" charset="-122"/>
                <a:cs typeface="Archivo" pitchFamily="34" charset="-120"/>
              </a:rPr>
              <a:t>who decides, who checks and when.</a:t>
            </a:r>
            <a:endParaRPr lang="en-US" sz="2900" dirty="0"/>
          </a:p>
        </p:txBody>
      </p:sp>
      <p:sp>
        <p:nvSpPr>
          <p:cNvPr id="9" name="text_16_7"/>
          <p:cNvSpPr txBox="1"/>
          <p:nvPr/>
        </p:nvSpPr>
        <p:spPr>
          <a:xfrm>
            <a:off x="761970" y="2207362"/>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22CE61"/>
                </a:solidFill>
                <a:latin typeface="Archivo" pitchFamily="34" charset="0"/>
                <a:ea typeface="Archivo" pitchFamily="34" charset="-122"/>
                <a:cs typeface="Archivo" pitchFamily="34" charset="-120"/>
              </a:rPr>
              <a:t>AI Governance Setup</a:t>
            </a:r>
            <a:endParaRPr lang="en-US" sz="1800" dirty="0"/>
          </a:p>
        </p:txBody>
      </p:sp>
      <p:sp>
        <p:nvSpPr>
          <p:cNvPr id="10" name="text_16_8"/>
          <p:cNvSpPr txBox="1"/>
          <p:nvPr/>
        </p:nvSpPr>
        <p:spPr>
          <a:xfrm>
            <a:off x="761970" y="2649200"/>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from €19,500</a:t>
            </a:r>
            <a:endParaRPr lang="en-US" sz="5200" dirty="0"/>
          </a:p>
        </p:txBody>
      </p:sp>
      <p:sp>
        <p:nvSpPr>
          <p:cNvPr id="11" name="text_16_9"/>
          <p:cNvSpPr txBox="1"/>
          <p:nvPr/>
        </p:nvSpPr>
        <p:spPr>
          <a:xfrm>
            <a:off x="761970" y="3365541"/>
            <a:ext cx="6291621" cy="165781"/>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 · 4 weeks</a:t>
            </a:r>
            <a:endParaRPr lang="en-US" sz="900" dirty="0"/>
          </a:p>
        </p:txBody>
      </p:sp>
      <p:pic>
        <p:nvPicPr>
          <p:cNvPr id="12" name="picture_16_10" descr="/tmp/claude-0/-home-claude/5dcc285b-52c5-57b1-88a8-9616b3351304/scratchpad/f39/W2/decks_v3/_work/C_Company-and-Offers_EN_v1.3_20261027/img_038.png">    </p:cNvPr>
          <p:cNvPicPr>
            <a:picLocks noChangeAspect="1"/>
          </p:cNvPicPr>
          <p:nvPr/>
        </p:nvPicPr>
        <p:blipFill>
          <a:blip r:embed="rId2"/>
          <a:stretch>
            <a:fillRect/>
          </a:stretch>
        </p:blipFill>
        <p:spPr>
          <a:xfrm>
            <a:off x="7619970" y="952530"/>
            <a:ext cx="3810030" cy="1270010"/>
          </a:xfrm>
          <a:prstGeom prst="rect">
            <a:avLst/>
          </a:prstGeom>
        </p:spPr>
      </p:pic>
      <p:sp>
        <p:nvSpPr>
          <p:cNvPr id="13" name="text_16_11"/>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WHAT YOU GET</a:t>
            </a:r>
            <a:endParaRPr lang="en-US" sz="800" dirty="0"/>
          </a:p>
        </p:txBody>
      </p:sp>
      <p:sp>
        <p:nvSpPr>
          <p:cNvPr id="14" name="shape_16_12"/>
          <p:cNvSpPr/>
          <p:nvPr/>
        </p:nvSpPr>
        <p:spPr>
          <a:xfrm>
            <a:off x="7619970" y="2609880"/>
            <a:ext cx="3810030" cy="6309"/>
          </a:xfrm>
          <a:prstGeom prst="rect">
            <a:avLst/>
          </a:prstGeom>
          <a:solidFill>
            <a:srgbClr val="D6E6F5">
              <a:alpha val="13000"/>
            </a:srgbClr>
          </a:solidFill>
          <a:ln/>
        </p:spPr>
      </p:sp>
      <p:sp>
        <p:nvSpPr>
          <p:cNvPr id="15" name="text_16_13"/>
          <p:cNvSpPr txBox="1"/>
          <p:nvPr/>
        </p:nvSpPr>
        <p:spPr>
          <a:xfrm>
            <a:off x="7962870" y="2698760"/>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Roles and decision rights for every AI use</a:t>
            </a:r>
            <a:endParaRPr lang="en-US" sz="1100" dirty="0"/>
          </a:p>
        </p:txBody>
      </p:sp>
      <p:sp>
        <p:nvSpPr>
          <p:cNvPr id="16" name="text_16_14"/>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01</a:t>
            </a:r>
            <a:endParaRPr lang="en-US" sz="1200" dirty="0"/>
          </a:p>
        </p:txBody>
      </p:sp>
      <p:sp>
        <p:nvSpPr>
          <p:cNvPr id="17" name="shape_16_15"/>
          <p:cNvSpPr/>
          <p:nvPr/>
        </p:nvSpPr>
        <p:spPr>
          <a:xfrm>
            <a:off x="7619970" y="2965674"/>
            <a:ext cx="3810030" cy="6309"/>
          </a:xfrm>
          <a:prstGeom prst="rect">
            <a:avLst/>
          </a:prstGeom>
          <a:solidFill>
            <a:srgbClr val="D6E6F5">
              <a:alpha val="13000"/>
            </a:srgbClr>
          </a:solidFill>
          <a:ln/>
        </p:spPr>
      </p:sp>
      <p:sp>
        <p:nvSpPr>
          <p:cNvPr id="18" name="text_16_16"/>
          <p:cNvSpPr txBox="1"/>
          <p:nvPr/>
        </p:nvSpPr>
        <p:spPr>
          <a:xfrm>
            <a:off x="7962870" y="3054553"/>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An approval path from request to go-live</a:t>
            </a:r>
            <a:endParaRPr lang="en-US" sz="1100" dirty="0"/>
          </a:p>
        </p:txBody>
      </p:sp>
      <p:sp>
        <p:nvSpPr>
          <p:cNvPr id="19" name="text_16_17"/>
          <p:cNvSpPr txBox="1"/>
          <p:nvPr/>
        </p:nvSpPr>
        <p:spPr>
          <a:xfrm>
            <a:off x="7619970" y="3054553"/>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02</a:t>
            </a:r>
            <a:endParaRPr lang="en-US" sz="1200" dirty="0"/>
          </a:p>
        </p:txBody>
      </p:sp>
      <p:sp>
        <p:nvSpPr>
          <p:cNvPr id="20" name="shape_16_18"/>
          <p:cNvSpPr/>
          <p:nvPr/>
        </p:nvSpPr>
        <p:spPr>
          <a:xfrm>
            <a:off x="7619970" y="3321467"/>
            <a:ext cx="3810030" cy="6309"/>
          </a:xfrm>
          <a:prstGeom prst="rect">
            <a:avLst/>
          </a:prstGeom>
          <a:solidFill>
            <a:srgbClr val="D6E6F5">
              <a:alpha val="13000"/>
            </a:srgbClr>
          </a:solidFill>
          <a:ln/>
        </p:spPr>
      </p:sp>
      <p:sp>
        <p:nvSpPr>
          <p:cNvPr id="21" name="text_16_19"/>
          <p:cNvSpPr txBox="1"/>
          <p:nvPr/>
        </p:nvSpPr>
        <p:spPr>
          <a:xfrm>
            <a:off x="7962870" y="3410346"/>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An AI register and usage policies</a:t>
            </a:r>
            <a:endParaRPr lang="en-US" sz="1100" dirty="0"/>
          </a:p>
        </p:txBody>
      </p:sp>
      <p:sp>
        <p:nvSpPr>
          <p:cNvPr id="22" name="text_16_20"/>
          <p:cNvSpPr txBox="1"/>
          <p:nvPr/>
        </p:nvSpPr>
        <p:spPr>
          <a:xfrm>
            <a:off x="7619970" y="3410346"/>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03</a:t>
            </a:r>
            <a:endParaRPr lang="en-US" sz="1200" dirty="0"/>
          </a:p>
        </p:txBody>
      </p:sp>
      <p:sp>
        <p:nvSpPr>
          <p:cNvPr id="23" name="shape_16_21"/>
          <p:cNvSpPr/>
          <p:nvPr/>
        </p:nvSpPr>
        <p:spPr>
          <a:xfrm>
            <a:off x="7619970" y="3677260"/>
            <a:ext cx="3810030" cy="6309"/>
          </a:xfrm>
          <a:prstGeom prst="rect">
            <a:avLst/>
          </a:prstGeom>
          <a:solidFill>
            <a:srgbClr val="D6E6F5">
              <a:alpha val="13000"/>
            </a:srgbClr>
          </a:solidFill>
          <a:ln/>
        </p:spPr>
      </p:sp>
      <p:sp>
        <p:nvSpPr>
          <p:cNvPr id="24" name="text_16_22"/>
          <p:cNvSpPr txBox="1"/>
          <p:nvPr/>
        </p:nvSpPr>
        <p:spPr>
          <a:xfrm>
            <a:off x="7962870" y="3766139"/>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Limits for what AI agents may do alone</a:t>
            </a:r>
            <a:endParaRPr lang="en-US" sz="1100" dirty="0"/>
          </a:p>
        </p:txBody>
      </p:sp>
      <p:sp>
        <p:nvSpPr>
          <p:cNvPr id="25" name="text_16_23"/>
          <p:cNvSpPr txBox="1"/>
          <p:nvPr/>
        </p:nvSpPr>
        <p:spPr>
          <a:xfrm>
            <a:off x="7619970" y="3766139"/>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04</a:t>
            </a:r>
            <a:endParaRPr lang="en-US" sz="1200" dirty="0"/>
          </a:p>
        </p:txBody>
      </p:sp>
      <p:sp>
        <p:nvSpPr>
          <p:cNvPr id="26" name="shape_16_24"/>
          <p:cNvSpPr/>
          <p:nvPr/>
        </p:nvSpPr>
        <p:spPr>
          <a:xfrm>
            <a:off x="7619970" y="5219670"/>
            <a:ext cx="3810030" cy="613562"/>
          </a:xfrm>
          <a:prstGeom prst="rect">
            <a:avLst/>
          </a:prstGeom>
          <a:solidFill>
            <a:srgbClr val="0B1A2A"/>
          </a:solidFill>
          <a:ln w="6350">
            <a:solidFill>
              <a:srgbClr val="D6E6F5">
                <a:alpha val="13000"/>
              </a:srgbClr>
            </a:solidFill>
            <a:prstDash val="solid"/>
          </a:ln>
        </p:spPr>
      </p:sp>
      <p:sp>
        <p:nvSpPr>
          <p:cNvPr id="27" name="shape_16_25"/>
          <p:cNvSpPr/>
          <p:nvPr/>
        </p:nvSpPr>
        <p:spPr>
          <a:xfrm>
            <a:off x="7727960" y="5421752"/>
            <a:ext cx="756940" cy="209580"/>
          </a:xfrm>
          <a:prstGeom prst="rect">
            <a:avLst/>
          </a:prstGeom>
          <a:solidFill>
            <a:srgbClr val="35C8FF"/>
          </a:solidFill>
          <a:ln/>
        </p:spPr>
      </p:sp>
      <p:sp>
        <p:nvSpPr>
          <p:cNvPr id="28" name="text_16_26"/>
          <p:cNvSpPr txBox="1"/>
          <p:nvPr/>
        </p:nvSpPr>
        <p:spPr>
          <a:xfrm>
            <a:off x="7797820" y="5478902"/>
            <a:ext cx="648492"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NEXT STEP</a:t>
            </a:r>
            <a:endParaRPr lang="en-US" sz="750" dirty="0"/>
          </a:p>
        </p:txBody>
      </p:sp>
      <p:sp>
        <p:nvSpPr>
          <p:cNvPr id="29" name="text_16_27"/>
          <p:cNvSpPr txBox="1"/>
          <p:nvPr/>
        </p:nvSpPr>
        <p:spPr>
          <a:xfrm>
            <a:off x="8586490" y="5314950"/>
            <a:ext cx="2830342" cy="423093"/>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Discuss your setup</a:t>
            </a:r>
            <a:endParaRPr lang="en-US" sz="1050" dirty="0"/>
          </a:p>
        </p:txBody>
      </p:sp>
      <p:sp>
        <p:nvSpPr>
          <p:cNvPr id="30" name="text_16_28"/>
          <p:cNvSpPr txBox="1"/>
          <p:nvPr/>
        </p:nvSpPr>
        <p:spPr>
          <a:xfrm>
            <a:off x="8586490" y="5507065"/>
            <a:ext cx="2830342" cy="230977"/>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products/</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enterprise-services/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governance-setup</a:t>
            </a:r>
            <a:endParaRPr lang="en-US" sz="700" dirty="0"/>
          </a:p>
        </p:txBody>
      </p:sp>
      <p:sp>
        <p:nvSpPr>
          <p:cNvPr id="31" name="text_16_29"/>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ethority.ai offer pages · net prices plus VAT where applicable · Oct 2026</a:t>
            </a:r>
            <a:endParaRPr lang="en-US" sz="900" dirty="0"/>
          </a:p>
        </p:txBody>
      </p:sp>
      <p:sp>
        <p:nvSpPr>
          <p:cNvPr id="32" name="text_16_30"/>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33" name="text_16_31"/>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V1.3 · 27 OCT 2026</a:t>
            </a:r>
            <a:endParaRPr lang="en-US" sz="750" dirty="0"/>
          </a:p>
        </p:txBody>
      </p:sp>
      <p:sp>
        <p:nvSpPr>
          <p:cNvPr id="34" name="text_16_3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16 / 22</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_17_0"/>
          <p:cNvSpPr/>
          <p:nvPr/>
        </p:nvSpPr>
        <p:spPr>
          <a:xfrm>
            <a:off x="0" y="0"/>
            <a:ext cx="12191970" cy="88880"/>
          </a:xfrm>
          <a:prstGeom prst="rect">
            <a:avLst/>
          </a:prstGeom>
          <a:solidFill>
            <a:srgbClr val="22CE61"/>
          </a:solidFill>
          <a:ln/>
        </p:spPr>
      </p:sp>
      <p:pic>
        <p:nvPicPr>
          <p:cNvPr id="3" name="picture_17_1" descr="/tmp/claude-0/-home-claude/5dcc285b-52c5-57b1-88a8-9616b3351304/scratchpad/f39/W2/decks_v3/_work/C_Company-and-Offers_EN_v1.3_20261027/img_039.png">    </p:cNvPr>
          <p:cNvPicPr>
            <a:picLocks noChangeAspect="1"/>
          </p:cNvPicPr>
          <p:nvPr/>
        </p:nvPicPr>
        <p:blipFill>
          <a:blip r:embed="rId1"/>
          <a:stretch>
            <a:fillRect/>
          </a:stretch>
        </p:blipFill>
        <p:spPr>
          <a:xfrm>
            <a:off x="761970" y="317480"/>
            <a:ext cx="279441" cy="279441"/>
          </a:xfrm>
          <a:prstGeom prst="rect">
            <a:avLst/>
          </a:prstGeom>
        </p:spPr>
      </p:pic>
      <p:sp>
        <p:nvSpPr>
          <p:cNvPr id="4" name="text_17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7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7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sp>
        <p:nvSpPr>
          <p:cNvPr id="7" name="text_17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22CE61"/>
                </a:solidFill>
                <a:latin typeface="IBM Plex Mono" pitchFamily="34" charset="0"/>
                <a:ea typeface="IBM Plex Mono" pitchFamily="34" charset="-122"/>
                <a:cs typeface="IBM Plex Mono" pitchFamily="34" charset="-120"/>
              </a:rPr>
              <a:t>YOUR AI ESTATE · 4–8 WEEKS</a:t>
            </a:r>
            <a:endParaRPr lang="en-US" sz="1050" dirty="0"/>
          </a:p>
        </p:txBody>
      </p:sp>
      <p:sp>
        <p:nvSpPr>
          <p:cNvPr id="8" name="Title"/>
          <p:cNvSpPr txBox="1"/>
          <p:nvPr/>
        </p:nvSpPr>
        <p:spPr>
          <a:xfrm>
            <a:off x="761970" y="1240109"/>
            <a:ext cx="6553230" cy="1126907"/>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See the AI systems you use, what they cost </a:t>
            </a:r>
            <a:pPr algn="l" indent="0" marL="0">
              <a:lnSpc>
                <a:spcPts val="2960"/>
              </a:lnSpc>
              <a:buNone/>
            </a:pPr>
            <a:r>
              <a:rPr lang="en-US" sz="2900" b="1" spc="-87" kern="0" dirty="0">
                <a:solidFill>
                  <a:srgbClr val="22CE61"/>
                </a:solidFill>
                <a:latin typeface="Archivo" pitchFamily="34" charset="0"/>
                <a:ea typeface="Archivo" pitchFamily="34" charset="-122"/>
                <a:cs typeface="Archivo" pitchFamily="34" charset="-120"/>
              </a:rPr>
              <a:t>and who is responsible for them.</a:t>
            </a:r>
            <a:endParaRPr lang="en-US" sz="2900" dirty="0"/>
          </a:p>
        </p:txBody>
      </p:sp>
      <p:sp>
        <p:nvSpPr>
          <p:cNvPr id="9" name="text_17_7"/>
          <p:cNvSpPr txBox="1"/>
          <p:nvPr/>
        </p:nvSpPr>
        <p:spPr>
          <a:xfrm>
            <a:off x="761970" y="2582997"/>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22CE61"/>
                </a:solidFill>
                <a:latin typeface="Archivo" pitchFamily="34" charset="0"/>
                <a:ea typeface="Archivo" pitchFamily="34" charset="-122"/>
                <a:cs typeface="Archivo" pitchFamily="34" charset="-120"/>
              </a:rPr>
              <a:t>AI Estate Audit &amp; Mapping</a:t>
            </a:r>
            <a:endParaRPr lang="en-US" sz="1800" dirty="0"/>
          </a:p>
        </p:txBody>
      </p:sp>
      <p:sp>
        <p:nvSpPr>
          <p:cNvPr id="10" name="text_17_8"/>
          <p:cNvSpPr txBox="1"/>
          <p:nvPr/>
        </p:nvSpPr>
        <p:spPr>
          <a:xfrm>
            <a:off x="761970" y="3024927"/>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from €25,000</a:t>
            </a:r>
            <a:endParaRPr lang="en-US" sz="5200" dirty="0"/>
          </a:p>
        </p:txBody>
      </p:sp>
      <p:sp>
        <p:nvSpPr>
          <p:cNvPr id="11" name="text_17_9"/>
          <p:cNvSpPr txBox="1"/>
          <p:nvPr/>
        </p:nvSpPr>
        <p:spPr>
          <a:xfrm>
            <a:off x="761970" y="3741176"/>
            <a:ext cx="6291621" cy="165781"/>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 · Focus €25,000 · Group €45,000 · Group+ €75,000 · 4–8 weeks</a:t>
            </a:r>
            <a:endParaRPr lang="en-US" sz="900" dirty="0"/>
          </a:p>
        </p:txBody>
      </p:sp>
      <p:pic>
        <p:nvPicPr>
          <p:cNvPr id="12" name="picture_17_10" descr="/tmp/claude-0/-home-claude/5dcc285b-52c5-57b1-88a8-9616b3351304/scratchpad/f39/W2/decks_v3/_work/C_Company-and-Offers_EN_v1.3_20261027/img_040.png">    </p:cNvPr>
          <p:cNvPicPr>
            <a:picLocks noChangeAspect="1"/>
          </p:cNvPicPr>
          <p:nvPr/>
        </p:nvPicPr>
        <p:blipFill>
          <a:blip r:embed="rId2"/>
          <a:stretch>
            <a:fillRect/>
          </a:stretch>
        </p:blipFill>
        <p:spPr>
          <a:xfrm>
            <a:off x="7619970" y="952530"/>
            <a:ext cx="3810030" cy="1270010"/>
          </a:xfrm>
          <a:prstGeom prst="rect">
            <a:avLst/>
          </a:prstGeom>
        </p:spPr>
      </p:pic>
      <p:sp>
        <p:nvSpPr>
          <p:cNvPr id="13" name="text_17_11"/>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WHAT YOU GET</a:t>
            </a:r>
            <a:endParaRPr lang="en-US" sz="800" dirty="0"/>
          </a:p>
        </p:txBody>
      </p:sp>
      <p:sp>
        <p:nvSpPr>
          <p:cNvPr id="14" name="shape_17_12"/>
          <p:cNvSpPr/>
          <p:nvPr/>
        </p:nvSpPr>
        <p:spPr>
          <a:xfrm>
            <a:off x="7619970" y="2609880"/>
            <a:ext cx="3810030" cy="6309"/>
          </a:xfrm>
          <a:prstGeom prst="rect">
            <a:avLst/>
          </a:prstGeom>
          <a:solidFill>
            <a:srgbClr val="D6E6F5">
              <a:alpha val="13000"/>
            </a:srgbClr>
          </a:solidFill>
          <a:ln/>
        </p:spPr>
      </p:sp>
      <p:sp>
        <p:nvSpPr>
          <p:cNvPr id="15" name="text_17_13"/>
          <p:cNvSpPr txBox="1"/>
          <p:nvPr/>
        </p:nvSpPr>
        <p:spPr>
          <a:xfrm>
            <a:off x="7962870" y="2698760"/>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review of your AI tools, agents, pilots and licences within the agreed scope</a:t>
            </a:r>
            <a:endParaRPr lang="en-US" sz="1100" dirty="0"/>
          </a:p>
        </p:txBody>
      </p:sp>
      <p:sp>
        <p:nvSpPr>
          <p:cNvPr id="16" name="text_17_14"/>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01</a:t>
            </a:r>
            <a:endParaRPr lang="en-US" sz="1200" dirty="0"/>
          </a:p>
        </p:txBody>
      </p:sp>
      <p:sp>
        <p:nvSpPr>
          <p:cNvPr id="17" name="shape_17_15"/>
          <p:cNvSpPr/>
          <p:nvPr/>
        </p:nvSpPr>
        <p:spPr>
          <a:xfrm>
            <a:off x="7619970" y="3150017"/>
            <a:ext cx="3810030" cy="6309"/>
          </a:xfrm>
          <a:prstGeom prst="rect">
            <a:avLst/>
          </a:prstGeom>
          <a:solidFill>
            <a:srgbClr val="D6E6F5">
              <a:alpha val="13000"/>
            </a:srgbClr>
          </a:solidFill>
          <a:ln/>
        </p:spPr>
      </p:sp>
      <p:sp>
        <p:nvSpPr>
          <p:cNvPr id="18" name="text_17_16"/>
          <p:cNvSpPr txBox="1"/>
          <p:nvPr/>
        </p:nvSpPr>
        <p:spPr>
          <a:xfrm>
            <a:off x="7962870" y="3238896"/>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Cost, owner and dependencies for each system</a:t>
            </a:r>
            <a:endParaRPr lang="en-US" sz="1100" dirty="0"/>
          </a:p>
        </p:txBody>
      </p:sp>
      <p:sp>
        <p:nvSpPr>
          <p:cNvPr id="19" name="text_17_17"/>
          <p:cNvSpPr txBox="1"/>
          <p:nvPr/>
        </p:nvSpPr>
        <p:spPr>
          <a:xfrm>
            <a:off x="7619970" y="3238896"/>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02</a:t>
            </a:r>
            <a:endParaRPr lang="en-US" sz="1200" dirty="0"/>
          </a:p>
        </p:txBody>
      </p:sp>
      <p:sp>
        <p:nvSpPr>
          <p:cNvPr id="20" name="shape_17_18"/>
          <p:cNvSpPr/>
          <p:nvPr/>
        </p:nvSpPr>
        <p:spPr>
          <a:xfrm>
            <a:off x="7619970" y="3505810"/>
            <a:ext cx="3810030" cy="6309"/>
          </a:xfrm>
          <a:prstGeom prst="rect">
            <a:avLst/>
          </a:prstGeom>
          <a:solidFill>
            <a:srgbClr val="D6E6F5">
              <a:alpha val="13000"/>
            </a:srgbClr>
          </a:solidFill>
          <a:ln/>
        </p:spPr>
      </p:sp>
      <p:sp>
        <p:nvSpPr>
          <p:cNvPr id="21" name="text_17_19"/>
          <p:cNvSpPr txBox="1"/>
          <p:nvPr/>
        </p:nvSpPr>
        <p:spPr>
          <a:xfrm>
            <a:off x="7962870" y="3594689"/>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decision per system: scale, fix, consolidate or stop</a:t>
            </a:r>
            <a:endParaRPr lang="en-US" sz="1100" dirty="0"/>
          </a:p>
        </p:txBody>
      </p:sp>
      <p:sp>
        <p:nvSpPr>
          <p:cNvPr id="22" name="text_17_20"/>
          <p:cNvSpPr txBox="1"/>
          <p:nvPr/>
        </p:nvSpPr>
        <p:spPr>
          <a:xfrm>
            <a:off x="7619970" y="3594689"/>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03</a:t>
            </a:r>
            <a:endParaRPr lang="en-US" sz="1200" dirty="0"/>
          </a:p>
        </p:txBody>
      </p:sp>
      <p:sp>
        <p:nvSpPr>
          <p:cNvPr id="23" name="shape_17_21"/>
          <p:cNvSpPr/>
          <p:nvPr/>
        </p:nvSpPr>
        <p:spPr>
          <a:xfrm>
            <a:off x="7619970" y="3861603"/>
            <a:ext cx="3810030" cy="6309"/>
          </a:xfrm>
          <a:prstGeom prst="rect">
            <a:avLst/>
          </a:prstGeom>
          <a:solidFill>
            <a:srgbClr val="D6E6F5">
              <a:alpha val="13000"/>
            </a:srgbClr>
          </a:solidFill>
          <a:ln/>
        </p:spPr>
      </p:sp>
      <p:sp>
        <p:nvSpPr>
          <p:cNvPr id="24" name="text_17_22"/>
          <p:cNvSpPr txBox="1"/>
          <p:nvPr/>
        </p:nvSpPr>
        <p:spPr>
          <a:xfrm>
            <a:off x="7962870" y="3950482"/>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register handed to the people who govern your AI</a:t>
            </a:r>
            <a:endParaRPr lang="en-US" sz="1100" dirty="0"/>
          </a:p>
        </p:txBody>
      </p:sp>
      <p:sp>
        <p:nvSpPr>
          <p:cNvPr id="25" name="text_17_23"/>
          <p:cNvSpPr txBox="1"/>
          <p:nvPr/>
        </p:nvSpPr>
        <p:spPr>
          <a:xfrm>
            <a:off x="7619970" y="3950482"/>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04</a:t>
            </a:r>
            <a:endParaRPr lang="en-US" sz="1200" dirty="0"/>
          </a:p>
        </p:txBody>
      </p:sp>
      <p:sp>
        <p:nvSpPr>
          <p:cNvPr id="26" name="shape_17_24"/>
          <p:cNvSpPr/>
          <p:nvPr/>
        </p:nvSpPr>
        <p:spPr>
          <a:xfrm>
            <a:off x="7619970" y="5219670"/>
            <a:ext cx="3810030" cy="613562"/>
          </a:xfrm>
          <a:prstGeom prst="rect">
            <a:avLst/>
          </a:prstGeom>
          <a:solidFill>
            <a:srgbClr val="0B1A2A"/>
          </a:solidFill>
          <a:ln w="6350">
            <a:solidFill>
              <a:srgbClr val="D6E6F5">
                <a:alpha val="13000"/>
              </a:srgbClr>
            </a:solidFill>
            <a:prstDash val="solid"/>
          </a:ln>
        </p:spPr>
      </p:sp>
      <p:sp>
        <p:nvSpPr>
          <p:cNvPr id="27" name="shape_17_25"/>
          <p:cNvSpPr/>
          <p:nvPr/>
        </p:nvSpPr>
        <p:spPr>
          <a:xfrm>
            <a:off x="7727960" y="5421752"/>
            <a:ext cx="756940" cy="209580"/>
          </a:xfrm>
          <a:prstGeom prst="rect">
            <a:avLst/>
          </a:prstGeom>
          <a:solidFill>
            <a:srgbClr val="35C8FF"/>
          </a:solidFill>
          <a:ln/>
        </p:spPr>
      </p:sp>
      <p:sp>
        <p:nvSpPr>
          <p:cNvPr id="28" name="text_17_26"/>
          <p:cNvSpPr txBox="1"/>
          <p:nvPr/>
        </p:nvSpPr>
        <p:spPr>
          <a:xfrm>
            <a:off x="7797820" y="5478902"/>
            <a:ext cx="648492"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NEXT STEP</a:t>
            </a:r>
            <a:endParaRPr lang="en-US" sz="750" dirty="0"/>
          </a:p>
        </p:txBody>
      </p:sp>
      <p:sp>
        <p:nvSpPr>
          <p:cNvPr id="29" name="text_17_27"/>
          <p:cNvSpPr txBox="1"/>
          <p:nvPr/>
        </p:nvSpPr>
        <p:spPr>
          <a:xfrm>
            <a:off x="8586490" y="5314950"/>
            <a:ext cx="2830342" cy="423093"/>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Request a scoping call</a:t>
            </a:r>
            <a:endParaRPr lang="en-US" sz="1050" dirty="0"/>
          </a:p>
        </p:txBody>
      </p:sp>
      <p:sp>
        <p:nvSpPr>
          <p:cNvPr id="30" name="text_17_28"/>
          <p:cNvSpPr txBox="1"/>
          <p:nvPr/>
        </p:nvSpPr>
        <p:spPr>
          <a:xfrm>
            <a:off x="8586490" y="5507065"/>
            <a:ext cx="2830342" cy="230977"/>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products/</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enterprise-services/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estate-audit</a:t>
            </a:r>
            <a:endParaRPr lang="en-US" sz="700" dirty="0"/>
          </a:p>
        </p:txBody>
      </p:sp>
      <p:sp>
        <p:nvSpPr>
          <p:cNvPr id="31" name="text_17_29"/>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ethority.ai offer pages · net prices plus VAT where applicable · Oct 2026</a:t>
            </a:r>
            <a:endParaRPr lang="en-US" sz="900" dirty="0"/>
          </a:p>
        </p:txBody>
      </p:sp>
      <p:sp>
        <p:nvSpPr>
          <p:cNvPr id="32" name="text_17_30"/>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33" name="text_17_31"/>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V1.3 · 27 OCT 2026</a:t>
            </a:r>
            <a:endParaRPr lang="en-US" sz="750" dirty="0"/>
          </a:p>
        </p:txBody>
      </p:sp>
      <p:sp>
        <p:nvSpPr>
          <p:cNvPr id="34" name="text_17_3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17 / 22</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_18_0"/>
          <p:cNvSpPr/>
          <p:nvPr/>
        </p:nvSpPr>
        <p:spPr>
          <a:xfrm>
            <a:off x="0" y="0"/>
            <a:ext cx="12191970" cy="88880"/>
          </a:xfrm>
          <a:prstGeom prst="rect">
            <a:avLst/>
          </a:prstGeom>
          <a:solidFill>
            <a:srgbClr val="F0507A"/>
          </a:solidFill>
          <a:ln/>
        </p:spPr>
      </p:sp>
      <p:pic>
        <p:nvPicPr>
          <p:cNvPr id="3" name="picture_18_1" descr="/tmp/claude-0/-home-claude/5dcc285b-52c5-57b1-88a8-9616b3351304/scratchpad/f39/W2/decks_v3/_work/C_Company-and-Offers_EN_v1.3_20261027/img_041.png">    </p:cNvPr>
          <p:cNvPicPr>
            <a:picLocks noChangeAspect="1"/>
          </p:cNvPicPr>
          <p:nvPr/>
        </p:nvPicPr>
        <p:blipFill>
          <a:blip r:embed="rId1"/>
          <a:stretch>
            <a:fillRect/>
          </a:stretch>
        </p:blipFill>
        <p:spPr>
          <a:xfrm>
            <a:off x="761970" y="317480"/>
            <a:ext cx="279441" cy="279441"/>
          </a:xfrm>
          <a:prstGeom prst="rect">
            <a:avLst/>
          </a:prstGeom>
        </p:spPr>
      </p:pic>
      <p:sp>
        <p:nvSpPr>
          <p:cNvPr id="4" name="text_18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8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8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sp>
        <p:nvSpPr>
          <p:cNvPr id="7" name="text_18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F0507A"/>
                </a:solidFill>
                <a:latin typeface="IBM Plex Mono" pitchFamily="34" charset="0"/>
                <a:ea typeface="IBM Plex Mono" pitchFamily="34" charset="-122"/>
                <a:cs typeface="IBM Plex Mono" pitchFamily="34" charset="-120"/>
              </a:rPr>
              <a:t>ONGOING · MONTHLY · SIX-MONTH MINIMUM</a:t>
            </a:r>
            <a:endParaRPr lang="en-US" sz="1050" dirty="0"/>
          </a:p>
        </p:txBody>
      </p:sp>
      <p:sp>
        <p:nvSpPr>
          <p:cNvPr id="8" name="Title"/>
          <p:cNvSpPr txBox="1"/>
          <p:nvPr/>
        </p:nvSpPr>
        <p:spPr>
          <a:xfrm>
            <a:off x="761970" y="1240109"/>
            <a:ext cx="6553230" cy="751271"/>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Monthly support keeps your AI rules and decisions </a:t>
            </a:r>
            <a:pPr algn="l" indent="0" marL="0">
              <a:lnSpc>
                <a:spcPts val="2960"/>
              </a:lnSpc>
              <a:buNone/>
            </a:pPr>
            <a:r>
              <a:rPr lang="en-US" sz="2900" b="1" spc="-87" kern="0" dirty="0">
                <a:solidFill>
                  <a:srgbClr val="F0507A"/>
                </a:solidFill>
                <a:latin typeface="Archivo" pitchFamily="34" charset="0"/>
                <a:ea typeface="Archivo" pitchFamily="34" charset="-122"/>
                <a:cs typeface="Archivo" pitchFamily="34" charset="-120"/>
              </a:rPr>
              <a:t>up to date.</a:t>
            </a:r>
            <a:endParaRPr lang="en-US" sz="2900" dirty="0"/>
          </a:p>
        </p:txBody>
      </p:sp>
      <p:sp>
        <p:nvSpPr>
          <p:cNvPr id="9" name="text_18_7"/>
          <p:cNvSpPr txBox="1"/>
          <p:nvPr/>
        </p:nvSpPr>
        <p:spPr>
          <a:xfrm>
            <a:off x="761970" y="2207362"/>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F0507A"/>
                </a:solidFill>
                <a:latin typeface="Archivo" pitchFamily="34" charset="0"/>
                <a:ea typeface="Archivo" pitchFamily="34" charset="-122"/>
                <a:cs typeface="Archivo" pitchFamily="34" charset="-120"/>
              </a:rPr>
              <a:t>AI Governance Retainer</a:t>
            </a:r>
            <a:endParaRPr lang="en-US" sz="1800" dirty="0"/>
          </a:p>
        </p:txBody>
      </p:sp>
      <p:sp>
        <p:nvSpPr>
          <p:cNvPr id="10" name="text_18_8"/>
          <p:cNvSpPr txBox="1"/>
          <p:nvPr/>
        </p:nvSpPr>
        <p:spPr>
          <a:xfrm>
            <a:off x="761970" y="2649200"/>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from €2,500</a:t>
            </a:r>
            <a:endParaRPr lang="en-US" sz="5200" dirty="0"/>
          </a:p>
        </p:txBody>
      </p:sp>
      <p:sp>
        <p:nvSpPr>
          <p:cNvPr id="11" name="text_18_9"/>
          <p:cNvSpPr txBox="1"/>
          <p:nvPr/>
        </p:nvSpPr>
        <p:spPr>
          <a:xfrm>
            <a:off x="761970" y="3365541"/>
            <a:ext cx="6291621" cy="165781"/>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 per month · six-month minimum</a:t>
            </a:r>
            <a:endParaRPr lang="en-US" sz="900" dirty="0"/>
          </a:p>
        </p:txBody>
      </p:sp>
      <p:pic>
        <p:nvPicPr>
          <p:cNvPr id="12" name="picture_18_10" descr="/tmp/claude-0/-home-claude/5dcc285b-52c5-57b1-88a8-9616b3351304/scratchpad/f39/W2/decks_v3/_work/C_Company-and-Offers_EN_v1.3_20261027/img_042.png">    </p:cNvPr>
          <p:cNvPicPr>
            <a:picLocks noChangeAspect="1"/>
          </p:cNvPicPr>
          <p:nvPr/>
        </p:nvPicPr>
        <p:blipFill>
          <a:blip r:embed="rId2"/>
          <a:stretch>
            <a:fillRect/>
          </a:stretch>
        </p:blipFill>
        <p:spPr>
          <a:xfrm>
            <a:off x="7619970" y="952530"/>
            <a:ext cx="3810030" cy="1270010"/>
          </a:xfrm>
          <a:prstGeom prst="rect">
            <a:avLst/>
          </a:prstGeom>
        </p:spPr>
      </p:pic>
      <p:sp>
        <p:nvSpPr>
          <p:cNvPr id="13" name="text_18_11"/>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WHAT YOU GET</a:t>
            </a:r>
            <a:endParaRPr lang="en-US" sz="800" dirty="0"/>
          </a:p>
        </p:txBody>
      </p:sp>
      <p:sp>
        <p:nvSpPr>
          <p:cNvPr id="14" name="shape_18_12"/>
          <p:cNvSpPr/>
          <p:nvPr/>
        </p:nvSpPr>
        <p:spPr>
          <a:xfrm>
            <a:off x="7619970" y="2609880"/>
            <a:ext cx="3810030" cy="6309"/>
          </a:xfrm>
          <a:prstGeom prst="rect">
            <a:avLst/>
          </a:prstGeom>
          <a:solidFill>
            <a:srgbClr val="D6E6F5">
              <a:alpha val="13000"/>
            </a:srgbClr>
          </a:solidFill>
          <a:ln/>
        </p:spPr>
      </p:sp>
      <p:sp>
        <p:nvSpPr>
          <p:cNvPr id="15" name="text_18_13"/>
          <p:cNvSpPr txBox="1"/>
          <p:nvPr/>
        </p:nvSpPr>
        <p:spPr>
          <a:xfrm>
            <a:off x="7962870" y="2698760"/>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Upkeep of your AI register</a:t>
            </a:r>
            <a:endParaRPr lang="en-US" sz="1100" dirty="0"/>
          </a:p>
        </p:txBody>
      </p:sp>
      <p:sp>
        <p:nvSpPr>
          <p:cNvPr id="16" name="text_18_14"/>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0507A"/>
                </a:solidFill>
                <a:latin typeface="Archivo Black" pitchFamily="34" charset="0"/>
                <a:ea typeface="Archivo Black" pitchFamily="34" charset="-122"/>
                <a:cs typeface="Archivo Black" pitchFamily="34" charset="-120"/>
              </a:rPr>
              <a:t>01</a:t>
            </a:r>
            <a:endParaRPr lang="en-US" sz="1200" dirty="0"/>
          </a:p>
        </p:txBody>
      </p:sp>
      <p:sp>
        <p:nvSpPr>
          <p:cNvPr id="17" name="shape_18_15"/>
          <p:cNvSpPr/>
          <p:nvPr/>
        </p:nvSpPr>
        <p:spPr>
          <a:xfrm>
            <a:off x="7619970" y="2965674"/>
            <a:ext cx="3810030" cy="6309"/>
          </a:xfrm>
          <a:prstGeom prst="rect">
            <a:avLst/>
          </a:prstGeom>
          <a:solidFill>
            <a:srgbClr val="D6E6F5">
              <a:alpha val="13000"/>
            </a:srgbClr>
          </a:solidFill>
          <a:ln/>
        </p:spPr>
      </p:sp>
      <p:sp>
        <p:nvSpPr>
          <p:cNvPr id="18" name="text_18_16"/>
          <p:cNvSpPr txBox="1"/>
          <p:nvPr/>
        </p:nvSpPr>
        <p:spPr>
          <a:xfrm>
            <a:off x="7962870" y="3054553"/>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watch on regulation and providers</a:t>
            </a:r>
            <a:endParaRPr lang="en-US" sz="1100" dirty="0"/>
          </a:p>
        </p:txBody>
      </p:sp>
      <p:sp>
        <p:nvSpPr>
          <p:cNvPr id="19" name="text_18_17"/>
          <p:cNvSpPr txBox="1"/>
          <p:nvPr/>
        </p:nvSpPr>
        <p:spPr>
          <a:xfrm>
            <a:off x="7619970" y="3054553"/>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0507A"/>
                </a:solidFill>
                <a:latin typeface="Archivo Black" pitchFamily="34" charset="0"/>
                <a:ea typeface="Archivo Black" pitchFamily="34" charset="-122"/>
                <a:cs typeface="Archivo Black" pitchFamily="34" charset="-120"/>
              </a:rPr>
              <a:t>02</a:t>
            </a:r>
            <a:endParaRPr lang="en-US" sz="1200" dirty="0"/>
          </a:p>
        </p:txBody>
      </p:sp>
      <p:sp>
        <p:nvSpPr>
          <p:cNvPr id="20" name="shape_18_18"/>
          <p:cNvSpPr/>
          <p:nvPr/>
        </p:nvSpPr>
        <p:spPr>
          <a:xfrm>
            <a:off x="7619970" y="3321467"/>
            <a:ext cx="3810030" cy="6309"/>
          </a:xfrm>
          <a:prstGeom prst="rect">
            <a:avLst/>
          </a:prstGeom>
          <a:solidFill>
            <a:srgbClr val="D6E6F5">
              <a:alpha val="13000"/>
            </a:srgbClr>
          </a:solidFill>
          <a:ln/>
        </p:spPr>
      </p:sp>
      <p:sp>
        <p:nvSpPr>
          <p:cNvPr id="21" name="text_18_19"/>
          <p:cNvSpPr txBox="1"/>
          <p:nvPr/>
        </p:nvSpPr>
        <p:spPr>
          <a:xfrm>
            <a:off x="7962870" y="3410346"/>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review of every new AI use</a:t>
            </a:r>
            <a:endParaRPr lang="en-US" sz="1100" dirty="0"/>
          </a:p>
        </p:txBody>
      </p:sp>
      <p:sp>
        <p:nvSpPr>
          <p:cNvPr id="22" name="text_18_20"/>
          <p:cNvSpPr txBox="1"/>
          <p:nvPr/>
        </p:nvSpPr>
        <p:spPr>
          <a:xfrm>
            <a:off x="7619970" y="3410346"/>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0507A"/>
                </a:solidFill>
                <a:latin typeface="Archivo Black" pitchFamily="34" charset="0"/>
                <a:ea typeface="Archivo Black" pitchFamily="34" charset="-122"/>
                <a:cs typeface="Archivo Black" pitchFamily="34" charset="-120"/>
              </a:rPr>
              <a:t>03</a:t>
            </a:r>
            <a:endParaRPr lang="en-US" sz="1200" dirty="0"/>
          </a:p>
        </p:txBody>
      </p:sp>
      <p:sp>
        <p:nvSpPr>
          <p:cNvPr id="23" name="shape_18_21"/>
          <p:cNvSpPr/>
          <p:nvPr/>
        </p:nvSpPr>
        <p:spPr>
          <a:xfrm>
            <a:off x="7619970" y="3677260"/>
            <a:ext cx="3810030" cy="6309"/>
          </a:xfrm>
          <a:prstGeom prst="rect">
            <a:avLst/>
          </a:prstGeom>
          <a:solidFill>
            <a:srgbClr val="D6E6F5">
              <a:alpha val="13000"/>
            </a:srgbClr>
          </a:solidFill>
          <a:ln/>
        </p:spPr>
      </p:sp>
      <p:sp>
        <p:nvSpPr>
          <p:cNvPr id="24" name="text_18_22"/>
          <p:cNvSpPr txBox="1"/>
          <p:nvPr/>
        </p:nvSpPr>
        <p:spPr>
          <a:xfrm>
            <a:off x="7962870" y="3766139"/>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quarterly report</a:t>
            </a:r>
            <a:endParaRPr lang="en-US" sz="1100" dirty="0"/>
          </a:p>
        </p:txBody>
      </p:sp>
      <p:sp>
        <p:nvSpPr>
          <p:cNvPr id="25" name="text_18_23"/>
          <p:cNvSpPr txBox="1"/>
          <p:nvPr/>
        </p:nvSpPr>
        <p:spPr>
          <a:xfrm>
            <a:off x="7619970" y="3766139"/>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0507A"/>
                </a:solidFill>
                <a:latin typeface="Archivo Black" pitchFamily="34" charset="0"/>
                <a:ea typeface="Archivo Black" pitchFamily="34" charset="-122"/>
                <a:cs typeface="Archivo Black" pitchFamily="34" charset="-120"/>
              </a:rPr>
              <a:t>04</a:t>
            </a:r>
            <a:endParaRPr lang="en-US" sz="1200" dirty="0"/>
          </a:p>
        </p:txBody>
      </p:sp>
      <p:sp>
        <p:nvSpPr>
          <p:cNvPr id="26" name="shape_18_24"/>
          <p:cNvSpPr/>
          <p:nvPr/>
        </p:nvSpPr>
        <p:spPr>
          <a:xfrm>
            <a:off x="7619970" y="5219670"/>
            <a:ext cx="3810030" cy="613562"/>
          </a:xfrm>
          <a:prstGeom prst="rect">
            <a:avLst/>
          </a:prstGeom>
          <a:solidFill>
            <a:srgbClr val="0B1A2A"/>
          </a:solidFill>
          <a:ln w="6350">
            <a:solidFill>
              <a:srgbClr val="D6E6F5">
                <a:alpha val="13000"/>
              </a:srgbClr>
            </a:solidFill>
            <a:prstDash val="solid"/>
          </a:ln>
        </p:spPr>
      </p:sp>
      <p:sp>
        <p:nvSpPr>
          <p:cNvPr id="27" name="shape_18_25"/>
          <p:cNvSpPr/>
          <p:nvPr/>
        </p:nvSpPr>
        <p:spPr>
          <a:xfrm>
            <a:off x="7727960" y="5421752"/>
            <a:ext cx="756940" cy="209580"/>
          </a:xfrm>
          <a:prstGeom prst="rect">
            <a:avLst/>
          </a:prstGeom>
          <a:solidFill>
            <a:srgbClr val="35C8FF"/>
          </a:solidFill>
          <a:ln/>
        </p:spPr>
      </p:sp>
      <p:sp>
        <p:nvSpPr>
          <p:cNvPr id="28" name="text_18_26"/>
          <p:cNvSpPr txBox="1"/>
          <p:nvPr/>
        </p:nvSpPr>
        <p:spPr>
          <a:xfrm>
            <a:off x="7797820" y="5478902"/>
            <a:ext cx="648492"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NEXT STEP</a:t>
            </a:r>
            <a:endParaRPr lang="en-US" sz="750" dirty="0"/>
          </a:p>
        </p:txBody>
      </p:sp>
      <p:sp>
        <p:nvSpPr>
          <p:cNvPr id="29" name="text_18_27"/>
          <p:cNvSpPr txBox="1"/>
          <p:nvPr/>
        </p:nvSpPr>
        <p:spPr>
          <a:xfrm>
            <a:off x="8586490" y="5314950"/>
            <a:ext cx="2830342" cy="423093"/>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Discuss ongoing support</a:t>
            </a:r>
            <a:endParaRPr lang="en-US" sz="1050" dirty="0"/>
          </a:p>
        </p:txBody>
      </p:sp>
      <p:sp>
        <p:nvSpPr>
          <p:cNvPr id="30" name="text_18_28"/>
          <p:cNvSpPr txBox="1"/>
          <p:nvPr/>
        </p:nvSpPr>
        <p:spPr>
          <a:xfrm>
            <a:off x="8586490" y="5507065"/>
            <a:ext cx="2830342" cy="230977"/>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products/</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enterprise-services/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governance-retainer</a:t>
            </a:r>
            <a:endParaRPr lang="en-US" sz="700" dirty="0"/>
          </a:p>
        </p:txBody>
      </p:sp>
      <p:sp>
        <p:nvSpPr>
          <p:cNvPr id="31" name="text_18_29"/>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ethority.ai offer pages · net prices plus VAT where applicable · Oct 2026</a:t>
            </a:r>
            <a:endParaRPr lang="en-US" sz="900" dirty="0"/>
          </a:p>
        </p:txBody>
      </p:sp>
      <p:sp>
        <p:nvSpPr>
          <p:cNvPr id="32" name="text_18_30"/>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33" name="text_18_31"/>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V1.3 · 27 OCT 2026</a:t>
            </a:r>
            <a:endParaRPr lang="en-US" sz="750" dirty="0"/>
          </a:p>
        </p:txBody>
      </p:sp>
      <p:sp>
        <p:nvSpPr>
          <p:cNvPr id="34" name="text_18_3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18 / 22</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_19_0"/>
          <p:cNvSpPr/>
          <p:nvPr/>
        </p:nvSpPr>
        <p:spPr>
          <a:xfrm>
            <a:off x="0" y="0"/>
            <a:ext cx="12191970" cy="88880"/>
          </a:xfrm>
          <a:prstGeom prst="rect">
            <a:avLst/>
          </a:prstGeom>
          <a:solidFill>
            <a:srgbClr val="35C8FF"/>
          </a:solidFill>
          <a:ln/>
        </p:spPr>
      </p:sp>
      <p:pic>
        <p:nvPicPr>
          <p:cNvPr id="3" name="picture_19_1" descr="/tmp/claude-0/-home-claude/5dcc285b-52c5-57b1-88a8-9616b3351304/scratchpad/f39/W2/decks_v3/_work/C_Company-and-Offers_EN_v1.3_20261027/img_043.png">    </p:cNvPr>
          <p:cNvPicPr>
            <a:picLocks noChangeAspect="1"/>
          </p:cNvPicPr>
          <p:nvPr/>
        </p:nvPicPr>
        <p:blipFill>
          <a:blip r:embed="rId1"/>
          <a:stretch>
            <a:fillRect/>
          </a:stretch>
        </p:blipFill>
        <p:spPr>
          <a:xfrm>
            <a:off x="761970" y="317480"/>
            <a:ext cx="279441" cy="279441"/>
          </a:xfrm>
          <a:prstGeom prst="rect">
            <a:avLst/>
          </a:prstGeom>
        </p:spPr>
      </p:pic>
      <p:sp>
        <p:nvSpPr>
          <p:cNvPr id="4" name="text_19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9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9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pic>
        <p:nvPicPr>
          <p:cNvPr id="7" name="picture_19_5" descr="/tmp/claude-0/-home-claude/5dcc285b-52c5-57b1-88a8-9616b3351304/scratchpad/f39/W2/decks_v3/_work/C_Company-and-Offers_EN_v1.3_20261027/img_044.png">    </p:cNvPr>
          <p:cNvPicPr>
            <a:picLocks noChangeAspect="1"/>
          </p:cNvPicPr>
          <p:nvPr/>
        </p:nvPicPr>
        <p:blipFill>
          <a:blip r:embed="rId2"/>
          <a:stretch>
            <a:fillRect/>
          </a:stretch>
        </p:blipFill>
        <p:spPr>
          <a:xfrm>
            <a:off x="9525030" y="761970"/>
            <a:ext cx="1904970" cy="1904970"/>
          </a:xfrm>
          <a:prstGeom prst="rect">
            <a:avLst/>
          </a:prstGeom>
        </p:spPr>
      </p:pic>
      <p:sp>
        <p:nvSpPr>
          <p:cNvPr id="8" name="text_19_6"/>
          <p:cNvSpPr txBox="1"/>
          <p:nvPr/>
        </p:nvSpPr>
        <p:spPr>
          <a:xfrm>
            <a:off x="761970" y="952530"/>
            <a:ext cx="786128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HOW THE WORK RUNS</a:t>
            </a:r>
            <a:endParaRPr lang="en-US" sz="1050" dirty="0"/>
          </a:p>
        </p:txBody>
      </p:sp>
      <p:sp>
        <p:nvSpPr>
          <p:cNvPr id="9" name="Title"/>
          <p:cNvSpPr txBox="1"/>
          <p:nvPr/>
        </p:nvSpPr>
        <p:spPr>
          <a:xfrm>
            <a:off x="761970" y="1240109"/>
            <a:ext cx="786128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ETHORITY works in a loop of five steps, and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each step ends with a clear decision.</a:t>
            </a:r>
            <a:endParaRPr lang="en-US" sz="3000" dirty="0"/>
          </a:p>
        </p:txBody>
      </p:sp>
      <p:sp>
        <p:nvSpPr>
          <p:cNvPr id="10" name="shape_19_8"/>
          <p:cNvSpPr/>
          <p:nvPr/>
        </p:nvSpPr>
        <p:spPr>
          <a:xfrm>
            <a:off x="952530" y="3009930"/>
            <a:ext cx="10287000" cy="19020"/>
          </a:xfrm>
          <a:prstGeom prst="rect">
            <a:avLst/>
          </a:prstGeom>
          <a:solidFill>
            <a:srgbClr val="35C8FF"/>
          </a:solidFill>
          <a:ln/>
        </p:spPr>
      </p:sp>
      <p:sp>
        <p:nvSpPr>
          <p:cNvPr id="11" name="shape_19_9"/>
          <p:cNvSpPr/>
          <p:nvPr/>
        </p:nvSpPr>
        <p:spPr>
          <a:xfrm>
            <a:off x="761970" y="2794041"/>
            <a:ext cx="431780" cy="431780"/>
          </a:xfrm>
          <a:prstGeom prst="ellipse">
            <a:avLst/>
          </a:prstGeom>
          <a:solidFill>
            <a:srgbClr val="06111D"/>
          </a:solidFill>
          <a:ln w="19050">
            <a:solidFill>
              <a:srgbClr val="35C8FF"/>
            </a:solidFill>
            <a:prstDash val="solid"/>
          </a:ln>
        </p:spPr>
      </p:sp>
      <p:sp>
        <p:nvSpPr>
          <p:cNvPr id="12" name="text_19_10"/>
          <p:cNvSpPr txBox="1"/>
          <p:nvPr/>
        </p:nvSpPr>
        <p:spPr>
          <a:xfrm>
            <a:off x="781080"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1</a:t>
            </a:r>
            <a:endParaRPr lang="en-US" sz="1500" dirty="0"/>
          </a:p>
        </p:txBody>
      </p:sp>
      <p:sp>
        <p:nvSpPr>
          <p:cNvPr id="13" name="text_19_11"/>
          <p:cNvSpPr txBox="1"/>
          <p:nvPr/>
        </p:nvSpPr>
        <p:spPr>
          <a:xfrm>
            <a:off x="761970" y="3378159"/>
            <a:ext cx="2074225"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Discover</a:t>
            </a:r>
            <a:endParaRPr lang="en-US" sz="1800" dirty="0"/>
          </a:p>
        </p:txBody>
      </p:sp>
      <p:sp>
        <p:nvSpPr>
          <p:cNvPr id="14" name="text_19_12"/>
          <p:cNvSpPr txBox="1"/>
          <p:nvPr/>
        </p:nvSpPr>
        <p:spPr>
          <a:xfrm>
            <a:off x="761970" y="3694450"/>
            <a:ext cx="2074225" cy="61914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Find where AI can help your business and what the market offers for it.</a:t>
            </a:r>
            <a:endParaRPr lang="en-US" sz="1250" dirty="0"/>
          </a:p>
        </p:txBody>
      </p:sp>
      <p:sp>
        <p:nvSpPr>
          <p:cNvPr id="15" name="shape_19_13"/>
          <p:cNvSpPr/>
          <p:nvPr/>
        </p:nvSpPr>
        <p:spPr>
          <a:xfrm>
            <a:off x="2928549" y="2794041"/>
            <a:ext cx="431780" cy="431780"/>
          </a:xfrm>
          <a:prstGeom prst="ellipse">
            <a:avLst/>
          </a:prstGeom>
          <a:solidFill>
            <a:srgbClr val="06111D"/>
          </a:solidFill>
          <a:ln w="19050">
            <a:solidFill>
              <a:srgbClr val="35C8FF"/>
            </a:solidFill>
            <a:prstDash val="solid"/>
          </a:ln>
        </p:spPr>
      </p:sp>
      <p:sp>
        <p:nvSpPr>
          <p:cNvPr id="16" name="text_19_14"/>
          <p:cNvSpPr txBox="1"/>
          <p:nvPr/>
        </p:nvSpPr>
        <p:spPr>
          <a:xfrm>
            <a:off x="2947568"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2</a:t>
            </a:r>
            <a:endParaRPr lang="en-US" sz="1500" dirty="0"/>
          </a:p>
        </p:txBody>
      </p:sp>
      <p:sp>
        <p:nvSpPr>
          <p:cNvPr id="17" name="text_19_15"/>
          <p:cNvSpPr txBox="1"/>
          <p:nvPr/>
        </p:nvSpPr>
        <p:spPr>
          <a:xfrm>
            <a:off x="2928549"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Create</a:t>
            </a:r>
            <a:endParaRPr lang="en-US" sz="1800" dirty="0"/>
          </a:p>
        </p:txBody>
      </p:sp>
      <p:sp>
        <p:nvSpPr>
          <p:cNvPr id="18" name="text_19_16"/>
          <p:cNvSpPr txBox="1"/>
          <p:nvPr/>
        </p:nvSpPr>
        <p:spPr>
          <a:xfrm>
            <a:off x="2928549" y="3694450"/>
            <a:ext cx="2074316" cy="82552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Choose the option and build the solution, including its costs, data and responsibilities.</a:t>
            </a:r>
            <a:endParaRPr lang="en-US" sz="1250" dirty="0"/>
          </a:p>
        </p:txBody>
      </p:sp>
      <p:sp>
        <p:nvSpPr>
          <p:cNvPr id="19" name="shape_19_17"/>
          <p:cNvSpPr/>
          <p:nvPr/>
        </p:nvSpPr>
        <p:spPr>
          <a:xfrm>
            <a:off x="5095220" y="2794041"/>
            <a:ext cx="431780" cy="431780"/>
          </a:xfrm>
          <a:prstGeom prst="ellipse">
            <a:avLst/>
          </a:prstGeom>
          <a:solidFill>
            <a:srgbClr val="06111D"/>
          </a:solidFill>
          <a:ln w="19050">
            <a:solidFill>
              <a:srgbClr val="35C8FF"/>
            </a:solidFill>
            <a:prstDash val="solid"/>
          </a:ln>
        </p:spPr>
      </p:sp>
      <p:sp>
        <p:nvSpPr>
          <p:cNvPr id="20" name="text_19_18"/>
          <p:cNvSpPr txBox="1"/>
          <p:nvPr/>
        </p:nvSpPr>
        <p:spPr>
          <a:xfrm>
            <a:off x="5114239"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3</a:t>
            </a:r>
            <a:endParaRPr lang="en-US" sz="1500" dirty="0"/>
          </a:p>
        </p:txBody>
      </p:sp>
      <p:sp>
        <p:nvSpPr>
          <p:cNvPr id="21" name="text_19_19"/>
          <p:cNvSpPr txBox="1"/>
          <p:nvPr/>
        </p:nvSpPr>
        <p:spPr>
          <a:xfrm>
            <a:off x="5095220"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Run</a:t>
            </a:r>
            <a:endParaRPr lang="en-US" sz="1800" dirty="0"/>
          </a:p>
        </p:txBody>
      </p:sp>
      <p:sp>
        <p:nvSpPr>
          <p:cNvPr id="22" name="text_19_20"/>
          <p:cNvSpPr txBox="1"/>
          <p:nvPr/>
        </p:nvSpPr>
        <p:spPr>
          <a:xfrm>
            <a:off x="5095220" y="3694450"/>
            <a:ext cx="2074316" cy="61914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Operate the system day to day, with named owners and agreed checks.</a:t>
            </a:r>
            <a:endParaRPr lang="en-US" sz="1250" dirty="0"/>
          </a:p>
        </p:txBody>
      </p:sp>
      <p:sp>
        <p:nvSpPr>
          <p:cNvPr id="23" name="shape_19_21"/>
          <p:cNvSpPr/>
          <p:nvPr/>
        </p:nvSpPr>
        <p:spPr>
          <a:xfrm>
            <a:off x="7261799" y="2794041"/>
            <a:ext cx="431780" cy="431780"/>
          </a:xfrm>
          <a:prstGeom prst="ellipse">
            <a:avLst/>
          </a:prstGeom>
          <a:solidFill>
            <a:srgbClr val="06111D"/>
          </a:solidFill>
          <a:ln w="19050">
            <a:solidFill>
              <a:srgbClr val="35C8FF"/>
            </a:solidFill>
            <a:prstDash val="solid"/>
          </a:ln>
        </p:spPr>
      </p:sp>
      <p:sp>
        <p:nvSpPr>
          <p:cNvPr id="24" name="text_19_22"/>
          <p:cNvSpPr txBox="1"/>
          <p:nvPr/>
        </p:nvSpPr>
        <p:spPr>
          <a:xfrm>
            <a:off x="7280910"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4</a:t>
            </a:r>
            <a:endParaRPr lang="en-US" sz="1500" dirty="0"/>
          </a:p>
        </p:txBody>
      </p:sp>
      <p:sp>
        <p:nvSpPr>
          <p:cNvPr id="25" name="text_19_23"/>
          <p:cNvSpPr txBox="1"/>
          <p:nvPr/>
        </p:nvSpPr>
        <p:spPr>
          <a:xfrm>
            <a:off x="7261799"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Improve</a:t>
            </a:r>
            <a:endParaRPr lang="en-US" sz="1800" dirty="0"/>
          </a:p>
        </p:txBody>
      </p:sp>
      <p:sp>
        <p:nvSpPr>
          <p:cNvPr id="26" name="text_19_24"/>
          <p:cNvSpPr txBox="1"/>
          <p:nvPr/>
        </p:nvSpPr>
        <p:spPr>
          <a:xfrm>
            <a:off x="7261799" y="3694450"/>
            <a:ext cx="2074316" cy="61914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Measure the result against the starting point and adjust what does not work.</a:t>
            </a:r>
            <a:endParaRPr lang="en-US" sz="1250" dirty="0"/>
          </a:p>
        </p:txBody>
      </p:sp>
      <p:sp>
        <p:nvSpPr>
          <p:cNvPr id="27" name="shape_19_25"/>
          <p:cNvSpPr/>
          <p:nvPr/>
        </p:nvSpPr>
        <p:spPr>
          <a:xfrm>
            <a:off x="9428470" y="2794041"/>
            <a:ext cx="431780" cy="431780"/>
          </a:xfrm>
          <a:prstGeom prst="ellipse">
            <a:avLst/>
          </a:prstGeom>
          <a:solidFill>
            <a:srgbClr val="06111D"/>
          </a:solidFill>
          <a:ln w="19050">
            <a:solidFill>
              <a:srgbClr val="35C8FF"/>
            </a:solidFill>
            <a:prstDash val="solid"/>
          </a:ln>
        </p:spPr>
      </p:sp>
      <p:sp>
        <p:nvSpPr>
          <p:cNvPr id="28" name="text_19_26"/>
          <p:cNvSpPr txBox="1"/>
          <p:nvPr/>
        </p:nvSpPr>
        <p:spPr>
          <a:xfrm>
            <a:off x="9447489"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5</a:t>
            </a:r>
            <a:endParaRPr lang="en-US" sz="1500" dirty="0"/>
          </a:p>
        </p:txBody>
      </p:sp>
      <p:sp>
        <p:nvSpPr>
          <p:cNvPr id="29" name="text_19_27"/>
          <p:cNvSpPr txBox="1"/>
          <p:nvPr/>
        </p:nvSpPr>
        <p:spPr>
          <a:xfrm>
            <a:off x="9428470"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Grow</a:t>
            </a:r>
            <a:endParaRPr lang="en-US" sz="1800" dirty="0"/>
          </a:p>
        </p:txBody>
      </p:sp>
      <p:sp>
        <p:nvSpPr>
          <p:cNvPr id="30" name="text_19_28"/>
          <p:cNvSpPr txBox="1"/>
          <p:nvPr/>
        </p:nvSpPr>
        <p:spPr>
          <a:xfrm>
            <a:off x="9428470" y="3694450"/>
            <a:ext cx="2074316" cy="41276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Extend what works to more teams, sites or countries.</a:t>
            </a:r>
            <a:endParaRPr lang="en-US" sz="1250" dirty="0"/>
          </a:p>
        </p:txBody>
      </p:sp>
      <p:sp>
        <p:nvSpPr>
          <p:cNvPr id="31" name="text_19_29"/>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32" name="text_19_30"/>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V1.3 · 27 OCT 2026</a:t>
            </a:r>
            <a:endParaRPr lang="en-US" sz="750" dirty="0"/>
          </a:p>
        </p:txBody>
      </p:sp>
      <p:sp>
        <p:nvSpPr>
          <p:cNvPr id="33" name="text_19_31"/>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19 / 22</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_20_0"/>
          <p:cNvSpPr/>
          <p:nvPr/>
        </p:nvSpPr>
        <p:spPr>
          <a:xfrm>
            <a:off x="0" y="0"/>
            <a:ext cx="12191970" cy="88880"/>
          </a:xfrm>
          <a:prstGeom prst="rect">
            <a:avLst/>
          </a:prstGeom>
          <a:solidFill>
            <a:srgbClr val="35C8FF"/>
          </a:solidFill>
          <a:ln/>
        </p:spPr>
      </p:sp>
      <p:pic>
        <p:nvPicPr>
          <p:cNvPr id="3" name="picture_20_1" descr="/tmp/claude-0/-home-claude/5dcc285b-52c5-57b1-88a8-9616b3351304/scratchpad/f39/W2/decks_v3/_work/C_Company-and-Offers_EN_v1.3_20261027/img_045.png">    </p:cNvPr>
          <p:cNvPicPr>
            <a:picLocks noChangeAspect="1"/>
          </p:cNvPicPr>
          <p:nvPr/>
        </p:nvPicPr>
        <p:blipFill>
          <a:blip r:embed="rId1"/>
          <a:stretch>
            <a:fillRect/>
          </a:stretch>
        </p:blipFill>
        <p:spPr>
          <a:xfrm>
            <a:off x="761970" y="317480"/>
            <a:ext cx="279441" cy="279441"/>
          </a:xfrm>
          <a:prstGeom prst="rect">
            <a:avLst/>
          </a:prstGeom>
        </p:spPr>
      </p:pic>
      <p:sp>
        <p:nvSpPr>
          <p:cNvPr id="4" name="text_20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20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20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pic>
        <p:nvPicPr>
          <p:cNvPr id="7" name="picture_20_5" descr="/tmp/claude-0/-home-claude/5dcc285b-52c5-57b1-88a8-9616b3351304/scratchpad/f39/W2/decks_v3/_work/C_Company-and-Offers_EN_v1.3_20261027/img_046.png">    </p:cNvPr>
          <p:cNvPicPr>
            <a:picLocks noChangeAspect="1"/>
          </p:cNvPicPr>
          <p:nvPr/>
        </p:nvPicPr>
        <p:blipFill>
          <a:blip r:embed="rId2"/>
          <a:stretch>
            <a:fillRect/>
          </a:stretch>
        </p:blipFill>
        <p:spPr>
          <a:xfrm>
            <a:off x="761970" y="952530"/>
            <a:ext cx="3810030" cy="5016490"/>
          </a:xfrm>
          <a:prstGeom prst="rect">
            <a:avLst/>
          </a:prstGeom>
        </p:spPr>
      </p:pic>
      <p:sp>
        <p:nvSpPr>
          <p:cNvPr id="8" name="text_20_6"/>
          <p:cNvSpPr txBox="1"/>
          <p:nvPr/>
        </p:nvSpPr>
        <p:spPr>
          <a:xfrm>
            <a:off x="5080041" y="101599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WHO LEADS YOUR PROJECT</a:t>
            </a:r>
            <a:endParaRPr lang="en-US" sz="1050" dirty="0"/>
          </a:p>
        </p:txBody>
      </p:sp>
      <p:sp>
        <p:nvSpPr>
          <p:cNvPr id="9" name="Title"/>
          <p:cNvSpPr txBox="1"/>
          <p:nvPr/>
        </p:nvSpPr>
        <p:spPr>
          <a:xfrm>
            <a:off x="5080041" y="1303660"/>
            <a:ext cx="6553230" cy="375636"/>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Sten Franke </a:t>
            </a:r>
            <a:pPr algn="l" indent="0" marL="0">
              <a:lnSpc>
                <a:spcPts val="2960"/>
              </a:lnSpc>
              <a:buNone/>
            </a:pPr>
            <a:r>
              <a:rPr lang="en-US" sz="2900" b="1" spc="-87" kern="0" dirty="0">
                <a:solidFill>
                  <a:srgbClr val="35C8FF"/>
                </a:solidFill>
                <a:latin typeface="Archivo" pitchFamily="34" charset="0"/>
                <a:ea typeface="Archivo" pitchFamily="34" charset="-122"/>
                <a:cs typeface="Archivo" pitchFamily="34" charset="-120"/>
              </a:rPr>
              <a:t>leads every project.</a:t>
            </a:r>
            <a:endParaRPr lang="en-US" sz="2900" dirty="0"/>
          </a:p>
        </p:txBody>
      </p:sp>
      <p:sp>
        <p:nvSpPr>
          <p:cNvPr id="10" name="text_20_8"/>
          <p:cNvSpPr txBox="1"/>
          <p:nvPr/>
        </p:nvSpPr>
        <p:spPr>
          <a:xfrm>
            <a:off x="5080041" y="1819016"/>
            <a:ext cx="6553230" cy="168890"/>
          </a:xfrm>
          <a:prstGeom prst="rect">
            <a:avLst/>
          </a:prstGeom>
          <a:noFill/>
          <a:ln/>
        </p:spPr>
        <p:txBody>
          <a:bodyPr wrap="square" lIns="0" tIns="0" rIns="0" bIns="0" rtlCol="0" anchor="t"/>
          <a:lstStyle/>
          <a:p>
            <a:pPr algn="l" indent="0" marL="0">
              <a:lnSpc>
                <a:spcPts val="1330"/>
              </a:lnSpc>
              <a:buNone/>
            </a:pPr>
            <a:r>
              <a:rPr lang="en-US" sz="950" b="1" spc="114" kern="0" dirty="0">
                <a:solidFill>
                  <a:srgbClr val="35C8FF"/>
                </a:solidFill>
                <a:latin typeface="IBM Plex Mono" pitchFamily="34" charset="0"/>
                <a:ea typeface="IBM Plex Mono" pitchFamily="34" charset="-122"/>
                <a:cs typeface="IBM Plex Mono" pitchFamily="34" charset="-120"/>
              </a:rPr>
              <a:t>STEN FRANKE · FOUNDER &amp; CEO · CHIEF AI ARCHITECT</a:t>
            </a:r>
            <a:endParaRPr lang="en-US" sz="950" dirty="0"/>
          </a:p>
        </p:txBody>
      </p:sp>
      <p:sp>
        <p:nvSpPr>
          <p:cNvPr id="11" name="shape_20_9"/>
          <p:cNvSpPr/>
          <p:nvPr/>
        </p:nvSpPr>
        <p:spPr>
          <a:xfrm>
            <a:off x="5080041" y="2152955"/>
            <a:ext cx="38130" cy="745602"/>
          </a:xfrm>
          <a:prstGeom prst="rect">
            <a:avLst/>
          </a:prstGeom>
          <a:solidFill>
            <a:srgbClr val="35C8FF"/>
          </a:solidFill>
          <a:ln/>
        </p:spPr>
      </p:sp>
      <p:sp>
        <p:nvSpPr>
          <p:cNvPr id="12" name="text_20_10"/>
          <p:cNvSpPr txBox="1"/>
          <p:nvPr/>
        </p:nvSpPr>
        <p:spPr>
          <a:xfrm>
            <a:off x="5283220" y="2152955"/>
            <a:ext cx="6343924" cy="745602"/>
          </a:xfrm>
          <a:prstGeom prst="rect">
            <a:avLst/>
          </a:prstGeom>
          <a:noFill/>
          <a:ln/>
        </p:spPr>
        <p:txBody>
          <a:bodyPr wrap="square" lIns="0" tIns="0" rIns="0" bIns="0" rtlCol="0" anchor="t"/>
          <a:lstStyle/>
          <a:p>
            <a:pPr algn="l" indent="0" marL="0">
              <a:lnSpc>
                <a:spcPts val="1960"/>
              </a:lnSpc>
              <a:buNone/>
            </a:pPr>
            <a:r>
              <a:rPr lang="en-US" sz="1350" dirty="0">
                <a:solidFill>
                  <a:srgbClr val="EEF3F8"/>
                </a:solidFill>
                <a:latin typeface="IBM Plex Sans Medium" pitchFamily="34" charset="0"/>
                <a:ea typeface="IBM Plex Sans Medium" pitchFamily="34" charset="-122"/>
                <a:cs typeface="IBM Plex Sans Medium" pitchFamily="34" charset="-120"/>
              </a:rPr>
              <a:t>“I help you make sense of the AI market, take sound decisions and shape the implementation — combining market intelligence, systems architecture and economic evaluation.”</a:t>
            </a:r>
            <a:endParaRPr lang="en-US" sz="1350" dirty="0"/>
          </a:p>
        </p:txBody>
      </p:sp>
      <p:sp>
        <p:nvSpPr>
          <p:cNvPr id="13" name="shape_20_11"/>
          <p:cNvSpPr/>
          <p:nvPr/>
        </p:nvSpPr>
        <p:spPr>
          <a:xfrm>
            <a:off x="5080041" y="4699010"/>
            <a:ext cx="2031980" cy="25420"/>
          </a:xfrm>
          <a:prstGeom prst="rect">
            <a:avLst/>
          </a:prstGeom>
          <a:solidFill>
            <a:srgbClr val="35C8FF"/>
          </a:solidFill>
          <a:ln/>
        </p:spPr>
      </p:sp>
      <p:sp>
        <p:nvSpPr>
          <p:cNvPr id="14" name="text_20_12"/>
          <p:cNvSpPr txBox="1"/>
          <p:nvPr/>
        </p:nvSpPr>
        <p:spPr>
          <a:xfrm>
            <a:off x="5080041" y="4800600"/>
            <a:ext cx="2105680" cy="254020"/>
          </a:xfrm>
          <a:prstGeom prst="rect">
            <a:avLst/>
          </a:prstGeom>
          <a:noFill/>
          <a:ln/>
        </p:spPr>
        <p:txBody>
          <a:bodyPr wrap="square" lIns="0" tIns="0" rIns="0" bIns="0" rtlCol="0" anchor="t"/>
          <a:lstStyle/>
          <a:p>
            <a:pPr algn="l" indent="0" marL="0">
              <a:lnSpc>
                <a:spcPts val="2000"/>
              </a:lnSpc>
              <a:buNone/>
            </a:pPr>
            <a:r>
              <a:rPr lang="en-US" sz="2000" dirty="0">
                <a:solidFill>
                  <a:srgbClr val="35C8FF"/>
                </a:solidFill>
                <a:latin typeface="Archivo Black" pitchFamily="34" charset="0"/>
                <a:ea typeface="Archivo Black" pitchFamily="34" charset="-122"/>
                <a:cs typeface="Archivo Black" pitchFamily="34" charset="-120"/>
              </a:rPr>
              <a:t>2009</a:t>
            </a:r>
            <a:endParaRPr lang="en-US" sz="2000" dirty="0"/>
          </a:p>
        </p:txBody>
      </p:sp>
      <p:sp>
        <p:nvSpPr>
          <p:cNvPr id="15" name="text_20_13"/>
          <p:cNvSpPr txBox="1"/>
          <p:nvPr/>
        </p:nvSpPr>
        <p:spPr>
          <a:xfrm>
            <a:off x="5080041" y="5105370"/>
            <a:ext cx="2105680" cy="342900"/>
          </a:xfrm>
          <a:prstGeom prst="rect">
            <a:avLst/>
          </a:prstGeom>
          <a:noFill/>
          <a:ln/>
        </p:spPr>
        <p:txBody>
          <a:bodyPr wrap="square" lIns="0" tIns="0" rIns="0" bIns="0" rtlCol="0" anchor="t"/>
          <a:lstStyle/>
          <a:p>
            <a:pPr algn="l" indent="0" marL="0">
              <a:lnSpc>
                <a:spcPts val="1350"/>
              </a:lnSpc>
              <a:buNone/>
            </a:pPr>
            <a:r>
              <a:rPr lang="en-US" sz="1000" dirty="0">
                <a:solidFill>
                  <a:srgbClr val="A3B4C5"/>
                </a:solidFill>
                <a:latin typeface="IBM Plex Sans" pitchFamily="34" charset="0"/>
                <a:ea typeface="IBM Plex Sans" pitchFamily="34" charset="-122"/>
                <a:cs typeface="IBM Plex Sans" pitchFamily="34" charset="-120"/>
              </a:rPr>
              <a:t>the first German Social Media Prisma</a:t>
            </a:r>
            <a:endParaRPr lang="en-US" sz="1000" dirty="0"/>
          </a:p>
        </p:txBody>
      </p:sp>
      <p:sp>
        <p:nvSpPr>
          <p:cNvPr id="16" name="shape_20_14"/>
          <p:cNvSpPr/>
          <p:nvPr/>
        </p:nvSpPr>
        <p:spPr>
          <a:xfrm>
            <a:off x="7239030" y="4699010"/>
            <a:ext cx="2031980" cy="25420"/>
          </a:xfrm>
          <a:prstGeom prst="rect">
            <a:avLst/>
          </a:prstGeom>
          <a:solidFill>
            <a:srgbClr val="35C8FF"/>
          </a:solidFill>
          <a:ln/>
        </p:spPr>
      </p:sp>
      <p:sp>
        <p:nvSpPr>
          <p:cNvPr id="17" name="text_20_15"/>
          <p:cNvSpPr txBox="1"/>
          <p:nvPr/>
        </p:nvSpPr>
        <p:spPr>
          <a:xfrm>
            <a:off x="7239030" y="4800600"/>
            <a:ext cx="2105680" cy="254020"/>
          </a:xfrm>
          <a:prstGeom prst="rect">
            <a:avLst/>
          </a:prstGeom>
          <a:noFill/>
          <a:ln/>
        </p:spPr>
        <p:txBody>
          <a:bodyPr wrap="square" lIns="0" tIns="0" rIns="0" bIns="0" rtlCol="0" anchor="t"/>
          <a:lstStyle/>
          <a:p>
            <a:pPr algn="l" indent="0" marL="0">
              <a:lnSpc>
                <a:spcPts val="2000"/>
              </a:lnSpc>
              <a:buNone/>
            </a:pPr>
            <a:r>
              <a:rPr lang="en-US" sz="2000" dirty="0">
                <a:solidFill>
                  <a:srgbClr val="35C8FF"/>
                </a:solidFill>
                <a:latin typeface="Archivo Black" pitchFamily="34" charset="0"/>
                <a:ea typeface="Archivo Black" pitchFamily="34" charset="-122"/>
                <a:cs typeface="Archivo Black" pitchFamily="34" charset="-120"/>
              </a:rPr>
              <a:t>961</a:t>
            </a:r>
            <a:endParaRPr lang="en-US" sz="2000" dirty="0"/>
          </a:p>
        </p:txBody>
      </p:sp>
      <p:sp>
        <p:nvSpPr>
          <p:cNvPr id="18" name="text_20_16"/>
          <p:cNvSpPr txBox="1"/>
          <p:nvPr/>
        </p:nvSpPr>
        <p:spPr>
          <a:xfrm>
            <a:off x="7239030" y="5105370"/>
            <a:ext cx="2105680" cy="171450"/>
          </a:xfrm>
          <a:prstGeom prst="rect">
            <a:avLst/>
          </a:prstGeom>
          <a:noFill/>
          <a:ln/>
        </p:spPr>
        <p:txBody>
          <a:bodyPr wrap="square" lIns="0" tIns="0" rIns="0" bIns="0" rtlCol="0" anchor="t"/>
          <a:lstStyle/>
          <a:p>
            <a:pPr algn="l" indent="0" marL="0">
              <a:lnSpc>
                <a:spcPts val="1350"/>
              </a:lnSpc>
              <a:buNone/>
            </a:pPr>
            <a:r>
              <a:rPr lang="en-US" sz="1000" dirty="0">
                <a:solidFill>
                  <a:srgbClr val="A3B4C5"/>
                </a:solidFill>
                <a:latin typeface="IBM Plex Sans" pitchFamily="34" charset="0"/>
                <a:ea typeface="IBM Plex Sans" pitchFamily="34" charset="-122"/>
                <a:cs typeface="IBM Plex Sans" pitchFamily="34" charset="-120"/>
              </a:rPr>
              <a:t>AI offerings on the Good AI Prism</a:t>
            </a:r>
            <a:endParaRPr lang="en-US" sz="1000" dirty="0"/>
          </a:p>
        </p:txBody>
      </p:sp>
      <p:sp>
        <p:nvSpPr>
          <p:cNvPr id="19" name="shape_20_17"/>
          <p:cNvSpPr/>
          <p:nvPr/>
        </p:nvSpPr>
        <p:spPr>
          <a:xfrm>
            <a:off x="9398020" y="4699010"/>
            <a:ext cx="2031980" cy="25420"/>
          </a:xfrm>
          <a:prstGeom prst="rect">
            <a:avLst/>
          </a:prstGeom>
          <a:solidFill>
            <a:srgbClr val="35C8FF"/>
          </a:solidFill>
          <a:ln/>
        </p:spPr>
      </p:sp>
      <p:sp>
        <p:nvSpPr>
          <p:cNvPr id="20" name="text_20_18"/>
          <p:cNvSpPr txBox="1"/>
          <p:nvPr/>
        </p:nvSpPr>
        <p:spPr>
          <a:xfrm>
            <a:off x="9398020" y="4800600"/>
            <a:ext cx="2105680" cy="254020"/>
          </a:xfrm>
          <a:prstGeom prst="rect">
            <a:avLst/>
          </a:prstGeom>
          <a:noFill/>
          <a:ln/>
        </p:spPr>
        <p:txBody>
          <a:bodyPr wrap="square" lIns="0" tIns="0" rIns="0" bIns="0" rtlCol="0" anchor="t"/>
          <a:lstStyle/>
          <a:p>
            <a:pPr algn="l" indent="0" marL="0">
              <a:lnSpc>
                <a:spcPts val="2000"/>
              </a:lnSpc>
              <a:buNone/>
            </a:pPr>
            <a:r>
              <a:rPr lang="en-US" sz="2000" dirty="0">
                <a:solidFill>
                  <a:srgbClr val="35C8FF"/>
                </a:solidFill>
                <a:latin typeface="Archivo Black" pitchFamily="34" charset="0"/>
                <a:ea typeface="Archivo Black" pitchFamily="34" charset="-122"/>
                <a:cs typeface="Archivo Black" pitchFamily="34" charset="-120"/>
              </a:rPr>
              <a:t>11</a:t>
            </a:r>
            <a:endParaRPr lang="en-US" sz="2000" dirty="0"/>
          </a:p>
        </p:txBody>
      </p:sp>
      <p:sp>
        <p:nvSpPr>
          <p:cNvPr id="21" name="text_20_19"/>
          <p:cNvSpPr txBox="1"/>
          <p:nvPr/>
        </p:nvSpPr>
        <p:spPr>
          <a:xfrm>
            <a:off x="9398020" y="5105370"/>
            <a:ext cx="2105680" cy="342900"/>
          </a:xfrm>
          <a:prstGeom prst="rect">
            <a:avLst/>
          </a:prstGeom>
          <a:noFill/>
          <a:ln/>
        </p:spPr>
        <p:txBody>
          <a:bodyPr wrap="square" lIns="0" tIns="0" rIns="0" bIns="0" rtlCol="0" anchor="t"/>
          <a:lstStyle/>
          <a:p>
            <a:pPr algn="l" indent="0" marL="0">
              <a:lnSpc>
                <a:spcPts val="1350"/>
              </a:lnSpc>
              <a:buNone/>
            </a:pPr>
            <a:r>
              <a:rPr lang="en-US" sz="1000" dirty="0">
                <a:solidFill>
                  <a:srgbClr val="A3B4C5"/>
                </a:solidFill>
                <a:latin typeface="IBM Plex Sans" pitchFamily="34" charset="0"/>
                <a:ea typeface="IBM Plex Sans" pitchFamily="34" charset="-122"/>
                <a:cs typeface="IBM Plex Sans" pitchFamily="34" charset="-120"/>
              </a:rPr>
              <a:t>entry offers and services with a clear scope</a:t>
            </a:r>
            <a:endParaRPr lang="en-US" sz="1000" dirty="0"/>
          </a:p>
        </p:txBody>
      </p:sp>
      <p:sp>
        <p:nvSpPr>
          <p:cNvPr id="22" name="text_20_2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 company history · Good AI Prism, Oct 2026 · ethority.ai offer pages, Oct 2026</a:t>
            </a:r>
            <a:endParaRPr lang="en-US" sz="900" dirty="0"/>
          </a:p>
        </p:txBody>
      </p:sp>
      <p:sp>
        <p:nvSpPr>
          <p:cNvPr id="23" name="text_20_21"/>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V1.3 · 27 OCT 2026</a:t>
            </a:r>
            <a:endParaRPr lang="en-US" sz="750" dirty="0"/>
          </a:p>
        </p:txBody>
      </p:sp>
      <p:sp>
        <p:nvSpPr>
          <p:cNvPr id="24" name="text_20_2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20 / 22</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_21_0"/>
          <p:cNvSpPr/>
          <p:nvPr/>
        </p:nvSpPr>
        <p:spPr>
          <a:xfrm>
            <a:off x="0" y="0"/>
            <a:ext cx="12191970" cy="88880"/>
          </a:xfrm>
          <a:prstGeom prst="rect">
            <a:avLst/>
          </a:prstGeom>
          <a:solidFill>
            <a:srgbClr val="35C8FF"/>
          </a:solidFill>
          <a:ln/>
        </p:spPr>
      </p:sp>
      <p:pic>
        <p:nvPicPr>
          <p:cNvPr id="3" name="picture_21_1" descr="/tmp/claude-0/-home-claude/5dcc285b-52c5-57b1-88a8-9616b3351304/scratchpad/f39/W2/decks_v3/_work/C_Company-and-Offers_EN_v1.3_20261027/img_047.png">    </p:cNvPr>
          <p:cNvPicPr>
            <a:picLocks noChangeAspect="1"/>
          </p:cNvPicPr>
          <p:nvPr/>
        </p:nvPicPr>
        <p:blipFill>
          <a:blip r:embed="rId1"/>
          <a:stretch>
            <a:fillRect/>
          </a:stretch>
        </p:blipFill>
        <p:spPr>
          <a:xfrm>
            <a:off x="761970" y="317480"/>
            <a:ext cx="279441" cy="279441"/>
          </a:xfrm>
          <a:prstGeom prst="rect">
            <a:avLst/>
          </a:prstGeom>
        </p:spPr>
      </p:pic>
      <p:sp>
        <p:nvSpPr>
          <p:cNvPr id="4" name="text_21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21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21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sp>
        <p:nvSpPr>
          <p:cNvPr id="7" name="text_21_5"/>
          <p:cNvSpPr txBox="1"/>
          <p:nvPr/>
        </p:nvSpPr>
        <p:spPr>
          <a:xfrm>
            <a:off x="761970" y="1079541"/>
            <a:ext cx="681484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NEXT STEP</a:t>
            </a:r>
            <a:endParaRPr lang="en-US" sz="1050" dirty="0"/>
          </a:p>
        </p:txBody>
      </p:sp>
      <p:sp>
        <p:nvSpPr>
          <p:cNvPr id="8" name="Title"/>
          <p:cNvSpPr txBox="1"/>
          <p:nvPr/>
        </p:nvSpPr>
        <p:spPr>
          <a:xfrm>
            <a:off x="761970" y="1392540"/>
            <a:ext cx="6814840" cy="1023945"/>
          </a:xfrm>
          <a:prstGeom prst="rect">
            <a:avLst/>
          </a:prstGeom>
          <a:noFill/>
          <a:ln/>
        </p:spPr>
        <p:txBody>
          <a:bodyPr wrap="square" lIns="0" tIns="0" rIns="0" bIns="0" rtlCol="0" anchor="t"/>
          <a:lstStyle/>
          <a:p>
            <a:pPr algn="l" indent="0" marL="0">
              <a:lnSpc>
                <a:spcPts val="4030"/>
              </a:lnSpc>
              <a:buNone/>
            </a:pPr>
            <a:r>
              <a:rPr lang="en-US" sz="4200" spc="-168" kern="0" dirty="0">
                <a:solidFill>
                  <a:srgbClr val="EEF3F8"/>
                </a:solidFill>
                <a:latin typeface="Archivo Black" pitchFamily="34" charset="0"/>
                <a:ea typeface="Archivo Black" pitchFamily="34" charset="-122"/>
                <a:cs typeface="Archivo Black" pitchFamily="34" charset="-120"/>
              </a:rPr>
              <a:t>Discuss your case </a:t>
            </a:r>
            <a:pPr algn="l" indent="0" marL="0">
              <a:lnSpc>
                <a:spcPts val="4030"/>
              </a:lnSpc>
              <a:buNone/>
            </a:pPr>
            <a:r>
              <a:rPr lang="en-US" sz="4200" spc="-168" kern="0" dirty="0">
                <a:solidFill>
                  <a:srgbClr val="35C8FF"/>
                </a:solidFill>
                <a:latin typeface="Archivo Black" pitchFamily="34" charset="0"/>
                <a:ea typeface="Archivo Black" pitchFamily="34" charset="-122"/>
                <a:cs typeface="Archivo Black" pitchFamily="34" charset="-120"/>
              </a:rPr>
              <a:t>with Sten Franke.</a:t>
            </a:r>
            <a:endParaRPr lang="en-US" sz="4200" dirty="0"/>
          </a:p>
        </p:txBody>
      </p:sp>
      <p:sp>
        <p:nvSpPr>
          <p:cNvPr id="9" name="shape_21_7"/>
          <p:cNvSpPr/>
          <p:nvPr/>
        </p:nvSpPr>
        <p:spPr>
          <a:xfrm>
            <a:off x="761970" y="2708544"/>
            <a:ext cx="6603980" cy="6309"/>
          </a:xfrm>
          <a:prstGeom prst="rect">
            <a:avLst/>
          </a:prstGeom>
          <a:solidFill>
            <a:srgbClr val="D6E6F5">
              <a:alpha val="13000"/>
            </a:srgbClr>
          </a:solidFill>
          <a:ln/>
        </p:spPr>
      </p:sp>
      <p:sp>
        <p:nvSpPr>
          <p:cNvPr id="10" name="shape_21_8"/>
          <p:cNvSpPr/>
          <p:nvPr/>
        </p:nvSpPr>
        <p:spPr>
          <a:xfrm>
            <a:off x="761970" y="2841955"/>
            <a:ext cx="749259" cy="209580"/>
          </a:xfrm>
          <a:prstGeom prst="rect">
            <a:avLst/>
          </a:prstGeom>
          <a:solidFill>
            <a:srgbClr val="35C8FF"/>
          </a:solidFill>
          <a:ln/>
        </p:spPr>
      </p:sp>
      <p:sp>
        <p:nvSpPr>
          <p:cNvPr id="11" name="text_21_9"/>
          <p:cNvSpPr txBox="1"/>
          <p:nvPr/>
        </p:nvSpPr>
        <p:spPr>
          <a:xfrm>
            <a:off x="831830" y="2899105"/>
            <a:ext cx="640629"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CHECK</a:t>
            </a:r>
            <a:endParaRPr lang="en-US" sz="750" dirty="0"/>
          </a:p>
        </p:txBody>
      </p:sp>
      <p:sp>
        <p:nvSpPr>
          <p:cNvPr id="12" name="text_21_10"/>
          <p:cNvSpPr txBox="1"/>
          <p:nvPr/>
        </p:nvSpPr>
        <p:spPr>
          <a:xfrm>
            <a:off x="1625620" y="2816535"/>
            <a:ext cx="5925312" cy="59929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2" invalidUrl="" action="" tgtFrame="" tooltip="" history="1" highlightClick="0" endSnd="0">
                  <a:extLst>
                    <a:ext uri="{A12FA001-AC4F-418D-AE19-62706E023703}">
                      <ahyp:hlinkClr xmlns:ahyp="http://schemas.microsoft.com/office/drawing/2018/hyperlinkcolor" val="tx"/>
                    </a:ext>
                  </a:extLst>
                </a:hlinkClick>
              </a:rPr>
              <a:t>AI Readiness &amp; Maturity Check: one workshop day, then the written assessment · €3,500</a:t>
            </a:r>
            <a:endParaRPr lang="en-US" sz="1350" dirty="0"/>
          </a:p>
        </p:txBody>
      </p:sp>
      <p:sp>
        <p:nvSpPr>
          <p:cNvPr id="13" name="text_21_11"/>
          <p:cNvSpPr txBox="1"/>
          <p:nvPr/>
        </p:nvSpPr>
        <p:spPr>
          <a:xfrm>
            <a:off x="1625620" y="3278673"/>
            <a:ext cx="5925312"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3"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products/</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enterprise-services/</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readiness-maturity-check</a:t>
            </a:r>
            <a:endParaRPr lang="en-US" sz="800" dirty="0"/>
          </a:p>
        </p:txBody>
      </p:sp>
      <p:sp>
        <p:nvSpPr>
          <p:cNvPr id="14" name="shape_21_12"/>
          <p:cNvSpPr/>
          <p:nvPr/>
        </p:nvSpPr>
        <p:spPr>
          <a:xfrm>
            <a:off x="761970" y="3517422"/>
            <a:ext cx="6603980" cy="6309"/>
          </a:xfrm>
          <a:prstGeom prst="rect">
            <a:avLst/>
          </a:prstGeom>
          <a:solidFill>
            <a:srgbClr val="D6E6F5">
              <a:alpha val="13000"/>
            </a:srgbClr>
          </a:solidFill>
          <a:ln/>
        </p:spPr>
      </p:sp>
      <p:sp>
        <p:nvSpPr>
          <p:cNvPr id="15" name="shape_21_13"/>
          <p:cNvSpPr/>
          <p:nvPr/>
        </p:nvSpPr>
        <p:spPr>
          <a:xfrm>
            <a:off x="761970" y="3650742"/>
            <a:ext cx="756940" cy="209580"/>
          </a:xfrm>
          <a:prstGeom prst="rect">
            <a:avLst/>
          </a:prstGeom>
          <a:solidFill>
            <a:srgbClr val="35C8FF"/>
          </a:solidFill>
          <a:ln/>
        </p:spPr>
      </p:sp>
      <p:sp>
        <p:nvSpPr>
          <p:cNvPr id="16" name="text_21_14"/>
          <p:cNvSpPr txBox="1"/>
          <p:nvPr/>
        </p:nvSpPr>
        <p:spPr>
          <a:xfrm>
            <a:off x="831830" y="3707892"/>
            <a:ext cx="648492"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CALCULATE</a:t>
            </a:r>
            <a:endParaRPr lang="en-US" sz="750" dirty="0"/>
          </a:p>
        </p:txBody>
      </p:sp>
      <p:sp>
        <p:nvSpPr>
          <p:cNvPr id="17" name="text_21_15"/>
          <p:cNvSpPr txBox="1"/>
          <p:nvPr/>
        </p:nvSpPr>
        <p:spPr>
          <a:xfrm>
            <a:off x="1633210" y="3625322"/>
            <a:ext cx="3465850" cy="39355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7" invalidUrl="" action="" tgtFrame="" tooltip="" history="1" highlightClick="0" endSnd="0">
                  <a:extLst>
                    <a:ext uri="{A12FA001-AC4F-418D-AE19-62706E023703}">
                      <ahyp:hlinkClr xmlns:ahyp="http://schemas.microsoft.com/office/drawing/2018/hyperlinkcolor" val="tx"/>
                    </a:ext>
                  </a:extLst>
                </a:hlinkClick>
              </a:rPr>
              <a:t>Test your own case with the AI calculators</a:t>
            </a:r>
            <a:endParaRPr lang="en-US" sz="1350" dirty="0"/>
          </a:p>
        </p:txBody>
      </p:sp>
      <p:sp>
        <p:nvSpPr>
          <p:cNvPr id="18" name="text_21_16"/>
          <p:cNvSpPr txBox="1"/>
          <p:nvPr/>
        </p:nvSpPr>
        <p:spPr>
          <a:xfrm>
            <a:off x="1633210" y="3881811"/>
            <a:ext cx="3465850"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8"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9" invalidUrl="" action="" tgtFrame="" tooltip="" history="1" highlightClick="0" endSnd="0">
                  <a:extLst>
                    <a:ext uri="{A12FA001-AC4F-418D-AE19-62706E023703}">
                      <ahyp:hlinkClr xmlns:ahyp="http://schemas.microsoft.com/office/drawing/2018/hyperlinkcolor" val="tx"/>
                    </a:ext>
                  </a:extLst>
                </a:hlinkClick>
              </a:rPr>
              <a:t>solutions/</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0" invalidUrl="" action="" tgtFrame="" tooltip="" history="1" highlightClick="0" endSnd="0">
                  <a:extLst>
                    <a:ext uri="{A12FA001-AC4F-418D-AE19-62706E023703}">
                      <ahyp:hlinkClr xmlns:ahyp="http://schemas.microsoft.com/office/drawing/2018/hyperlinkcolor" val="tx"/>
                    </a:ext>
                  </a:extLst>
                </a:hlinkClick>
              </a:rPr>
              <a:t>calculators</a:t>
            </a:r>
            <a:endParaRPr lang="en-US" sz="800" dirty="0"/>
          </a:p>
        </p:txBody>
      </p:sp>
      <p:sp>
        <p:nvSpPr>
          <p:cNvPr id="19" name="shape_21_17"/>
          <p:cNvSpPr/>
          <p:nvPr/>
        </p:nvSpPr>
        <p:spPr>
          <a:xfrm>
            <a:off x="761970" y="4120561"/>
            <a:ext cx="6603980" cy="6309"/>
          </a:xfrm>
          <a:prstGeom prst="rect">
            <a:avLst/>
          </a:prstGeom>
          <a:solidFill>
            <a:srgbClr val="D6E6F5">
              <a:alpha val="13000"/>
            </a:srgbClr>
          </a:solidFill>
          <a:ln/>
        </p:spPr>
      </p:sp>
      <p:sp>
        <p:nvSpPr>
          <p:cNvPr id="20" name="shape_21_18"/>
          <p:cNvSpPr/>
          <p:nvPr/>
        </p:nvSpPr>
        <p:spPr>
          <a:xfrm>
            <a:off x="761970" y="4253880"/>
            <a:ext cx="749259" cy="209580"/>
          </a:xfrm>
          <a:prstGeom prst="rect">
            <a:avLst/>
          </a:prstGeom>
          <a:solidFill>
            <a:srgbClr val="35C8FF"/>
          </a:solidFill>
          <a:ln/>
        </p:spPr>
      </p:sp>
      <p:sp>
        <p:nvSpPr>
          <p:cNvPr id="21" name="text_21_19"/>
          <p:cNvSpPr txBox="1"/>
          <p:nvPr/>
        </p:nvSpPr>
        <p:spPr>
          <a:xfrm>
            <a:off x="831830" y="4311030"/>
            <a:ext cx="640629"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READ</a:t>
            </a:r>
            <a:endParaRPr lang="en-US" sz="750" dirty="0"/>
          </a:p>
        </p:txBody>
      </p:sp>
      <p:sp>
        <p:nvSpPr>
          <p:cNvPr id="22" name="text_21_20"/>
          <p:cNvSpPr txBox="1"/>
          <p:nvPr/>
        </p:nvSpPr>
        <p:spPr>
          <a:xfrm>
            <a:off x="1625620" y="4228460"/>
            <a:ext cx="3678997" cy="39355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11" invalidUrl="" action="" tgtFrame="" tooltip="" history="1" highlightClick="0" endSnd="0">
                  <a:extLst>
                    <a:ext uri="{A12FA001-AC4F-418D-AE19-62706E023703}">
                      <ahyp:hlinkClr xmlns:ahyp="http://schemas.microsoft.com/office/drawing/2018/hyperlinkcolor" val="tx"/>
                    </a:ext>
                  </a:extLst>
                </a:hlinkClick>
              </a:rPr>
              <a:t>The Global Market Study 2026/27 (90 pages)</a:t>
            </a:r>
            <a:endParaRPr lang="en-US" sz="1350" dirty="0"/>
          </a:p>
        </p:txBody>
      </p:sp>
      <p:sp>
        <p:nvSpPr>
          <p:cNvPr id="23" name="text_21_21"/>
          <p:cNvSpPr txBox="1"/>
          <p:nvPr/>
        </p:nvSpPr>
        <p:spPr>
          <a:xfrm>
            <a:off x="1625620" y="4484949"/>
            <a:ext cx="3678997"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2"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3" invalidUrl="" action="" tgtFrame="" tooltip="" history="1" highlightClick="0" endSnd="0">
                  <a:extLst>
                    <a:ext uri="{A12FA001-AC4F-418D-AE19-62706E023703}">
                      <ahyp:hlinkClr xmlns:ahyp="http://schemas.microsoft.com/office/drawing/2018/hyperlinkcolor" val="tx"/>
                    </a:ext>
                  </a:extLst>
                </a:hlinkClick>
              </a:rPr>
              <a:t>research</a:t>
            </a:r>
            <a:endParaRPr lang="en-US" sz="800" dirty="0"/>
          </a:p>
        </p:txBody>
      </p:sp>
      <p:sp>
        <p:nvSpPr>
          <p:cNvPr id="24" name="shape_21_22"/>
          <p:cNvSpPr/>
          <p:nvPr/>
        </p:nvSpPr>
        <p:spPr>
          <a:xfrm>
            <a:off x="761970" y="4723699"/>
            <a:ext cx="6603980" cy="6309"/>
          </a:xfrm>
          <a:prstGeom prst="rect">
            <a:avLst/>
          </a:prstGeom>
          <a:solidFill>
            <a:srgbClr val="D6E6F5">
              <a:alpha val="13000"/>
            </a:srgbClr>
          </a:solidFill>
          <a:ln/>
        </p:spPr>
      </p:sp>
      <p:sp>
        <p:nvSpPr>
          <p:cNvPr id="25" name="shape_21_23"/>
          <p:cNvSpPr/>
          <p:nvPr/>
        </p:nvSpPr>
        <p:spPr>
          <a:xfrm>
            <a:off x="761970" y="4857018"/>
            <a:ext cx="749259" cy="209580"/>
          </a:xfrm>
          <a:prstGeom prst="rect">
            <a:avLst/>
          </a:prstGeom>
          <a:solidFill>
            <a:srgbClr val="35C8FF"/>
          </a:solidFill>
          <a:ln/>
        </p:spPr>
      </p:sp>
      <p:sp>
        <p:nvSpPr>
          <p:cNvPr id="26" name="text_21_24"/>
          <p:cNvSpPr txBox="1"/>
          <p:nvPr/>
        </p:nvSpPr>
        <p:spPr>
          <a:xfrm>
            <a:off x="831830" y="4914168"/>
            <a:ext cx="640629"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E-MAIL</a:t>
            </a:r>
            <a:endParaRPr lang="en-US" sz="750" dirty="0"/>
          </a:p>
        </p:txBody>
      </p:sp>
      <p:sp>
        <p:nvSpPr>
          <p:cNvPr id="27" name="text_21_25"/>
          <p:cNvSpPr txBox="1"/>
          <p:nvPr/>
        </p:nvSpPr>
        <p:spPr>
          <a:xfrm>
            <a:off x="1625620" y="4831690"/>
            <a:ext cx="1363005" cy="39355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14" invalidUrl="" action="" tgtFrame="" tooltip="" history="1" highlightClick="0" endSnd="0">
                  <a:extLst>
                    <a:ext uri="{A12FA001-AC4F-418D-AE19-62706E023703}">
                      <ahyp:hlinkClr xmlns:ahyp="http://schemas.microsoft.com/office/drawing/2018/hyperlinkcolor" val="tx"/>
                    </a:ext>
                  </a:extLst>
                </a:hlinkClick>
              </a:rPr>
              <a:t>sten@ethority.ai</a:t>
            </a:r>
            <a:endParaRPr lang="en-US" sz="1350" dirty="0"/>
          </a:p>
        </p:txBody>
      </p:sp>
      <p:sp>
        <p:nvSpPr>
          <p:cNvPr id="28" name="text_21_26"/>
          <p:cNvSpPr txBox="1"/>
          <p:nvPr/>
        </p:nvSpPr>
        <p:spPr>
          <a:xfrm>
            <a:off x="1625620" y="5088179"/>
            <a:ext cx="1363005"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5" invalidUrl="" action="" tgtFrame="" tooltip="" history="1" highlightClick="0" endSnd="0">
                  <a:extLst>
                    <a:ext uri="{A12FA001-AC4F-418D-AE19-62706E023703}">
                      <ahyp:hlinkClr xmlns:ahyp="http://schemas.microsoft.com/office/drawing/2018/hyperlinkcolor" val="tx"/>
                    </a:ext>
                  </a:extLst>
                </a:hlinkClick>
              </a:rPr>
              <a:t>Sten Franke</a:t>
            </a:r>
            <a:endParaRPr lang="en-US" sz="800" dirty="0"/>
          </a:p>
        </p:txBody>
      </p:sp>
      <p:sp>
        <p:nvSpPr>
          <p:cNvPr id="29" name="text_21_27"/>
          <p:cNvSpPr txBox="1"/>
          <p:nvPr/>
        </p:nvSpPr>
        <p:spPr>
          <a:xfrm>
            <a:off x="761970" y="5441137"/>
            <a:ext cx="6814840" cy="304770"/>
          </a:xfrm>
          <a:prstGeom prst="rect">
            <a:avLst/>
          </a:prstGeom>
          <a:noFill/>
          <a:ln/>
        </p:spPr>
        <p:txBody>
          <a:bodyPr wrap="square" lIns="0" tIns="0" rIns="0" bIns="0" rtlCol="0" anchor="t"/>
          <a:lstStyle/>
          <a:p>
            <a:pPr algn="l" indent="0" marL="0">
              <a:lnSpc>
                <a:spcPts val="1200"/>
              </a:lnSpc>
              <a:buNone/>
            </a:pPr>
            <a:r>
              <a:rPr lang="en-US" sz="800" spc="16" kern="0" dirty="0">
                <a:solidFill>
                  <a:srgbClr val="71879C"/>
                </a:solidFill>
                <a:latin typeface="IBM Plex Mono" pitchFamily="34" charset="0"/>
                <a:ea typeface="IBM Plex Mono" pitchFamily="34" charset="-122"/>
                <a:cs typeface="IBM Plex Mono" pitchFamily="34" charset="-120"/>
              </a:rPr>
              <a:t>Company &amp; Offers · EN · v1.3 · 27 Oct 2026 · Good AI Prism by Sten Franke &amp; ETHORITY® · since the first Social Media Prisma in 2009 · roots: ETHORITY.AI and STEN.AI · text © 2026 ETHORITY &amp; STEN.AI LLC</a:t>
            </a:r>
            <a:endParaRPr lang="en-US" sz="800" dirty="0"/>
          </a:p>
        </p:txBody>
      </p:sp>
      <p:pic>
        <p:nvPicPr>
          <p:cNvPr id="30" name="picture_21_28" descr="/tmp/claude-0/-home-claude/5dcc285b-52c5-57b1-88a8-9616b3351304/scratchpad/f39/W2/decks_v3/_work/C_Company-and-Offers_EN_v1.3_20261027/img_048.png">    </p:cNvPr>
          <p:cNvPicPr>
            <a:picLocks noChangeAspect="1"/>
          </p:cNvPicPr>
          <p:nvPr/>
        </p:nvPicPr>
        <p:blipFill>
          <a:blip r:embed="rId16"/>
          <a:stretch>
            <a:fillRect/>
          </a:stretch>
        </p:blipFill>
        <p:spPr>
          <a:xfrm>
            <a:off x="8128010" y="952530"/>
            <a:ext cx="3301990" cy="1587490"/>
          </a:xfrm>
          <a:prstGeom prst="rect">
            <a:avLst/>
          </a:prstGeom>
        </p:spPr>
      </p:pic>
      <p:sp>
        <p:nvSpPr>
          <p:cNvPr id="31" name="text_21_29"/>
          <p:cNvSpPr txBox="1"/>
          <p:nvPr/>
        </p:nvSpPr>
        <p:spPr>
          <a:xfrm>
            <a:off x="8128010" y="2679741"/>
            <a:ext cx="3413730" cy="265450"/>
          </a:xfrm>
          <a:prstGeom prst="rect">
            <a:avLst/>
          </a:prstGeom>
          <a:noFill/>
          <a:ln/>
        </p:spPr>
        <p:txBody>
          <a:bodyPr wrap="square" lIns="0" tIns="0" rIns="0" bIns="0" rtlCol="0" anchor="t"/>
          <a:lstStyle/>
          <a:p>
            <a:pPr algn="l" indent="0" marL="0">
              <a:lnSpc>
                <a:spcPts val="2090"/>
              </a:lnSpc>
              <a:buNone/>
            </a:pPr>
            <a:r>
              <a:rPr lang="en-US" sz="1900" b="1" dirty="0">
                <a:solidFill>
                  <a:srgbClr val="EEF3F8"/>
                </a:solidFill>
                <a:latin typeface="Archivo" pitchFamily="34" charset="0"/>
                <a:ea typeface="Archivo" pitchFamily="34" charset="-122"/>
                <a:cs typeface="Archivo" pitchFamily="34" charset="-120"/>
              </a:rPr>
              <a:t>Sten Franke</a:t>
            </a:r>
            <a:endParaRPr lang="en-US" sz="1900" dirty="0"/>
          </a:p>
        </p:txBody>
      </p:sp>
      <p:sp>
        <p:nvSpPr>
          <p:cNvPr id="32" name="text_21_30"/>
          <p:cNvSpPr txBox="1"/>
          <p:nvPr/>
        </p:nvSpPr>
        <p:spPr>
          <a:xfrm>
            <a:off x="8128010" y="3008650"/>
            <a:ext cx="3413730" cy="142281"/>
          </a:xfrm>
          <a:prstGeom prst="rect">
            <a:avLst/>
          </a:prstGeom>
          <a:noFill/>
          <a:ln/>
        </p:spPr>
        <p:txBody>
          <a:bodyPr wrap="square" lIns="0" tIns="0" rIns="0" bIns="0" rtlCol="0" anchor="t"/>
          <a:lstStyle/>
          <a:p>
            <a:pPr algn="l" indent="0" marL="0">
              <a:lnSpc>
                <a:spcPts val="1120"/>
              </a:lnSpc>
              <a:buNone/>
            </a:pPr>
            <a:r>
              <a:rPr lang="en-US" sz="800" b="1" spc="96" kern="0" dirty="0">
                <a:solidFill>
                  <a:srgbClr val="35C8FF"/>
                </a:solidFill>
                <a:latin typeface="IBM Plex Mono" pitchFamily="34" charset="0"/>
                <a:ea typeface="IBM Plex Mono" pitchFamily="34" charset="-122"/>
                <a:cs typeface="IBM Plex Mono" pitchFamily="34" charset="-120"/>
              </a:rPr>
              <a:t>FOUNDER &amp; CEO · CHIEF AI ARCHITECT, ETHORITY</a:t>
            </a:r>
            <a:endParaRPr lang="en-US" sz="800" dirty="0"/>
          </a:p>
        </p:txBody>
      </p:sp>
      <p:sp>
        <p:nvSpPr>
          <p:cNvPr id="33" name="text_21_31"/>
          <p:cNvSpPr txBox="1"/>
          <p:nvPr/>
        </p:nvSpPr>
        <p:spPr>
          <a:xfrm>
            <a:off x="8128010" y="3252429"/>
            <a:ext cx="3413730" cy="167610"/>
          </a:xfrm>
          <a:prstGeom prst="rect">
            <a:avLst/>
          </a:prstGeom>
          <a:noFill/>
          <a:ln/>
        </p:spPr>
        <p:txBody>
          <a:bodyPr wrap="square" lIns="0" tIns="0" rIns="0" bIns="0" rtlCol="0" anchor="t"/>
          <a:lstStyle/>
          <a:p>
            <a:pPr algn="l" indent="0" marL="0">
              <a:lnSpc>
                <a:spcPts val="1320"/>
              </a:lnSpc>
              <a:buNone/>
            </a:pPr>
            <a:r>
              <a:rPr lang="en-US" sz="1100" u="sng" dirty="0">
                <a:solidFill>
                  <a:srgbClr val="EEF3F8"/>
                </a:solidFill>
                <a:latin typeface="IBM Plex Sans Medium" pitchFamily="34" charset="0"/>
                <a:ea typeface="IBM Plex Sans Medium" pitchFamily="34" charset="-122"/>
                <a:cs typeface="IBM Plex Sans Medium" pitchFamily="34" charset="-120"/>
                <a:hlinkClick r:id="rId17" invalidUrl="" action="" tgtFrame="" tooltip="" history="1" highlightClick="0" endSnd="0">
                  <a:extLst>
                    <a:ext uri="{A12FA001-AC4F-418D-AE19-62706E023703}">
                      <ahyp:hlinkClr xmlns:ahyp="http://schemas.microsoft.com/office/drawing/2018/hyperlinkcolor" val="tx"/>
                    </a:ext>
                  </a:extLst>
                </a:hlinkClick>
              </a:rPr>
              <a:t>sten@ethority.ai</a:t>
            </a:r>
            <a:pPr algn="l" indent="0" marL="0">
              <a:lnSpc>
                <a:spcPts val="1320"/>
              </a:lnSpc>
              <a:buNone/>
            </a:pPr>
            <a:r>
              <a:rPr lang="en-US" sz="1100" dirty="0">
                <a:solidFill>
                  <a:srgbClr val="EEF3F8"/>
                </a:solidFill>
                <a:latin typeface="IBM Plex Sans Medium" pitchFamily="34" charset="0"/>
                <a:ea typeface="IBM Plex Sans Medium" pitchFamily="34" charset="-122"/>
                <a:cs typeface="IBM Plex Sans Medium" pitchFamily="34" charset="-120"/>
              </a:rPr>
              <a:t> · </a:t>
            </a:r>
            <a:pPr algn="l" indent="0" marL="0">
              <a:lnSpc>
                <a:spcPts val="1320"/>
              </a:lnSpc>
              <a:buNone/>
            </a:pPr>
            <a:r>
              <a:rPr lang="en-US" sz="1100" u="sng" dirty="0">
                <a:solidFill>
                  <a:srgbClr val="EEF3F8"/>
                </a:solidFill>
                <a:latin typeface="IBM Plex Sans Medium" pitchFamily="34" charset="0"/>
                <a:ea typeface="IBM Plex Sans Medium" pitchFamily="34" charset="-122"/>
                <a:cs typeface="IBM Plex Sans Medium" pitchFamily="34" charset="-120"/>
                <a:hlinkClick r:id="rId18" invalidUrl="" action="" tgtFrame="" tooltip="" history="1" highlightClick="0" endSnd="0">
                  <a:extLst>
                    <a:ext uri="{A12FA001-AC4F-418D-AE19-62706E023703}">
                      <ahyp:hlinkClr xmlns:ahyp="http://schemas.microsoft.com/office/drawing/2018/hyperlinkcolor" val="tx"/>
                    </a:ext>
                  </a:extLst>
                </a:hlinkClick>
              </a:rPr>
              <a:t>ethority.ai</a:t>
            </a:r>
            <a:endParaRPr lang="en-US" sz="1100" dirty="0"/>
          </a:p>
        </p:txBody>
      </p:sp>
      <p:sp>
        <p:nvSpPr>
          <p:cNvPr id="34" name="shape_21_32"/>
          <p:cNvSpPr/>
          <p:nvPr/>
        </p:nvSpPr>
        <p:spPr>
          <a:xfrm>
            <a:off x="8128010" y="3534247"/>
            <a:ext cx="1587490" cy="2162556"/>
          </a:xfrm>
          <a:prstGeom prst="rect">
            <a:avLst/>
          </a:prstGeom>
          <a:solidFill>
            <a:srgbClr val="FFFFFF"/>
          </a:solidFill>
          <a:ln/>
        </p:spPr>
      </p:sp>
      <p:pic>
        <p:nvPicPr>
          <p:cNvPr id="35" name="picture_21_33" descr="QR code: https://ethority.ai/research/publications/company-full-en">    </p:cNvPr>
          <p:cNvPicPr>
            <a:picLocks noChangeAspect="1"/>
          </p:cNvPicPr>
          <p:nvPr/>
        </p:nvPicPr>
        <p:blipFill>
          <a:blip r:embed="rId19"/>
          <a:stretch>
            <a:fillRect/>
          </a:stretch>
        </p:blipFill>
        <p:spPr>
          <a:xfrm>
            <a:off x="8286750" y="3623127"/>
            <a:ext cx="1270010" cy="1270010"/>
          </a:xfrm>
          <a:prstGeom prst="rect">
            <a:avLst/>
          </a:prstGeom>
        </p:spPr>
      </p:pic>
      <p:sp>
        <p:nvSpPr>
          <p:cNvPr id="36" name="text_21_34"/>
          <p:cNvSpPr txBox="1"/>
          <p:nvPr/>
        </p:nvSpPr>
        <p:spPr>
          <a:xfrm>
            <a:off x="8216890" y="4943978"/>
            <a:ext cx="1464686" cy="304770"/>
          </a:xfrm>
          <a:prstGeom prst="rect">
            <a:avLst/>
          </a:prstGeom>
          <a:noFill/>
          <a:ln/>
        </p:spPr>
        <p:txBody>
          <a:bodyPr wrap="square" lIns="0" tIns="0" rIns="0" bIns="0" rtlCol="0" anchor="t"/>
          <a:lstStyle/>
          <a:p>
            <a:pPr algn="ctr" indent="0" marL="0">
              <a:lnSpc>
                <a:spcPts val="1200"/>
              </a:lnSpc>
              <a:buNone/>
            </a:pPr>
            <a:r>
              <a:rPr lang="en-US" sz="1000" dirty="0">
                <a:solidFill>
                  <a:srgbClr val="06111D"/>
                </a:solidFill>
                <a:latin typeface="IBM Plex Sans SemiBold" pitchFamily="34" charset="0"/>
                <a:ea typeface="IBM Plex Sans SemiBold" pitchFamily="34" charset="-122"/>
                <a:cs typeface="IBM Plex Sans SemiBold" pitchFamily="34" charset="-120"/>
              </a:rPr>
              <a:t>This presentation online</a:t>
            </a:r>
            <a:endParaRPr lang="en-US" sz="1000" dirty="0"/>
          </a:p>
        </p:txBody>
      </p:sp>
      <p:sp>
        <p:nvSpPr>
          <p:cNvPr id="37" name="text_21_35"/>
          <p:cNvSpPr txBox="1"/>
          <p:nvPr/>
        </p:nvSpPr>
        <p:spPr>
          <a:xfrm>
            <a:off x="8216890" y="5274168"/>
            <a:ext cx="1464686" cy="346466"/>
          </a:xfrm>
          <a:prstGeom prst="rect">
            <a:avLst/>
          </a:prstGeom>
          <a:noFill/>
          <a:ln/>
        </p:spPr>
        <p:txBody>
          <a:bodyPr wrap="square" lIns="0" tIns="0" rIns="0" bIns="0" rtlCol="0" anchor="t"/>
          <a:lstStyle/>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https://ethority.ai/</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research/</a:t>
            </a:r>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publications/</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company-full-en</a:t>
            </a:r>
            <a:endParaRPr lang="en-US" sz="700" dirty="0"/>
          </a:p>
        </p:txBody>
      </p:sp>
      <p:sp>
        <p:nvSpPr>
          <p:cNvPr id="38" name="shape_21_36"/>
          <p:cNvSpPr/>
          <p:nvPr/>
        </p:nvSpPr>
        <p:spPr>
          <a:xfrm>
            <a:off x="9842510" y="3534247"/>
            <a:ext cx="1587490" cy="2162556"/>
          </a:xfrm>
          <a:prstGeom prst="rect">
            <a:avLst/>
          </a:prstGeom>
          <a:solidFill>
            <a:srgbClr val="FFFFFF"/>
          </a:solidFill>
          <a:ln/>
        </p:spPr>
      </p:sp>
      <p:pic>
        <p:nvPicPr>
          <p:cNvPr id="39" name="picture_21_37" descr="QR code: https://www.linkedin.com/in/stenfranke">    </p:cNvPr>
          <p:cNvPicPr>
            <a:picLocks noChangeAspect="1"/>
          </p:cNvPicPr>
          <p:nvPr/>
        </p:nvPicPr>
        <p:blipFill>
          <a:blip r:embed="rId20"/>
          <a:stretch>
            <a:fillRect/>
          </a:stretch>
        </p:blipFill>
        <p:spPr>
          <a:xfrm>
            <a:off x="10001250" y="3623127"/>
            <a:ext cx="1270010" cy="1270010"/>
          </a:xfrm>
          <a:prstGeom prst="rect">
            <a:avLst/>
          </a:prstGeom>
        </p:spPr>
      </p:pic>
      <p:sp>
        <p:nvSpPr>
          <p:cNvPr id="40" name="text_21_38"/>
          <p:cNvSpPr txBox="1"/>
          <p:nvPr/>
        </p:nvSpPr>
        <p:spPr>
          <a:xfrm>
            <a:off x="9931390" y="4943978"/>
            <a:ext cx="1464686" cy="304770"/>
          </a:xfrm>
          <a:prstGeom prst="rect">
            <a:avLst/>
          </a:prstGeom>
          <a:noFill/>
          <a:ln/>
        </p:spPr>
        <p:txBody>
          <a:bodyPr wrap="square" lIns="0" tIns="0" rIns="0" bIns="0" rtlCol="0" anchor="t"/>
          <a:lstStyle/>
          <a:p>
            <a:pPr algn="ctr" indent="0" marL="0">
              <a:lnSpc>
                <a:spcPts val="1200"/>
              </a:lnSpc>
              <a:buNone/>
            </a:pPr>
            <a:r>
              <a:rPr lang="en-US" sz="1000" dirty="0">
                <a:solidFill>
                  <a:srgbClr val="06111D"/>
                </a:solidFill>
                <a:latin typeface="IBM Plex Sans SemiBold" pitchFamily="34" charset="0"/>
                <a:ea typeface="IBM Plex Sans SemiBold" pitchFamily="34" charset="-122"/>
                <a:cs typeface="IBM Plex Sans SemiBold" pitchFamily="34" charset="-120"/>
              </a:rPr>
              <a:t>Connect with Sten Franke</a:t>
            </a:r>
            <a:endParaRPr lang="en-US" sz="1000" dirty="0"/>
          </a:p>
        </p:txBody>
      </p:sp>
      <p:sp>
        <p:nvSpPr>
          <p:cNvPr id="41" name="text_21_39"/>
          <p:cNvSpPr txBox="1"/>
          <p:nvPr/>
        </p:nvSpPr>
        <p:spPr>
          <a:xfrm>
            <a:off x="9931390" y="5274168"/>
            <a:ext cx="1464686" cy="230977"/>
          </a:xfrm>
          <a:prstGeom prst="rect">
            <a:avLst/>
          </a:prstGeom>
          <a:noFill/>
          <a:ln/>
        </p:spPr>
        <p:txBody>
          <a:bodyPr wrap="square" lIns="0" tIns="0" rIns="0" bIns="0" rtlCol="0" anchor="t"/>
          <a:lstStyle/>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https://www.linkedin.com/</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in/</a:t>
            </a:r>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stenfranke</a:t>
            </a:r>
            <a:endParaRPr lang="en-US" sz="700" dirty="0"/>
          </a:p>
        </p:txBody>
      </p:sp>
      <p:sp>
        <p:nvSpPr>
          <p:cNvPr id="42" name="text_21_4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ethority.ai offer page · net price plus VAT where applicable · Oct 2026</a:t>
            </a:r>
            <a:endParaRPr lang="en-US" sz="900" dirty="0"/>
          </a:p>
        </p:txBody>
      </p:sp>
      <p:sp>
        <p:nvSpPr>
          <p:cNvPr id="43" name="text_21_41"/>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V1.3 · 27 OCT 2026</a:t>
            </a:r>
            <a:endParaRPr lang="en-US" sz="750" dirty="0"/>
          </a:p>
        </p:txBody>
      </p:sp>
      <p:sp>
        <p:nvSpPr>
          <p:cNvPr id="44" name="text_21_4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21 / 22</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_22_0"/>
          <p:cNvSpPr/>
          <p:nvPr/>
        </p:nvSpPr>
        <p:spPr>
          <a:xfrm>
            <a:off x="0" y="0"/>
            <a:ext cx="12191970" cy="88880"/>
          </a:xfrm>
          <a:prstGeom prst="rect">
            <a:avLst/>
          </a:prstGeom>
          <a:solidFill>
            <a:srgbClr val="35C8FF"/>
          </a:solidFill>
          <a:ln/>
        </p:spPr>
      </p:sp>
      <p:pic>
        <p:nvPicPr>
          <p:cNvPr id="3" name="picture_22_1" descr="/tmp/claude-0/-home-claude/5dcc285b-52c5-57b1-88a8-9616b3351304/scratchpad/f39/W2/decks_v3/_work/C_Company-and-Offers_EN_v1.3_20261027/img_051.png">    </p:cNvPr>
          <p:cNvPicPr>
            <a:picLocks noChangeAspect="1"/>
          </p:cNvPicPr>
          <p:nvPr/>
        </p:nvPicPr>
        <p:blipFill>
          <a:blip r:embed="rId1"/>
          <a:stretch>
            <a:fillRect/>
          </a:stretch>
        </p:blipFill>
        <p:spPr>
          <a:xfrm>
            <a:off x="761970" y="317480"/>
            <a:ext cx="279441" cy="279441"/>
          </a:xfrm>
          <a:prstGeom prst="rect">
            <a:avLst/>
          </a:prstGeom>
        </p:spPr>
      </p:pic>
      <p:sp>
        <p:nvSpPr>
          <p:cNvPr id="4" name="text_22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22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22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sp>
        <p:nvSpPr>
          <p:cNvPr id="7" name="text_22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CONTINUE ON ETHORITY.AI</a:t>
            </a:r>
            <a:endParaRPr lang="en-US" sz="1050" dirty="0"/>
          </a:p>
        </p:txBody>
      </p:sp>
      <p:sp>
        <p:nvSpPr>
          <p:cNvPr id="8" name="Title"/>
          <p:cNvSpPr txBox="1"/>
          <p:nvPr/>
        </p:nvSpPr>
        <p:spPr>
          <a:xfrm>
            <a:off x="761970" y="1240109"/>
            <a:ext cx="10477470" cy="388620"/>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Every page, offer and study in this deck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is one click away.</a:t>
            </a:r>
            <a:endParaRPr lang="en-US" sz="3000" dirty="0"/>
          </a:p>
        </p:txBody>
      </p:sp>
      <p:sp>
        <p:nvSpPr>
          <p:cNvPr id="9" name="shape_22_7"/>
          <p:cNvSpPr/>
          <p:nvPr/>
        </p:nvSpPr>
        <p:spPr>
          <a:xfrm>
            <a:off x="761970" y="2095530"/>
            <a:ext cx="2495580" cy="38130"/>
          </a:xfrm>
          <a:prstGeom prst="rect">
            <a:avLst/>
          </a:prstGeom>
          <a:solidFill>
            <a:srgbClr val="35C8FF"/>
          </a:solidFill>
          <a:ln/>
        </p:spPr>
      </p:sp>
      <p:sp>
        <p:nvSpPr>
          <p:cNvPr id="10" name="text_22_8"/>
          <p:cNvSpPr txBox="1"/>
          <p:nvPr/>
        </p:nvSpPr>
        <p:spPr>
          <a:xfrm>
            <a:off x="76197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PAGES</a:t>
            </a:r>
            <a:endParaRPr lang="en-US" sz="800" dirty="0"/>
          </a:p>
        </p:txBody>
      </p:sp>
      <p:sp>
        <p:nvSpPr>
          <p:cNvPr id="11" name="shape_22_9"/>
          <p:cNvSpPr/>
          <p:nvPr/>
        </p:nvSpPr>
        <p:spPr>
          <a:xfrm>
            <a:off x="761970" y="2387590"/>
            <a:ext cx="2495580" cy="6309"/>
          </a:xfrm>
          <a:prstGeom prst="rect">
            <a:avLst/>
          </a:prstGeom>
          <a:solidFill>
            <a:srgbClr val="D6E6F5">
              <a:alpha val="13000"/>
            </a:srgbClr>
          </a:solidFill>
          <a:ln/>
        </p:spPr>
      </p:sp>
      <p:sp>
        <p:nvSpPr>
          <p:cNvPr id="12" name="text_22_10"/>
          <p:cNvSpPr txBox="1"/>
          <p:nvPr/>
        </p:nvSpPr>
        <p:spPr>
          <a:xfrm>
            <a:off x="761970" y="245114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Home</a:t>
            </a:r>
            <a:endParaRPr lang="en-US" sz="1050" dirty="0"/>
          </a:p>
        </p:txBody>
      </p:sp>
      <p:sp>
        <p:nvSpPr>
          <p:cNvPr id="13" name="text_22_11"/>
          <p:cNvSpPr txBox="1"/>
          <p:nvPr/>
        </p:nvSpPr>
        <p:spPr>
          <a:xfrm>
            <a:off x="761970" y="2630089"/>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endParaRPr lang="en-US" sz="700" dirty="0"/>
          </a:p>
        </p:txBody>
      </p:sp>
      <p:sp>
        <p:nvSpPr>
          <p:cNvPr id="14" name="shape_22_12"/>
          <p:cNvSpPr/>
          <p:nvPr/>
        </p:nvSpPr>
        <p:spPr>
          <a:xfrm>
            <a:off x="761970" y="2802727"/>
            <a:ext cx="2495580" cy="6309"/>
          </a:xfrm>
          <a:prstGeom prst="rect">
            <a:avLst/>
          </a:prstGeom>
          <a:solidFill>
            <a:srgbClr val="D6E6F5">
              <a:alpha val="13000"/>
            </a:srgbClr>
          </a:solidFill>
          <a:ln/>
        </p:spPr>
      </p:sp>
      <p:sp>
        <p:nvSpPr>
          <p:cNvPr id="15" name="text_22_13"/>
          <p:cNvSpPr txBox="1"/>
          <p:nvPr/>
        </p:nvSpPr>
        <p:spPr>
          <a:xfrm>
            <a:off x="761970" y="2866187"/>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3" invalidUrl="" action="" tgtFrame="" tooltip="" history="1" highlightClick="0" endSnd="0">
                  <a:extLst>
                    <a:ext uri="{A12FA001-AC4F-418D-AE19-62706E023703}">
                      <ahyp:hlinkClr xmlns:ahyp="http://schemas.microsoft.com/office/drawing/2018/hyperlinkcolor" val="tx"/>
                    </a:ext>
                  </a:extLst>
                </a:hlinkClick>
              </a:rPr>
              <a:t>Good AI Prism</a:t>
            </a:r>
            <a:endParaRPr lang="en-US" sz="1050" dirty="0"/>
          </a:p>
        </p:txBody>
      </p:sp>
      <p:sp>
        <p:nvSpPr>
          <p:cNvPr id="16" name="text_22_14"/>
          <p:cNvSpPr txBox="1"/>
          <p:nvPr/>
        </p:nvSpPr>
        <p:spPr>
          <a:xfrm>
            <a:off x="761970" y="3045226"/>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ai-prism</a:t>
            </a:r>
            <a:endParaRPr lang="en-US" sz="700" dirty="0"/>
          </a:p>
        </p:txBody>
      </p:sp>
      <p:sp>
        <p:nvSpPr>
          <p:cNvPr id="17" name="shape_22_15"/>
          <p:cNvSpPr/>
          <p:nvPr/>
        </p:nvSpPr>
        <p:spPr>
          <a:xfrm>
            <a:off x="761970" y="3217865"/>
            <a:ext cx="2495580" cy="6309"/>
          </a:xfrm>
          <a:prstGeom prst="rect">
            <a:avLst/>
          </a:prstGeom>
          <a:solidFill>
            <a:srgbClr val="D6E6F5">
              <a:alpha val="13000"/>
            </a:srgbClr>
          </a:solidFill>
          <a:ln/>
        </p:spPr>
      </p:sp>
      <p:sp>
        <p:nvSpPr>
          <p:cNvPr id="18" name="text_22_16"/>
          <p:cNvSpPr txBox="1"/>
          <p:nvPr/>
        </p:nvSpPr>
        <p:spPr>
          <a:xfrm>
            <a:off x="761970" y="3281324"/>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4" invalidUrl="" action="" tgtFrame="" tooltip="" history="1" highlightClick="0" endSnd="0">
                  <a:extLst>
                    <a:ext uri="{A12FA001-AC4F-418D-AE19-62706E023703}">
                      <ahyp:hlinkClr xmlns:ahyp="http://schemas.microsoft.com/office/drawing/2018/hyperlinkcolor" val="tx"/>
                    </a:ext>
                  </a:extLst>
                </a:hlinkClick>
              </a:rPr>
              <a:t>Registry of AI offerings</a:t>
            </a:r>
            <a:endParaRPr lang="en-US" sz="1050" dirty="0"/>
          </a:p>
        </p:txBody>
      </p:sp>
      <p:sp>
        <p:nvSpPr>
          <p:cNvPr id="19" name="text_22_17"/>
          <p:cNvSpPr txBox="1"/>
          <p:nvPr/>
        </p:nvSpPr>
        <p:spPr>
          <a:xfrm>
            <a:off x="761970" y="3460364"/>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explore/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registry</a:t>
            </a:r>
            <a:endParaRPr lang="en-US" sz="700" dirty="0"/>
          </a:p>
        </p:txBody>
      </p:sp>
      <p:sp>
        <p:nvSpPr>
          <p:cNvPr id="20" name="shape_22_18"/>
          <p:cNvSpPr/>
          <p:nvPr/>
        </p:nvSpPr>
        <p:spPr>
          <a:xfrm>
            <a:off x="761970" y="3633003"/>
            <a:ext cx="2495580" cy="6309"/>
          </a:xfrm>
          <a:prstGeom prst="rect">
            <a:avLst/>
          </a:prstGeom>
          <a:solidFill>
            <a:srgbClr val="D6E6F5">
              <a:alpha val="13000"/>
            </a:srgbClr>
          </a:solidFill>
          <a:ln/>
        </p:spPr>
      </p:sp>
      <p:sp>
        <p:nvSpPr>
          <p:cNvPr id="21" name="text_22_19"/>
          <p:cNvSpPr txBox="1"/>
          <p:nvPr/>
        </p:nvSpPr>
        <p:spPr>
          <a:xfrm>
            <a:off x="761970" y="3696462"/>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5" invalidUrl="" action="" tgtFrame="" tooltip="" history="1" highlightClick="0" endSnd="0">
                  <a:extLst>
                    <a:ext uri="{A12FA001-AC4F-418D-AE19-62706E023703}">
                      <ahyp:hlinkClr xmlns:ahyp="http://schemas.microsoft.com/office/drawing/2018/hyperlinkcolor" val="tx"/>
                    </a:ext>
                  </a:extLst>
                </a:hlinkClick>
              </a:rPr>
              <a:t>Compare offerings</a:t>
            </a:r>
            <a:endParaRPr lang="en-US" sz="1050" dirty="0"/>
          </a:p>
        </p:txBody>
      </p:sp>
      <p:sp>
        <p:nvSpPr>
          <p:cNvPr id="22" name="text_22_20"/>
          <p:cNvSpPr txBox="1"/>
          <p:nvPr/>
        </p:nvSpPr>
        <p:spPr>
          <a:xfrm>
            <a:off x="761970" y="3875502"/>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explore/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compare</a:t>
            </a:r>
            <a:endParaRPr lang="en-US" sz="700" dirty="0"/>
          </a:p>
        </p:txBody>
      </p:sp>
      <p:sp>
        <p:nvSpPr>
          <p:cNvPr id="23" name="shape_22_21"/>
          <p:cNvSpPr/>
          <p:nvPr/>
        </p:nvSpPr>
        <p:spPr>
          <a:xfrm>
            <a:off x="761970" y="4048140"/>
            <a:ext cx="2495580" cy="6309"/>
          </a:xfrm>
          <a:prstGeom prst="rect">
            <a:avLst/>
          </a:prstGeom>
          <a:solidFill>
            <a:srgbClr val="D6E6F5">
              <a:alpha val="13000"/>
            </a:srgbClr>
          </a:solidFill>
          <a:ln/>
        </p:spPr>
      </p:sp>
      <p:sp>
        <p:nvSpPr>
          <p:cNvPr id="24" name="text_22_22"/>
          <p:cNvSpPr txBox="1"/>
          <p:nvPr/>
        </p:nvSpPr>
        <p:spPr>
          <a:xfrm>
            <a:off x="761970" y="4111600"/>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6" invalidUrl="" action="" tgtFrame="" tooltip="" history="1" highlightClick="0" endSnd="0">
                  <a:extLst>
                    <a:ext uri="{A12FA001-AC4F-418D-AE19-62706E023703}">
                      <ahyp:hlinkClr xmlns:ahyp="http://schemas.microsoft.com/office/drawing/2018/hyperlinkcolor" val="tx"/>
                    </a:ext>
                  </a:extLst>
                </a:hlinkClick>
              </a:rPr>
              <a:t>Company</a:t>
            </a:r>
            <a:endParaRPr lang="en-US" sz="1050" dirty="0"/>
          </a:p>
        </p:txBody>
      </p:sp>
      <p:sp>
        <p:nvSpPr>
          <p:cNvPr id="25" name="text_22_23"/>
          <p:cNvSpPr txBox="1"/>
          <p:nvPr/>
        </p:nvSpPr>
        <p:spPr>
          <a:xfrm>
            <a:off x="761970" y="4290639"/>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company</a:t>
            </a:r>
            <a:endParaRPr lang="en-US" sz="700" dirty="0"/>
          </a:p>
        </p:txBody>
      </p:sp>
      <p:sp>
        <p:nvSpPr>
          <p:cNvPr id="26" name="shape_22_24"/>
          <p:cNvSpPr/>
          <p:nvPr/>
        </p:nvSpPr>
        <p:spPr>
          <a:xfrm>
            <a:off x="761970" y="4463278"/>
            <a:ext cx="2495580" cy="6309"/>
          </a:xfrm>
          <a:prstGeom prst="rect">
            <a:avLst/>
          </a:prstGeom>
          <a:solidFill>
            <a:srgbClr val="D6E6F5">
              <a:alpha val="13000"/>
            </a:srgbClr>
          </a:solidFill>
          <a:ln/>
        </p:spPr>
      </p:sp>
      <p:sp>
        <p:nvSpPr>
          <p:cNvPr id="27" name="text_22_25"/>
          <p:cNvSpPr txBox="1"/>
          <p:nvPr/>
        </p:nvSpPr>
        <p:spPr>
          <a:xfrm>
            <a:off x="761970" y="4526737"/>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7" invalidUrl="" action="" tgtFrame="" tooltip="" history="1" highlightClick="0" endSnd="0">
                  <a:extLst>
                    <a:ext uri="{A12FA001-AC4F-418D-AE19-62706E023703}">
                      <ahyp:hlinkClr xmlns:ahyp="http://schemas.microsoft.com/office/drawing/2018/hyperlinkcolor" val="tx"/>
                    </a:ext>
                  </a:extLst>
                </a:hlinkClick>
              </a:rPr>
              <a:t>Founder &amp; network</a:t>
            </a:r>
            <a:endParaRPr lang="en-US" sz="1050" dirty="0"/>
          </a:p>
        </p:txBody>
      </p:sp>
      <p:sp>
        <p:nvSpPr>
          <p:cNvPr id="28" name="text_22_26"/>
          <p:cNvSpPr txBox="1"/>
          <p:nvPr/>
        </p:nvSpPr>
        <p:spPr>
          <a:xfrm>
            <a:off x="761970" y="4705777"/>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company/</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team</a:t>
            </a:r>
            <a:endParaRPr lang="en-US" sz="700" dirty="0"/>
          </a:p>
        </p:txBody>
      </p:sp>
      <p:sp>
        <p:nvSpPr>
          <p:cNvPr id="29" name="shape_22_27"/>
          <p:cNvSpPr/>
          <p:nvPr/>
        </p:nvSpPr>
        <p:spPr>
          <a:xfrm>
            <a:off x="761970" y="4878415"/>
            <a:ext cx="2495580" cy="6309"/>
          </a:xfrm>
          <a:prstGeom prst="rect">
            <a:avLst/>
          </a:prstGeom>
          <a:solidFill>
            <a:srgbClr val="D6E6F5">
              <a:alpha val="13000"/>
            </a:srgbClr>
          </a:solidFill>
          <a:ln/>
        </p:spPr>
      </p:sp>
      <p:sp>
        <p:nvSpPr>
          <p:cNvPr id="30" name="text_22_28"/>
          <p:cNvSpPr txBox="1"/>
          <p:nvPr/>
        </p:nvSpPr>
        <p:spPr>
          <a:xfrm>
            <a:off x="761970" y="4941875"/>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8" invalidUrl="" action="" tgtFrame="" tooltip="" history="1" highlightClick="0" endSnd="0">
                  <a:extLst>
                    <a:ext uri="{A12FA001-AC4F-418D-AE19-62706E023703}">
                      <ahyp:hlinkClr xmlns:ahyp="http://schemas.microsoft.com/office/drawing/2018/hyperlinkcolor" val="tx"/>
                    </a:ext>
                  </a:extLst>
                </a:hlinkClick>
              </a:rPr>
              <a:t>Contact</a:t>
            </a:r>
            <a:endParaRPr lang="en-US" sz="1050" dirty="0"/>
          </a:p>
        </p:txBody>
      </p:sp>
      <p:sp>
        <p:nvSpPr>
          <p:cNvPr id="31" name="text_22_29"/>
          <p:cNvSpPr txBox="1"/>
          <p:nvPr/>
        </p:nvSpPr>
        <p:spPr>
          <a:xfrm>
            <a:off x="761970" y="5120914"/>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contact</a:t>
            </a:r>
            <a:endParaRPr lang="en-US" sz="700" dirty="0"/>
          </a:p>
        </p:txBody>
      </p:sp>
      <p:sp>
        <p:nvSpPr>
          <p:cNvPr id="32" name="shape_22_30"/>
          <p:cNvSpPr/>
          <p:nvPr/>
        </p:nvSpPr>
        <p:spPr>
          <a:xfrm>
            <a:off x="3486150" y="2095530"/>
            <a:ext cx="2495580" cy="38130"/>
          </a:xfrm>
          <a:prstGeom prst="rect">
            <a:avLst/>
          </a:prstGeom>
          <a:solidFill>
            <a:srgbClr val="35C8FF"/>
          </a:solidFill>
          <a:ln/>
        </p:spPr>
      </p:sp>
      <p:sp>
        <p:nvSpPr>
          <p:cNvPr id="33" name="text_22_31"/>
          <p:cNvSpPr txBox="1"/>
          <p:nvPr/>
        </p:nvSpPr>
        <p:spPr>
          <a:xfrm>
            <a:off x="348615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FIVE ENTRY OFFERS</a:t>
            </a:r>
            <a:endParaRPr lang="en-US" sz="800" dirty="0"/>
          </a:p>
        </p:txBody>
      </p:sp>
      <p:sp>
        <p:nvSpPr>
          <p:cNvPr id="34" name="text_22_32"/>
          <p:cNvSpPr txBox="1"/>
          <p:nvPr/>
        </p:nvSpPr>
        <p:spPr>
          <a:xfrm>
            <a:off x="3486150" y="2362170"/>
            <a:ext cx="2583089" cy="106710"/>
          </a:xfrm>
          <a:prstGeom prst="rect">
            <a:avLst/>
          </a:prstGeom>
          <a:noFill/>
          <a:ln/>
        </p:spPr>
        <p:txBody>
          <a:bodyPr wrap="square" lIns="0" tIns="0" rIns="0" bIns="0" rtlCol="0" anchor="t"/>
          <a:lstStyle/>
          <a:p>
            <a:pPr algn="l" indent="0" marL="0">
              <a:lnSpc>
                <a:spcPts val="840"/>
              </a:lnSpc>
              <a:buNone/>
            </a:pPr>
            <a:r>
              <a:rPr lang="en-US" sz="700" u="sng" dirty="0">
                <a:solidFill>
                  <a:srgbClr val="A3B4C5"/>
                </a:solidFill>
                <a:latin typeface="IBM Plex Mono" pitchFamily="34" charset="0"/>
                <a:ea typeface="IBM Plex Mono" pitchFamily="34" charset="-122"/>
                <a:cs typeface="IBM Plex Mono" pitchFamily="34" charset="-120"/>
                <a:hlinkClick r:id="rId9" invalidUrl="" action="" tgtFrame="" tooltip="" history="1" highlightClick="0" endSnd="0">
                  <a:extLst>
                    <a:ext uri="{A12FA001-AC4F-418D-AE19-62706E023703}">
                      <ahyp:hlinkClr xmlns:ahyp="http://schemas.microsoft.com/office/drawing/2018/hyperlinkcolor" val="tx"/>
                    </a:ext>
                  </a:extLst>
                </a:hlinkClick>
              </a:rPr>
              <a:t>Overview →</a:t>
            </a:r>
            <a:endParaRPr lang="en-US" sz="700" dirty="0"/>
          </a:p>
        </p:txBody>
      </p:sp>
      <p:sp>
        <p:nvSpPr>
          <p:cNvPr id="35" name="shape_22_33"/>
          <p:cNvSpPr/>
          <p:nvPr/>
        </p:nvSpPr>
        <p:spPr>
          <a:xfrm>
            <a:off x="3486150" y="2532339"/>
            <a:ext cx="2495580" cy="6309"/>
          </a:xfrm>
          <a:prstGeom prst="rect">
            <a:avLst/>
          </a:prstGeom>
          <a:solidFill>
            <a:srgbClr val="D6E6F5">
              <a:alpha val="13000"/>
            </a:srgbClr>
          </a:solidFill>
          <a:ln/>
        </p:spPr>
      </p:sp>
      <p:sp>
        <p:nvSpPr>
          <p:cNvPr id="36" name="text_22_34"/>
          <p:cNvSpPr txBox="1"/>
          <p:nvPr/>
        </p:nvSpPr>
        <p:spPr>
          <a:xfrm>
            <a:off x="3486150" y="2595890"/>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0" invalidUrl="" action="" tgtFrame="" tooltip="" history="1" highlightClick="0" endSnd="0">
                  <a:extLst>
                    <a:ext uri="{A12FA001-AC4F-418D-AE19-62706E023703}">
                      <ahyp:hlinkClr xmlns:ahyp="http://schemas.microsoft.com/office/drawing/2018/hyperlinkcolor" val="tx"/>
                    </a:ext>
                  </a:extLst>
                </a:hlinkClick>
              </a:rPr>
              <a:t>AI Decision Brief</a:t>
            </a:r>
            <a:endParaRPr lang="en-US" sz="1050" dirty="0"/>
          </a:p>
        </p:txBody>
      </p:sp>
      <p:sp>
        <p:nvSpPr>
          <p:cNvPr id="37" name="text_22_35"/>
          <p:cNvSpPr txBox="1"/>
          <p:nvPr/>
        </p:nvSpPr>
        <p:spPr>
          <a:xfrm>
            <a:off x="3486150" y="2774838"/>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ai-decision-brief</a:t>
            </a:r>
            <a:endParaRPr lang="en-US" sz="700" dirty="0"/>
          </a:p>
        </p:txBody>
      </p:sp>
      <p:sp>
        <p:nvSpPr>
          <p:cNvPr id="38" name="shape_22_36"/>
          <p:cNvSpPr/>
          <p:nvPr/>
        </p:nvSpPr>
        <p:spPr>
          <a:xfrm>
            <a:off x="3486150" y="2947477"/>
            <a:ext cx="2495580" cy="6309"/>
          </a:xfrm>
          <a:prstGeom prst="rect">
            <a:avLst/>
          </a:prstGeom>
          <a:solidFill>
            <a:srgbClr val="D6E6F5">
              <a:alpha val="13000"/>
            </a:srgbClr>
          </a:solidFill>
          <a:ln/>
        </p:spPr>
      </p:sp>
      <p:sp>
        <p:nvSpPr>
          <p:cNvPr id="39" name="text_22_37"/>
          <p:cNvSpPr txBox="1"/>
          <p:nvPr/>
        </p:nvSpPr>
        <p:spPr>
          <a:xfrm>
            <a:off x="3486150" y="3011028"/>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1" invalidUrl="" action="" tgtFrame="" tooltip="" history="1" highlightClick="0" endSnd="0">
                  <a:extLst>
                    <a:ext uri="{A12FA001-AC4F-418D-AE19-62706E023703}">
                      <ahyp:hlinkClr xmlns:ahyp="http://schemas.microsoft.com/office/drawing/2018/hyperlinkcolor" val="tx"/>
                    </a:ext>
                  </a:extLst>
                </a:hlinkClick>
              </a:rPr>
              <a:t>AI Business Blueprint</a:t>
            </a:r>
            <a:endParaRPr lang="en-US" sz="1050" dirty="0"/>
          </a:p>
        </p:txBody>
      </p:sp>
      <p:sp>
        <p:nvSpPr>
          <p:cNvPr id="40" name="text_22_38"/>
          <p:cNvSpPr txBox="1"/>
          <p:nvPr/>
        </p:nvSpPr>
        <p:spPr>
          <a:xfrm>
            <a:off x="3486150" y="3189976"/>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ai-business-blueprint</a:t>
            </a:r>
            <a:endParaRPr lang="en-US" sz="700" dirty="0"/>
          </a:p>
        </p:txBody>
      </p:sp>
      <p:sp>
        <p:nvSpPr>
          <p:cNvPr id="41" name="shape_22_39"/>
          <p:cNvSpPr/>
          <p:nvPr/>
        </p:nvSpPr>
        <p:spPr>
          <a:xfrm>
            <a:off x="3486150" y="3478103"/>
            <a:ext cx="2495580" cy="6309"/>
          </a:xfrm>
          <a:prstGeom prst="rect">
            <a:avLst/>
          </a:prstGeom>
          <a:solidFill>
            <a:srgbClr val="D6E6F5">
              <a:alpha val="13000"/>
            </a:srgbClr>
          </a:solidFill>
          <a:ln/>
        </p:spPr>
      </p:sp>
      <p:sp>
        <p:nvSpPr>
          <p:cNvPr id="42" name="text_22_40"/>
          <p:cNvSpPr txBox="1"/>
          <p:nvPr/>
        </p:nvSpPr>
        <p:spPr>
          <a:xfrm>
            <a:off x="3486150" y="3541654"/>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2" invalidUrl="" action="" tgtFrame="" tooltip="" history="1" highlightClick="0" endSnd="0">
                  <a:extLst>
                    <a:ext uri="{A12FA001-AC4F-418D-AE19-62706E023703}">
                      <ahyp:hlinkClr xmlns:ahyp="http://schemas.microsoft.com/office/drawing/2018/hyperlinkcolor" val="tx"/>
                    </a:ext>
                  </a:extLst>
                </a:hlinkClick>
              </a:rPr>
              <a:t>AI Trust Record</a:t>
            </a:r>
            <a:endParaRPr lang="en-US" sz="1050" dirty="0"/>
          </a:p>
        </p:txBody>
      </p:sp>
      <p:sp>
        <p:nvSpPr>
          <p:cNvPr id="43" name="text_22_41"/>
          <p:cNvSpPr txBox="1"/>
          <p:nvPr/>
        </p:nvSpPr>
        <p:spPr>
          <a:xfrm>
            <a:off x="3486150" y="3720602"/>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ai-trust-record</a:t>
            </a:r>
            <a:endParaRPr lang="en-US" sz="700" dirty="0"/>
          </a:p>
        </p:txBody>
      </p:sp>
      <p:sp>
        <p:nvSpPr>
          <p:cNvPr id="44" name="shape_22_42"/>
          <p:cNvSpPr/>
          <p:nvPr/>
        </p:nvSpPr>
        <p:spPr>
          <a:xfrm>
            <a:off x="3486150" y="3893241"/>
            <a:ext cx="2495580" cy="6309"/>
          </a:xfrm>
          <a:prstGeom prst="rect">
            <a:avLst/>
          </a:prstGeom>
          <a:solidFill>
            <a:srgbClr val="D6E6F5">
              <a:alpha val="13000"/>
            </a:srgbClr>
          </a:solidFill>
          <a:ln/>
        </p:spPr>
      </p:sp>
      <p:sp>
        <p:nvSpPr>
          <p:cNvPr id="45" name="text_22_43"/>
          <p:cNvSpPr txBox="1"/>
          <p:nvPr/>
        </p:nvSpPr>
        <p:spPr>
          <a:xfrm>
            <a:off x="3486150" y="3956700"/>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3" invalidUrl="" action="" tgtFrame="" tooltip="" history="1" highlightClick="0" endSnd="0">
                  <a:extLst>
                    <a:ext uri="{A12FA001-AC4F-418D-AE19-62706E023703}">
                      <ahyp:hlinkClr xmlns:ahyp="http://schemas.microsoft.com/office/drawing/2018/hyperlinkcolor" val="tx"/>
                    </a:ext>
                  </a:extLst>
                </a:hlinkClick>
              </a:rPr>
              <a:t>AI Trust Pilot</a:t>
            </a:r>
            <a:endParaRPr lang="en-US" sz="1050" dirty="0"/>
          </a:p>
        </p:txBody>
      </p:sp>
      <p:sp>
        <p:nvSpPr>
          <p:cNvPr id="46" name="text_22_44"/>
          <p:cNvSpPr txBox="1"/>
          <p:nvPr/>
        </p:nvSpPr>
        <p:spPr>
          <a:xfrm>
            <a:off x="3486150" y="4135740"/>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ai-trust-pilot</a:t>
            </a:r>
            <a:endParaRPr lang="en-US" sz="700" dirty="0"/>
          </a:p>
        </p:txBody>
      </p:sp>
      <p:sp>
        <p:nvSpPr>
          <p:cNvPr id="47" name="shape_22_45"/>
          <p:cNvSpPr/>
          <p:nvPr/>
        </p:nvSpPr>
        <p:spPr>
          <a:xfrm>
            <a:off x="3486150" y="4308378"/>
            <a:ext cx="2495580" cy="6309"/>
          </a:xfrm>
          <a:prstGeom prst="rect">
            <a:avLst/>
          </a:prstGeom>
          <a:solidFill>
            <a:srgbClr val="D6E6F5">
              <a:alpha val="13000"/>
            </a:srgbClr>
          </a:solidFill>
          <a:ln/>
        </p:spPr>
      </p:sp>
      <p:sp>
        <p:nvSpPr>
          <p:cNvPr id="48" name="text_22_46"/>
          <p:cNvSpPr txBox="1"/>
          <p:nvPr/>
        </p:nvSpPr>
        <p:spPr>
          <a:xfrm>
            <a:off x="3486150" y="4371838"/>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4" invalidUrl="" action="" tgtFrame="" tooltip="" history="1" highlightClick="0" endSnd="0">
                  <a:extLst>
                    <a:ext uri="{A12FA001-AC4F-418D-AE19-62706E023703}">
                      <ahyp:hlinkClr xmlns:ahyp="http://schemas.microsoft.com/office/drawing/2018/hyperlinkcolor" val="tx"/>
                    </a:ext>
                  </a:extLst>
                </a:hlinkClick>
              </a:rPr>
              <a:t>AI Opportunity Case</a:t>
            </a:r>
            <a:endParaRPr lang="en-US" sz="1050" dirty="0"/>
          </a:p>
        </p:txBody>
      </p:sp>
      <p:sp>
        <p:nvSpPr>
          <p:cNvPr id="49" name="text_22_47"/>
          <p:cNvSpPr txBox="1"/>
          <p:nvPr/>
        </p:nvSpPr>
        <p:spPr>
          <a:xfrm>
            <a:off x="3486150" y="4550877"/>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opportunity-case</a:t>
            </a:r>
            <a:endParaRPr lang="en-US" sz="700" dirty="0"/>
          </a:p>
        </p:txBody>
      </p:sp>
      <p:sp>
        <p:nvSpPr>
          <p:cNvPr id="50" name="shape_22_48"/>
          <p:cNvSpPr/>
          <p:nvPr/>
        </p:nvSpPr>
        <p:spPr>
          <a:xfrm>
            <a:off x="6210330" y="2095530"/>
            <a:ext cx="2495580" cy="38130"/>
          </a:xfrm>
          <a:prstGeom prst="rect">
            <a:avLst/>
          </a:prstGeom>
          <a:solidFill>
            <a:srgbClr val="35C8FF"/>
          </a:solidFill>
          <a:ln/>
        </p:spPr>
      </p:sp>
      <p:sp>
        <p:nvSpPr>
          <p:cNvPr id="51" name="text_22_49"/>
          <p:cNvSpPr txBox="1"/>
          <p:nvPr/>
        </p:nvSpPr>
        <p:spPr>
          <a:xfrm>
            <a:off x="621033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SEVEN SERVICES</a:t>
            </a:r>
            <a:endParaRPr lang="en-US" sz="800" dirty="0"/>
          </a:p>
        </p:txBody>
      </p:sp>
      <p:sp>
        <p:nvSpPr>
          <p:cNvPr id="52" name="text_22_50"/>
          <p:cNvSpPr txBox="1"/>
          <p:nvPr/>
        </p:nvSpPr>
        <p:spPr>
          <a:xfrm>
            <a:off x="6210330" y="2362170"/>
            <a:ext cx="2583089" cy="213330"/>
          </a:xfrm>
          <a:prstGeom prst="rect">
            <a:avLst/>
          </a:prstGeom>
          <a:noFill/>
          <a:ln/>
        </p:spPr>
        <p:txBody>
          <a:bodyPr wrap="square" lIns="0" tIns="0" rIns="0" bIns="0" rtlCol="0" anchor="t"/>
          <a:lstStyle/>
          <a:p>
            <a:pPr algn="l" indent="0" marL="0">
              <a:lnSpc>
                <a:spcPts val="840"/>
              </a:lnSpc>
              <a:buNone/>
            </a:pPr>
            <a:r>
              <a:rPr lang="en-US" sz="700" u="sng" dirty="0">
                <a:solidFill>
                  <a:srgbClr val="A3B4C5"/>
                </a:solidFill>
                <a:latin typeface="IBM Plex Mono" pitchFamily="34" charset="0"/>
                <a:ea typeface="IBM Plex Mono" pitchFamily="34" charset="-122"/>
                <a:cs typeface="IBM Plex Mono" pitchFamily="34" charset="-120"/>
                <a:hlinkClick r:id="rId15" invalidUrl="" action="" tgtFrame="" tooltip="" history="1" highlightClick="0" endSnd="0">
                  <a:extLst>
                    <a:ext uri="{A12FA001-AC4F-418D-AE19-62706E023703}">
                      <ahyp:hlinkClr xmlns:ahyp="http://schemas.microsoft.com/office/drawing/2018/hyperlinkcolor" val="tx"/>
                    </a:ext>
                  </a:extLst>
                </a:hlinkClick>
              </a:rPr>
              <a:t>Overview → · AI Opportunity Case: see entry offers</a:t>
            </a:r>
            <a:endParaRPr lang="en-US" sz="700" dirty="0"/>
          </a:p>
        </p:txBody>
      </p:sp>
      <p:sp>
        <p:nvSpPr>
          <p:cNvPr id="53" name="shape_22_51"/>
          <p:cNvSpPr/>
          <p:nvPr/>
        </p:nvSpPr>
        <p:spPr>
          <a:xfrm>
            <a:off x="6210330" y="2639050"/>
            <a:ext cx="2495580" cy="6309"/>
          </a:xfrm>
          <a:prstGeom prst="rect">
            <a:avLst/>
          </a:prstGeom>
          <a:solidFill>
            <a:srgbClr val="D6E6F5">
              <a:alpha val="13000"/>
            </a:srgbClr>
          </a:solidFill>
          <a:ln/>
        </p:spPr>
      </p:sp>
      <p:sp>
        <p:nvSpPr>
          <p:cNvPr id="54" name="text_22_52"/>
          <p:cNvSpPr txBox="1"/>
          <p:nvPr/>
        </p:nvSpPr>
        <p:spPr>
          <a:xfrm>
            <a:off x="6210330" y="2702509"/>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6" invalidUrl="" action="" tgtFrame="" tooltip="" history="1" highlightClick="0" endSnd="0">
                  <a:extLst>
                    <a:ext uri="{A12FA001-AC4F-418D-AE19-62706E023703}">
                      <ahyp:hlinkClr xmlns:ahyp="http://schemas.microsoft.com/office/drawing/2018/hyperlinkcolor" val="tx"/>
                    </a:ext>
                  </a:extLst>
                </a:hlinkClick>
              </a:rPr>
              <a:t>AI Readiness &amp; Maturity Check</a:t>
            </a:r>
            <a:endParaRPr lang="en-US" sz="1050" dirty="0"/>
          </a:p>
        </p:txBody>
      </p:sp>
      <p:sp>
        <p:nvSpPr>
          <p:cNvPr id="55" name="text_22_53"/>
          <p:cNvSpPr txBox="1"/>
          <p:nvPr/>
        </p:nvSpPr>
        <p:spPr>
          <a:xfrm>
            <a:off x="6210330" y="2881549"/>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readiness-maturity-check</a:t>
            </a:r>
            <a:endParaRPr lang="en-US" sz="700" dirty="0"/>
          </a:p>
        </p:txBody>
      </p:sp>
      <p:sp>
        <p:nvSpPr>
          <p:cNvPr id="56" name="shape_22_54"/>
          <p:cNvSpPr/>
          <p:nvPr/>
        </p:nvSpPr>
        <p:spPr>
          <a:xfrm>
            <a:off x="6210330" y="3169676"/>
            <a:ext cx="2495580" cy="6309"/>
          </a:xfrm>
          <a:prstGeom prst="rect">
            <a:avLst/>
          </a:prstGeom>
          <a:solidFill>
            <a:srgbClr val="D6E6F5">
              <a:alpha val="13000"/>
            </a:srgbClr>
          </a:solidFill>
          <a:ln/>
        </p:spPr>
      </p:sp>
      <p:sp>
        <p:nvSpPr>
          <p:cNvPr id="57" name="text_22_55"/>
          <p:cNvSpPr txBox="1"/>
          <p:nvPr/>
        </p:nvSpPr>
        <p:spPr>
          <a:xfrm>
            <a:off x="6210330" y="3233136"/>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7" invalidUrl="" action="" tgtFrame="" tooltip="" history="1" highlightClick="0" endSnd="0">
                  <a:extLst>
                    <a:ext uri="{A12FA001-AC4F-418D-AE19-62706E023703}">
                      <ahyp:hlinkClr xmlns:ahyp="http://schemas.microsoft.com/office/drawing/2018/hyperlinkcolor" val="tx"/>
                    </a:ext>
                  </a:extLst>
                </a:hlinkClick>
              </a:rPr>
              <a:t>AI Act Readiness Sprint</a:t>
            </a:r>
            <a:endParaRPr lang="en-US" sz="1050" dirty="0"/>
          </a:p>
        </p:txBody>
      </p:sp>
      <p:sp>
        <p:nvSpPr>
          <p:cNvPr id="58" name="text_22_56"/>
          <p:cNvSpPr txBox="1"/>
          <p:nvPr/>
        </p:nvSpPr>
        <p:spPr>
          <a:xfrm>
            <a:off x="6210330" y="3412175"/>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ai-act-readiness-sprint</a:t>
            </a:r>
            <a:endParaRPr lang="en-US" sz="700" dirty="0"/>
          </a:p>
        </p:txBody>
      </p:sp>
      <p:sp>
        <p:nvSpPr>
          <p:cNvPr id="59" name="shape_22_57"/>
          <p:cNvSpPr/>
          <p:nvPr/>
        </p:nvSpPr>
        <p:spPr>
          <a:xfrm>
            <a:off x="6210330" y="3700302"/>
            <a:ext cx="2495580" cy="6309"/>
          </a:xfrm>
          <a:prstGeom prst="rect">
            <a:avLst/>
          </a:prstGeom>
          <a:solidFill>
            <a:srgbClr val="D6E6F5">
              <a:alpha val="13000"/>
            </a:srgbClr>
          </a:solidFill>
          <a:ln/>
        </p:spPr>
      </p:sp>
      <p:sp>
        <p:nvSpPr>
          <p:cNvPr id="60" name="text_22_58"/>
          <p:cNvSpPr txBox="1"/>
          <p:nvPr/>
        </p:nvSpPr>
        <p:spPr>
          <a:xfrm>
            <a:off x="6210330" y="3763762"/>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8" invalidUrl="" action="" tgtFrame="" tooltip="" history="1" highlightClick="0" endSnd="0">
                  <a:extLst>
                    <a:ext uri="{A12FA001-AC4F-418D-AE19-62706E023703}">
                      <ahyp:hlinkClr xmlns:ahyp="http://schemas.microsoft.com/office/drawing/2018/hyperlinkcolor" val="tx"/>
                    </a:ext>
                  </a:extLst>
                </a:hlinkClick>
              </a:rPr>
              <a:t>AI Literacy &amp; Adoption</a:t>
            </a:r>
            <a:endParaRPr lang="en-US" sz="1050" dirty="0"/>
          </a:p>
        </p:txBody>
      </p:sp>
      <p:sp>
        <p:nvSpPr>
          <p:cNvPr id="61" name="text_22_59"/>
          <p:cNvSpPr txBox="1"/>
          <p:nvPr/>
        </p:nvSpPr>
        <p:spPr>
          <a:xfrm>
            <a:off x="6210330" y="3942710"/>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literacy-adoption</a:t>
            </a:r>
            <a:endParaRPr lang="en-US" sz="700" dirty="0"/>
          </a:p>
        </p:txBody>
      </p:sp>
      <p:sp>
        <p:nvSpPr>
          <p:cNvPr id="62" name="shape_22_60"/>
          <p:cNvSpPr/>
          <p:nvPr/>
        </p:nvSpPr>
        <p:spPr>
          <a:xfrm>
            <a:off x="6210330" y="4230929"/>
            <a:ext cx="2495580" cy="6309"/>
          </a:xfrm>
          <a:prstGeom prst="rect">
            <a:avLst/>
          </a:prstGeom>
          <a:solidFill>
            <a:srgbClr val="D6E6F5">
              <a:alpha val="13000"/>
            </a:srgbClr>
          </a:solidFill>
          <a:ln/>
        </p:spPr>
      </p:sp>
      <p:sp>
        <p:nvSpPr>
          <p:cNvPr id="63" name="text_22_61"/>
          <p:cNvSpPr txBox="1"/>
          <p:nvPr/>
        </p:nvSpPr>
        <p:spPr>
          <a:xfrm>
            <a:off x="6210330" y="4294388"/>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9" invalidUrl="" action="" tgtFrame="" tooltip="" history="1" highlightClick="0" endSnd="0">
                  <a:extLst>
                    <a:ext uri="{A12FA001-AC4F-418D-AE19-62706E023703}">
                      <ahyp:hlinkClr xmlns:ahyp="http://schemas.microsoft.com/office/drawing/2018/hyperlinkcolor" val="tx"/>
                    </a:ext>
                  </a:extLst>
                </a:hlinkClick>
              </a:rPr>
              <a:t>AI Governance Setup</a:t>
            </a:r>
            <a:endParaRPr lang="en-US" sz="1050" dirty="0"/>
          </a:p>
        </p:txBody>
      </p:sp>
      <p:sp>
        <p:nvSpPr>
          <p:cNvPr id="64" name="text_22_62"/>
          <p:cNvSpPr txBox="1"/>
          <p:nvPr/>
        </p:nvSpPr>
        <p:spPr>
          <a:xfrm>
            <a:off x="6210330" y="4473336"/>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governance-setup</a:t>
            </a:r>
            <a:endParaRPr lang="en-US" sz="700" dirty="0"/>
          </a:p>
        </p:txBody>
      </p:sp>
      <p:sp>
        <p:nvSpPr>
          <p:cNvPr id="65" name="shape_22_63"/>
          <p:cNvSpPr/>
          <p:nvPr/>
        </p:nvSpPr>
        <p:spPr>
          <a:xfrm>
            <a:off x="6210330" y="4761464"/>
            <a:ext cx="2495580" cy="6309"/>
          </a:xfrm>
          <a:prstGeom prst="rect">
            <a:avLst/>
          </a:prstGeom>
          <a:solidFill>
            <a:srgbClr val="D6E6F5">
              <a:alpha val="13000"/>
            </a:srgbClr>
          </a:solidFill>
          <a:ln/>
        </p:spPr>
      </p:sp>
      <p:sp>
        <p:nvSpPr>
          <p:cNvPr id="66" name="text_22_64"/>
          <p:cNvSpPr txBox="1"/>
          <p:nvPr/>
        </p:nvSpPr>
        <p:spPr>
          <a:xfrm>
            <a:off x="6210330" y="4825014"/>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0" invalidUrl="" action="" tgtFrame="" tooltip="" history="1" highlightClick="0" endSnd="0">
                  <a:extLst>
                    <a:ext uri="{A12FA001-AC4F-418D-AE19-62706E023703}">
                      <ahyp:hlinkClr xmlns:ahyp="http://schemas.microsoft.com/office/drawing/2018/hyperlinkcolor" val="tx"/>
                    </a:ext>
                  </a:extLst>
                </a:hlinkClick>
              </a:rPr>
              <a:t>AI Estate Audit &amp; Mapping</a:t>
            </a:r>
            <a:endParaRPr lang="en-US" sz="1050" dirty="0"/>
          </a:p>
        </p:txBody>
      </p:sp>
      <p:sp>
        <p:nvSpPr>
          <p:cNvPr id="67" name="text_22_65"/>
          <p:cNvSpPr txBox="1"/>
          <p:nvPr/>
        </p:nvSpPr>
        <p:spPr>
          <a:xfrm>
            <a:off x="6210330" y="5003963"/>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estate-audit</a:t>
            </a:r>
            <a:endParaRPr lang="en-US" sz="700" dirty="0"/>
          </a:p>
        </p:txBody>
      </p:sp>
      <p:sp>
        <p:nvSpPr>
          <p:cNvPr id="68" name="shape_22_66"/>
          <p:cNvSpPr/>
          <p:nvPr/>
        </p:nvSpPr>
        <p:spPr>
          <a:xfrm>
            <a:off x="6210330" y="5292090"/>
            <a:ext cx="2495580" cy="6309"/>
          </a:xfrm>
          <a:prstGeom prst="rect">
            <a:avLst/>
          </a:prstGeom>
          <a:solidFill>
            <a:srgbClr val="D6E6F5">
              <a:alpha val="13000"/>
            </a:srgbClr>
          </a:solidFill>
          <a:ln/>
        </p:spPr>
      </p:sp>
      <p:sp>
        <p:nvSpPr>
          <p:cNvPr id="69" name="text_22_67"/>
          <p:cNvSpPr txBox="1"/>
          <p:nvPr/>
        </p:nvSpPr>
        <p:spPr>
          <a:xfrm>
            <a:off x="6210330" y="535564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1" invalidUrl="" action="" tgtFrame="" tooltip="" history="1" highlightClick="0" endSnd="0">
                  <a:extLst>
                    <a:ext uri="{A12FA001-AC4F-418D-AE19-62706E023703}">
                      <ahyp:hlinkClr xmlns:ahyp="http://schemas.microsoft.com/office/drawing/2018/hyperlinkcolor" val="tx"/>
                    </a:ext>
                  </a:extLst>
                </a:hlinkClick>
              </a:rPr>
              <a:t>AI Governance Retainer</a:t>
            </a:r>
            <a:endParaRPr lang="en-US" sz="1050" dirty="0"/>
          </a:p>
        </p:txBody>
      </p:sp>
      <p:sp>
        <p:nvSpPr>
          <p:cNvPr id="70" name="text_22_68"/>
          <p:cNvSpPr txBox="1"/>
          <p:nvPr/>
        </p:nvSpPr>
        <p:spPr>
          <a:xfrm>
            <a:off x="6210330" y="5534589"/>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governance-retainer</a:t>
            </a:r>
            <a:endParaRPr lang="en-US" sz="700" dirty="0"/>
          </a:p>
        </p:txBody>
      </p:sp>
      <p:sp>
        <p:nvSpPr>
          <p:cNvPr id="71" name="shape_22_69"/>
          <p:cNvSpPr/>
          <p:nvPr/>
        </p:nvSpPr>
        <p:spPr>
          <a:xfrm>
            <a:off x="8934420" y="2095530"/>
            <a:ext cx="2495580" cy="38130"/>
          </a:xfrm>
          <a:prstGeom prst="rect">
            <a:avLst/>
          </a:prstGeom>
          <a:solidFill>
            <a:srgbClr val="35C8FF"/>
          </a:solidFill>
          <a:ln/>
        </p:spPr>
      </p:sp>
      <p:sp>
        <p:nvSpPr>
          <p:cNvPr id="72" name="text_22_70"/>
          <p:cNvSpPr txBox="1"/>
          <p:nvPr/>
        </p:nvSpPr>
        <p:spPr>
          <a:xfrm>
            <a:off x="893442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STUDIES, ARTICLES, TOOLS</a:t>
            </a:r>
            <a:endParaRPr lang="en-US" sz="800" dirty="0"/>
          </a:p>
        </p:txBody>
      </p:sp>
      <p:sp>
        <p:nvSpPr>
          <p:cNvPr id="73" name="shape_22_71"/>
          <p:cNvSpPr/>
          <p:nvPr/>
        </p:nvSpPr>
        <p:spPr>
          <a:xfrm>
            <a:off x="8934420" y="2387590"/>
            <a:ext cx="2495580" cy="6309"/>
          </a:xfrm>
          <a:prstGeom prst="rect">
            <a:avLst/>
          </a:prstGeom>
          <a:solidFill>
            <a:srgbClr val="D6E6F5">
              <a:alpha val="13000"/>
            </a:srgbClr>
          </a:solidFill>
          <a:ln/>
        </p:spPr>
      </p:sp>
      <p:sp>
        <p:nvSpPr>
          <p:cNvPr id="74" name="text_22_72"/>
          <p:cNvSpPr txBox="1"/>
          <p:nvPr/>
        </p:nvSpPr>
        <p:spPr>
          <a:xfrm>
            <a:off x="8934420" y="245114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2" invalidUrl="" action="" tgtFrame="" tooltip="" history="1" highlightClick="0" endSnd="0">
                  <a:extLst>
                    <a:ext uri="{A12FA001-AC4F-418D-AE19-62706E023703}">
                      <ahyp:hlinkClr xmlns:ahyp="http://schemas.microsoft.com/office/drawing/2018/hyperlinkcolor" val="tx"/>
                    </a:ext>
                  </a:extLst>
                </a:hlinkClick>
              </a:rPr>
              <a:t>Global Market Study 2026/27</a:t>
            </a:r>
            <a:endParaRPr lang="en-US" sz="1050" dirty="0"/>
          </a:p>
        </p:txBody>
      </p:sp>
      <p:sp>
        <p:nvSpPr>
          <p:cNvPr id="75" name="text_22_73"/>
          <p:cNvSpPr txBox="1"/>
          <p:nvPr/>
        </p:nvSpPr>
        <p:spPr>
          <a:xfrm>
            <a:off x="8934420" y="2630089"/>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research/</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publications/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market-global-en</a:t>
            </a:r>
            <a:endParaRPr lang="en-US" sz="700" dirty="0"/>
          </a:p>
        </p:txBody>
      </p:sp>
      <p:sp>
        <p:nvSpPr>
          <p:cNvPr id="76" name="shape_22_74"/>
          <p:cNvSpPr/>
          <p:nvPr/>
        </p:nvSpPr>
        <p:spPr>
          <a:xfrm>
            <a:off x="8934420" y="2918216"/>
            <a:ext cx="2495580" cy="6309"/>
          </a:xfrm>
          <a:prstGeom prst="rect">
            <a:avLst/>
          </a:prstGeom>
          <a:solidFill>
            <a:srgbClr val="D6E6F5">
              <a:alpha val="13000"/>
            </a:srgbClr>
          </a:solidFill>
          <a:ln/>
        </p:spPr>
      </p:sp>
      <p:sp>
        <p:nvSpPr>
          <p:cNvPr id="77" name="text_22_75"/>
          <p:cNvSpPr txBox="1"/>
          <p:nvPr/>
        </p:nvSpPr>
        <p:spPr>
          <a:xfrm>
            <a:off x="8934420" y="2981767"/>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3" invalidUrl="" action="" tgtFrame="" tooltip="" history="1" highlightClick="0" endSnd="0">
                  <a:extLst>
                    <a:ext uri="{A12FA001-AC4F-418D-AE19-62706E023703}">
                      <ahyp:hlinkClr xmlns:ahyp="http://schemas.microsoft.com/office/drawing/2018/hyperlinkcolor" val="tx"/>
                    </a:ext>
                  </a:extLst>
                </a:hlinkClick>
              </a:rPr>
              <a:t>All studies</a:t>
            </a:r>
            <a:endParaRPr lang="en-US" sz="1050" dirty="0"/>
          </a:p>
        </p:txBody>
      </p:sp>
      <p:sp>
        <p:nvSpPr>
          <p:cNvPr id="78" name="text_22_76"/>
          <p:cNvSpPr txBox="1"/>
          <p:nvPr/>
        </p:nvSpPr>
        <p:spPr>
          <a:xfrm>
            <a:off x="8934420" y="3160715"/>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research/</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publications</a:t>
            </a:r>
            <a:endParaRPr lang="en-US" sz="700" dirty="0"/>
          </a:p>
        </p:txBody>
      </p:sp>
      <p:sp>
        <p:nvSpPr>
          <p:cNvPr id="79" name="shape_22_77"/>
          <p:cNvSpPr/>
          <p:nvPr/>
        </p:nvSpPr>
        <p:spPr>
          <a:xfrm>
            <a:off x="8934420" y="3333354"/>
            <a:ext cx="2495580" cy="6309"/>
          </a:xfrm>
          <a:prstGeom prst="rect">
            <a:avLst/>
          </a:prstGeom>
          <a:solidFill>
            <a:srgbClr val="D6E6F5">
              <a:alpha val="13000"/>
            </a:srgbClr>
          </a:solidFill>
          <a:ln/>
        </p:spPr>
      </p:sp>
      <p:sp>
        <p:nvSpPr>
          <p:cNvPr id="80" name="text_22_78"/>
          <p:cNvSpPr txBox="1"/>
          <p:nvPr/>
        </p:nvSpPr>
        <p:spPr>
          <a:xfrm>
            <a:off x="8934420" y="3396813"/>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4" invalidUrl="" action="" tgtFrame="" tooltip="" history="1" highlightClick="0" endSnd="0">
                  <a:extLst>
                    <a:ext uri="{A12FA001-AC4F-418D-AE19-62706E023703}">
                      <ahyp:hlinkClr xmlns:ahyp="http://schemas.microsoft.com/office/drawing/2018/hyperlinkcolor" val="tx"/>
                    </a:ext>
                  </a:extLst>
                </a:hlinkClick>
              </a:rPr>
              <a:t>Articles</a:t>
            </a:r>
            <a:endParaRPr lang="en-US" sz="1050" dirty="0"/>
          </a:p>
        </p:txBody>
      </p:sp>
      <p:sp>
        <p:nvSpPr>
          <p:cNvPr id="81" name="text_22_79"/>
          <p:cNvSpPr txBox="1"/>
          <p:nvPr/>
        </p:nvSpPr>
        <p:spPr>
          <a:xfrm>
            <a:off x="8934420" y="3575853"/>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articles</a:t>
            </a:r>
            <a:endParaRPr lang="en-US" sz="700" dirty="0"/>
          </a:p>
        </p:txBody>
      </p:sp>
      <p:sp>
        <p:nvSpPr>
          <p:cNvPr id="82" name="shape_22_80"/>
          <p:cNvSpPr/>
          <p:nvPr/>
        </p:nvSpPr>
        <p:spPr>
          <a:xfrm>
            <a:off x="8934420" y="3748491"/>
            <a:ext cx="2495580" cy="6309"/>
          </a:xfrm>
          <a:prstGeom prst="rect">
            <a:avLst/>
          </a:prstGeom>
          <a:solidFill>
            <a:srgbClr val="D6E6F5">
              <a:alpha val="13000"/>
            </a:srgbClr>
          </a:solidFill>
          <a:ln/>
        </p:spPr>
      </p:sp>
      <p:sp>
        <p:nvSpPr>
          <p:cNvPr id="83" name="text_22_81"/>
          <p:cNvSpPr txBox="1"/>
          <p:nvPr/>
        </p:nvSpPr>
        <p:spPr>
          <a:xfrm>
            <a:off x="8934420" y="381195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5" invalidUrl="" action="" tgtFrame="" tooltip="" history="1" highlightClick="0" endSnd="0">
                  <a:extLst>
                    <a:ext uri="{A12FA001-AC4F-418D-AE19-62706E023703}">
                      <ahyp:hlinkClr xmlns:ahyp="http://schemas.microsoft.com/office/drawing/2018/hyperlinkcolor" val="tx"/>
                    </a:ext>
                  </a:extLst>
                </a:hlinkClick>
              </a:rPr>
              <a:t>AI calculators</a:t>
            </a:r>
            <a:endParaRPr lang="en-US" sz="1050" dirty="0"/>
          </a:p>
        </p:txBody>
      </p:sp>
      <p:sp>
        <p:nvSpPr>
          <p:cNvPr id="84" name="text_22_82"/>
          <p:cNvSpPr txBox="1"/>
          <p:nvPr/>
        </p:nvSpPr>
        <p:spPr>
          <a:xfrm>
            <a:off x="8934420" y="3990990"/>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solutions/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calculators</a:t>
            </a:r>
            <a:endParaRPr lang="en-US" sz="700" dirty="0"/>
          </a:p>
        </p:txBody>
      </p:sp>
      <p:sp>
        <p:nvSpPr>
          <p:cNvPr id="85" name="shape_22_83"/>
          <p:cNvSpPr/>
          <p:nvPr/>
        </p:nvSpPr>
        <p:spPr>
          <a:xfrm>
            <a:off x="8934420" y="4163629"/>
            <a:ext cx="2495580" cy="6309"/>
          </a:xfrm>
          <a:prstGeom prst="rect">
            <a:avLst/>
          </a:prstGeom>
          <a:solidFill>
            <a:srgbClr val="D6E6F5">
              <a:alpha val="13000"/>
            </a:srgbClr>
          </a:solidFill>
          <a:ln/>
        </p:spPr>
      </p:sp>
      <p:sp>
        <p:nvSpPr>
          <p:cNvPr id="86" name="text_22_84"/>
          <p:cNvSpPr txBox="1"/>
          <p:nvPr/>
        </p:nvSpPr>
        <p:spPr>
          <a:xfrm>
            <a:off x="8934420" y="4227088"/>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6" invalidUrl="" action="" tgtFrame="" tooltip="" history="1" highlightClick="0" endSnd="0">
                  <a:extLst>
                    <a:ext uri="{A12FA001-AC4F-418D-AE19-62706E023703}">
                      <ahyp:hlinkClr xmlns:ahyp="http://schemas.microsoft.com/office/drawing/2018/hyperlinkcolor" val="tx"/>
                    </a:ext>
                  </a:extLst>
                </a:hlinkClick>
              </a:rPr>
              <a:t>Glossary</a:t>
            </a:r>
            <a:endParaRPr lang="en-US" sz="1050" dirty="0"/>
          </a:p>
        </p:txBody>
      </p:sp>
      <p:sp>
        <p:nvSpPr>
          <p:cNvPr id="87" name="text_22_85"/>
          <p:cNvSpPr txBox="1"/>
          <p:nvPr/>
        </p:nvSpPr>
        <p:spPr>
          <a:xfrm>
            <a:off x="8934420" y="4406128"/>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learn/</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glossary</a:t>
            </a:r>
            <a:endParaRPr lang="en-US" sz="700" dirty="0"/>
          </a:p>
        </p:txBody>
      </p:sp>
      <p:sp>
        <p:nvSpPr>
          <p:cNvPr id="88" name="shape_22_86"/>
          <p:cNvSpPr/>
          <p:nvPr/>
        </p:nvSpPr>
        <p:spPr>
          <a:xfrm>
            <a:off x="8934420" y="4578767"/>
            <a:ext cx="2495580" cy="6309"/>
          </a:xfrm>
          <a:prstGeom prst="rect">
            <a:avLst/>
          </a:prstGeom>
          <a:solidFill>
            <a:srgbClr val="D6E6F5">
              <a:alpha val="13000"/>
            </a:srgbClr>
          </a:solidFill>
          <a:ln/>
        </p:spPr>
      </p:sp>
      <p:sp>
        <p:nvSpPr>
          <p:cNvPr id="89" name="text_22_87"/>
          <p:cNvSpPr txBox="1"/>
          <p:nvPr/>
        </p:nvSpPr>
        <p:spPr>
          <a:xfrm>
            <a:off x="8934420" y="4642226"/>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7" invalidUrl="" action="" tgtFrame="" tooltip="" history="1" highlightClick="0" endSnd="0">
                  <a:extLst>
                    <a:ext uri="{A12FA001-AC4F-418D-AE19-62706E023703}">
                      <ahyp:hlinkClr xmlns:ahyp="http://schemas.microsoft.com/office/drawing/2018/hyperlinkcolor" val="tx"/>
                    </a:ext>
                  </a:extLst>
                </a:hlinkClick>
              </a:rPr>
              <a:t>Method</a:t>
            </a:r>
            <a:endParaRPr lang="en-US" sz="1050" dirty="0"/>
          </a:p>
        </p:txBody>
      </p:sp>
      <p:sp>
        <p:nvSpPr>
          <p:cNvPr id="90" name="text_22_88"/>
          <p:cNvSpPr txBox="1"/>
          <p:nvPr/>
        </p:nvSpPr>
        <p:spPr>
          <a:xfrm>
            <a:off x="8934420" y="4821265"/>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methodology</a:t>
            </a:r>
            <a:endParaRPr lang="en-US" sz="700" dirty="0"/>
          </a:p>
        </p:txBody>
      </p:sp>
      <p:sp>
        <p:nvSpPr>
          <p:cNvPr id="91" name="text_22_89"/>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Pages as published on ethority.ai, Oct 2026</a:t>
            </a:r>
            <a:endParaRPr lang="en-US" sz="900" dirty="0"/>
          </a:p>
        </p:txBody>
      </p:sp>
      <p:sp>
        <p:nvSpPr>
          <p:cNvPr id="92" name="text_22_90"/>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V1.3 · 27 OCT 2026</a:t>
            </a:r>
            <a:endParaRPr lang="en-US" sz="750" dirty="0"/>
          </a:p>
        </p:txBody>
      </p:sp>
      <p:sp>
        <p:nvSpPr>
          <p:cNvPr id="93" name="text_22_91"/>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22 / 22</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chivo"/>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BM Plex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ETHORITY &amp; STEN.AI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ETHORITY · Company &amp; Offers v1.3 (EN)</dc:title>
  <dc:subject>PptxGenJS Presentation</dc:subject>
  <dc:creator>Sten Franke &amp; ETHORITY</dc:creator>
  <cp:lastModifiedBy>Sten Franke &amp; ETHORITY</cp:lastModifiedBy>
  <cp:revision>1</cp:revision>
  <dcterms:created xsi:type="dcterms:W3CDTF">2026-10-27T19:20:28Z</dcterms:created>
  <dcterms:modified xsi:type="dcterms:W3CDTF">2026-10-27T19:20:28Z</dcterms:modified>
  <dc:identifier>ETH-DECK-C-COMPANY-AND-OFFERS-EN-v1.3</dc:identifier>
  <cp:keywords>ETHORITY; ETH-DECK-C-COMPANY-AND-OFFERS-EN</cp:keywords>
  <dc:description>© 2026 ETHORITY &amp; STEN.AI LLC · quote with attribution · Prism artwork CC BY-NC-ND 4.0 (artwork only) · licensing: https://ethority.ai/products/research-licensing</dc:description>
  <cp:category>ETHORITY presentation</cp:category>
  <cp:contentStatus>Review candidate, 27 Oct 2026</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ETHORITYPublicationURL">
    <vt:lpwstr>https://ethority.ai/research/publications/company-full-en</vt:lpwstr>
  </property>
  <property fmtid="{D5CDD505-2E9C-101B-9397-08002B2CF9AE}" pid="3" name="ETHORITYDocumentID">
    <vt:lpwstr>ETH-DECK-C-COMPANY-AND-OFFERS-EN</vt:lpwstr>
  </property>
  <property fmtid="{D5CDD505-2E9C-101B-9397-08002B2CF9AE}" pid="4" name="ETHORITYEditionID">
    <vt:lpwstr>ETH-DECK-C-COMPANY-AND-OFFERS-EN-v1.3</vt:lpwstr>
  </property>
  <property fmtid="{D5CDD505-2E9C-101B-9397-08002B2CF9AE}" pid="5" name="ETHORITYRights">
    <vt:lpwstr>© 2026 ETHORITY &amp; STEN.AI LLC. Text and exhibits may be quoted with source attribution. Good AI Prism artwork: CC BY-NC-ND 4.0 (artwork only; data, software and third-party marks not covered); commercial use by licence on request: https://ethority.ai/products/research-licensing</vt:lpwstr>
  </property>
  <property fmtid="{D5CDD505-2E9C-101B-9397-08002B2CF9AE}" pid="6" name="ETHORITYLicensing">
    <vt:lpwstr>https://ethority.ai/products/research-licensing</vt:lpwstr>
  </property>
  <property fmtid="{D5CDD505-2E9C-101B-9397-08002B2CF9AE}" pid="7" name="ETHORITYStampTool">
    <vt:lpwstr>stamp_identity.py 1.1.0</vt:lpwstr>
  </property>
</Properties>
</file>