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 Id="rIdEthCustom"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AI work for your business.
Find the right AI. Build a sound business case. Put it to work responsibly. A keynote by Sten Franke on the Good AI Prism Market Study 2026/27.
US$2.67tn worldwide AI spending forecast for 2026 (Gartner, Sep 2026)
961 AI offerings on one map (Good AI Prism, Oct 2026)
1 in 5 EU firms with 10+ staff use AI (Eurostat, Dec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in ten surveyed organisations use AI; 37% see an effect on profit.
Three separate answers from one global survey: respondents report regular use, scaling and some effect on profit. Your decisions turn use into results.
≈90% use AI regularly in at least one function (McKinsey, The state of AI, Aug 2026)
44% report scaling AI (McKinsey, The state of AI, Aug 2026)
37% attribute some effect on profit (EBIT) to AI (McKinsey, The state of AI, Aug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your task. Compare what matters.
The Good AI Prism places 998 market entries on one wheel, including 961 AI offerings. Open your business function or industry, compare the offerings with their sources and take the next step.
Source: Good AI Prism v3.12 · Good AI Prism,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 agent answers customers and triggers refunds: five questions help make it safe and worth it.
Responsibility: Who decides and carries the consequences?
Authority: What may the agent do alone, and up to which amount?
Evidence: Which answers need proof?
Control: When does a person step in?
Benefit: Does the result really improve?
Scenario detail for the speaker:
Responsibility: One named owner in customer service; finance owns the refund budget, IT the connections. → AI Governance Setup
Authority: It sees orders and delivery status and refunds up to a limit finance sets. → Profiles &amp; Compare
Evidence: Prices and return rules name their source; every refund is recorded with reason and approval. → AI Trust Record
Control: A person reviews refunds above the limit, complaints and unclear cases; a stop rule pauses the agent. → AI Trust Pilot
Benefit: Measure accepted answers, complaints and rework time before and during the pilot. → AI calculators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one question and one owner this month.
Check: AI Readiness &amp; Maturity Check: one workshop day, then the written assessment · €3,500 · https://ethority.ai/products/enterprise-services/readiness-maturity-check
2–3 weeks: AI Act Readiness Sprint · from €6,900 · https://ethority.ai/products/enterprise-services/ai-act-readiness-sprint
E-mail: sten@ethority.ai · 30-minute call
QR · This presentation online: https://ethority.ai/research/presentations
QR · Connect with Sten Franke: https://www.linkedin.com/in/stenfranke
Source: ethority.ai offer pages · net prices plus VAT where applicable · Oct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THORITY_NIGHT_16x9">
    <p:bg>
      <p:bgPr>
        <a:solidFill>
          <a:srgbClr val="0611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hyperlink" Target="https://ethority.ai/products/enterprise-services/readiness-maturity-check?utm_source=pdf&amp;utm_medium=deck&amp;utm_campaign=keynote-executive-en-v3.4" TargetMode="External"/><Relationship Id="rId3" Type="http://schemas.openxmlformats.org/officeDocument/2006/relationships/hyperlink" Target="https://ethority.ai/products/enterprise-services/readiness-maturity-check?utm_source=pdf&amp;utm_medium=deck&amp;utm_campaign=keynote-executive-en-v3.4" TargetMode="External"/><Relationship Id="rId4" Type="http://schemas.openxmlformats.org/officeDocument/2006/relationships/hyperlink" Target="https://ethority.ai/products/enterprise-services/readiness-maturity-check?utm_source=pdf&amp;utm_medium=deck&amp;utm_campaign=keynote-executive-en-v3.4" TargetMode="External"/><Relationship Id="rId5" Type="http://schemas.openxmlformats.org/officeDocument/2006/relationships/hyperlink" Target="https://ethority.ai/products/enterprise-services/readiness-maturity-check?utm_source=pdf&amp;utm_medium=deck&amp;utm_campaign=keynote-executive-en-v3.4" TargetMode="External"/><Relationship Id="rId6" Type="http://schemas.openxmlformats.org/officeDocument/2006/relationships/hyperlink" Target="https://ethority.ai/products/enterprise-services/readiness-maturity-check?utm_source=pdf&amp;utm_medium=deck&amp;utm_campaign=keynote-executive-en-v3.4" TargetMode="External"/><Relationship Id="rId7" Type="http://schemas.openxmlformats.org/officeDocument/2006/relationships/hyperlink" Target="https://ethority.ai/products/enterprise-services/ai-act-readiness-sprint?utm_source=pdf&amp;utm_medium=deck&amp;utm_campaign=keynote-executive-en-v3.4" TargetMode="External"/><Relationship Id="rId8" Type="http://schemas.openxmlformats.org/officeDocument/2006/relationships/hyperlink" Target="https://ethority.ai/products/enterprise-services/ai-act-readiness-sprint?utm_source=pdf&amp;utm_medium=deck&amp;utm_campaign=keynote-executive-en-v3.4" TargetMode="External"/><Relationship Id="rId9" Type="http://schemas.openxmlformats.org/officeDocument/2006/relationships/hyperlink" Target="https://ethority.ai/products/enterprise-services/ai-act-readiness-sprint?utm_source=pdf&amp;utm_medium=deck&amp;utm_campaign=keynote-executive-en-v3.4" TargetMode="External"/><Relationship Id="rId10" Type="http://schemas.openxmlformats.org/officeDocument/2006/relationships/hyperlink" Target="https://ethority.ai/products/enterprise-services/ai-act-readiness-sprint?utm_source=pdf&amp;utm_medium=deck&amp;utm_campaign=keynote-executive-en-v3.4" TargetMode="External"/><Relationship Id="rId11" Type="http://schemas.openxmlformats.org/officeDocument/2006/relationships/hyperlink" Target="https://ethority.ai/products/enterprise-services/ai-act-readiness-sprint?utm_source=pdf&amp;utm_medium=deck&amp;utm_campaign=keynote-executive-en-v3.4" TargetMode="External"/><Relationship Id="rId12" Type="http://schemas.openxmlformats.org/officeDocument/2006/relationships/hyperlink" Target="mailto:sten@ethority.ai" TargetMode="External"/><Relationship Id="rId13" Type="http://schemas.openxmlformats.org/officeDocument/2006/relationships/hyperlink" Target="mailto:sten@ethority.ai" TargetMode="External"/><Relationship Id="rId14" Type="http://schemas.openxmlformats.org/officeDocument/2006/relationships/image" Target="../media/image-5-2.png"/><Relationship Id="rId15" Type="http://schemas.openxmlformats.org/officeDocument/2006/relationships/hyperlink" Target="mailto:sten@ethority.ai" TargetMode="External"/><Relationship Id="rId16" Type="http://schemas.openxmlformats.org/officeDocument/2006/relationships/hyperlink" Target="https://ethority.ai/?utm_source=pdf&amp;utm_medium=deck&amp;utm_campaign=keynote-executive-en-v3.4" TargetMode="External"/><Relationship Id="rId17" Type="http://schemas.openxmlformats.org/officeDocument/2006/relationships/image" Target="../media/image-5-3.png"/><Relationship Id="rId18" Type="http://schemas.openxmlformats.org/officeDocument/2006/relationships/image" Target="../media/image-5-4.png"/><Relationship Id="rId19" Type="http://schemas.openxmlformats.org/officeDocument/2006/relationships/slideLayout" Target="../slideLayouts/slideLayout2.xml"/><Relationship Id="rId20"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_1_0"/>
          <p:cNvSpPr/>
          <p:nvPr/>
        </p:nvSpPr>
        <p:spPr>
          <a:xfrm>
            <a:off x="0" y="0"/>
            <a:ext cx="12191970" cy="88880"/>
          </a:xfrm>
          <a:prstGeom prst="rect">
            <a:avLst/>
          </a:prstGeom>
          <a:solidFill>
            <a:srgbClr val="35C8FF"/>
          </a:solidFill>
          <a:ln/>
        </p:spPr>
      </p:sp>
      <p:pic>
        <p:nvPicPr>
          <p:cNvPr id="3" name="picture_1_1" descr="/tmp/claude-0/-home-claude/5dcc285b-52c5-57b1-88a8-9616b3351304/scratchpad/f39/W2/decks_v3/_work/A_Keynote-Executive_Make-AI-work-for-your-business_EN_v3.4_20261027/img_000.png">    </p:cNvPr>
          <p:cNvPicPr>
            <a:picLocks noChangeAspect="1"/>
          </p:cNvPicPr>
          <p:nvPr/>
        </p:nvPicPr>
        <p:blipFill>
          <a:blip r:embed="rId1"/>
          <a:stretch>
            <a:fillRect/>
          </a:stretch>
        </p:blipFill>
        <p:spPr>
          <a:xfrm>
            <a:off x="761970" y="317480"/>
            <a:ext cx="279441" cy="279441"/>
          </a:xfrm>
          <a:prstGeom prst="rect">
            <a:avLst/>
          </a:prstGeom>
        </p:spPr>
      </p:pic>
      <p:sp>
        <p:nvSpPr>
          <p:cNvPr id="4" name="text_1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1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1_4"/>
          <p:cNvSpPr txBox="1"/>
          <p:nvPr/>
        </p:nvSpPr>
        <p:spPr>
          <a:xfrm>
            <a:off x="9345077" y="406359"/>
            <a:ext cx="2160087"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EXECUTIVE VERSION</a:t>
            </a:r>
            <a:endParaRPr lang="en-US" sz="800" dirty="0"/>
          </a:p>
        </p:txBody>
      </p:sp>
      <p:pic>
        <p:nvPicPr>
          <p:cNvPr id="7" name="picture_1_5" descr="/tmp/claude-0/-home-claude/5dcc285b-52c5-57b1-88a8-9616b3351304/scratchpad/f39/W2/decks_v3/_work/A_Keynote-Executive_Make-AI-work-for-your-business_EN_v3.4_20261027/img_001.png">    </p:cNvPr>
          <p:cNvPicPr>
            <a:picLocks noChangeAspect="1"/>
          </p:cNvPicPr>
          <p:nvPr/>
        </p:nvPicPr>
        <p:blipFill>
          <a:blip r:embed="rId2"/>
          <a:stretch>
            <a:fillRect/>
          </a:stretch>
        </p:blipFill>
        <p:spPr>
          <a:xfrm>
            <a:off x="8509041" y="698510"/>
            <a:ext cx="3683020" cy="5587990"/>
          </a:xfrm>
          <a:prstGeom prst="rect">
            <a:avLst/>
          </a:prstGeom>
        </p:spPr>
      </p:pic>
      <p:sp>
        <p:nvSpPr>
          <p:cNvPr id="8" name="text_1_6"/>
          <p:cNvSpPr txBox="1"/>
          <p:nvPr/>
        </p:nvSpPr>
        <p:spPr>
          <a:xfrm>
            <a:off x="761970" y="1206459"/>
            <a:ext cx="773052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ETHORITY · KEYNOTE · GOOD AI PRISM MARKET STUDY 2026/27</a:t>
            </a:r>
            <a:endParaRPr lang="en-US" sz="1050" dirty="0"/>
          </a:p>
        </p:txBody>
      </p:sp>
      <p:sp>
        <p:nvSpPr>
          <p:cNvPr id="9" name="Title"/>
          <p:cNvSpPr txBox="1"/>
          <p:nvPr/>
        </p:nvSpPr>
        <p:spPr>
          <a:xfrm>
            <a:off x="761970" y="1544970"/>
            <a:ext cx="7730520" cy="1495410"/>
          </a:xfrm>
          <a:prstGeom prst="rect">
            <a:avLst/>
          </a:prstGeom>
          <a:noFill/>
          <a:ln/>
        </p:spPr>
        <p:txBody>
          <a:bodyPr wrap="square" lIns="0" tIns="0" rIns="0" bIns="0" rtlCol="0" anchor="t"/>
          <a:lstStyle/>
          <a:p>
            <a:pPr algn="l" indent="0" marL="0">
              <a:lnSpc>
                <a:spcPts val="5890"/>
              </a:lnSpc>
              <a:buNone/>
            </a:pPr>
            <a:r>
              <a:rPr lang="en-US" sz="6400" spc="-288" kern="0" dirty="0">
                <a:solidFill>
                  <a:srgbClr val="EEF3F8"/>
                </a:solidFill>
                <a:latin typeface="Archivo Black" pitchFamily="34" charset="0"/>
                <a:ea typeface="Archivo Black" pitchFamily="34" charset="-122"/>
                <a:cs typeface="Archivo Black" pitchFamily="34" charset="-120"/>
              </a:rPr>
              <a:t>Make AI work </a:t>
            </a:r>
            <a:pPr algn="l" indent="0" marL="0">
              <a:lnSpc>
                <a:spcPts val="5890"/>
              </a:lnSpc>
              <a:buNone/>
            </a:pPr>
            <a:r>
              <a:rPr lang="en-US" sz="6400" spc="-288" kern="0" dirty="0">
                <a:solidFill>
                  <a:srgbClr val="35C8FF"/>
                </a:solidFill>
                <a:latin typeface="Archivo Black" pitchFamily="34" charset="0"/>
                <a:ea typeface="Archivo Black" pitchFamily="34" charset="-122"/>
                <a:cs typeface="Archivo Black" pitchFamily="34" charset="-120"/>
              </a:rPr>
              <a:t>for your business.</a:t>
            </a:r>
            <a:endParaRPr lang="en-US" sz="6400" dirty="0"/>
          </a:p>
        </p:txBody>
      </p:sp>
      <p:sp>
        <p:nvSpPr>
          <p:cNvPr id="10" name="text_1_8"/>
          <p:cNvSpPr txBox="1"/>
          <p:nvPr/>
        </p:nvSpPr>
        <p:spPr>
          <a:xfrm>
            <a:off x="761970" y="3230850"/>
            <a:ext cx="7076450" cy="522854"/>
          </a:xfrm>
          <a:prstGeom prst="rect">
            <a:avLst/>
          </a:prstGeom>
          <a:noFill/>
          <a:ln/>
        </p:spPr>
        <p:txBody>
          <a:bodyPr wrap="square" lIns="0" tIns="0" rIns="0" bIns="0" rtlCol="0" anchor="t"/>
          <a:lstStyle/>
          <a:p>
            <a:pPr algn="l" indent="0" marL="0">
              <a:lnSpc>
                <a:spcPts val="2060"/>
              </a:lnSpc>
              <a:buNone/>
            </a:pPr>
            <a:r>
              <a:rPr lang="en-US" sz="1450" dirty="0">
                <a:solidFill>
                  <a:srgbClr val="A3B4C5"/>
                </a:solidFill>
                <a:latin typeface="IBM Plex Sans" pitchFamily="34" charset="0"/>
                <a:ea typeface="IBM Plex Sans" pitchFamily="34" charset="-122"/>
                <a:cs typeface="IBM Plex Sans" pitchFamily="34" charset="-120"/>
              </a:rPr>
              <a:t>Find the right AI. Build a sound business case. Put it to work responsibly. A keynote by Sten Franke on the Good AI Prism Market Study 2026/27.</a:t>
            </a:r>
            <a:endParaRPr lang="en-US" sz="1450" dirty="0"/>
          </a:p>
        </p:txBody>
      </p:sp>
      <p:sp>
        <p:nvSpPr>
          <p:cNvPr id="11" name="shape_1_9"/>
          <p:cNvSpPr/>
          <p:nvPr/>
        </p:nvSpPr>
        <p:spPr>
          <a:xfrm>
            <a:off x="761970" y="4735495"/>
            <a:ext cx="2247870" cy="38130"/>
          </a:xfrm>
          <a:prstGeom prst="rect">
            <a:avLst/>
          </a:prstGeom>
          <a:solidFill>
            <a:srgbClr val="35C8FF"/>
          </a:solidFill>
          <a:ln/>
        </p:spPr>
      </p:sp>
      <p:sp>
        <p:nvSpPr>
          <p:cNvPr id="12" name="text_1_10"/>
          <p:cNvSpPr txBox="1"/>
          <p:nvPr/>
        </p:nvSpPr>
        <p:spPr>
          <a:xfrm>
            <a:off x="76197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US$2.67tn</a:t>
            </a:r>
            <a:endParaRPr lang="en-US" sz="3200" dirty="0"/>
          </a:p>
        </p:txBody>
      </p:sp>
      <p:sp>
        <p:nvSpPr>
          <p:cNvPr id="13" name="text_1_11"/>
          <p:cNvSpPr txBox="1"/>
          <p:nvPr/>
        </p:nvSpPr>
        <p:spPr>
          <a:xfrm>
            <a:off x="761970" y="5357835"/>
            <a:ext cx="2328062" cy="368686"/>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worldwide AI spending forecast for 2026</a:t>
            </a:r>
            <a:endParaRPr lang="en-US" sz="1100" dirty="0"/>
          </a:p>
        </p:txBody>
      </p:sp>
      <p:sp>
        <p:nvSpPr>
          <p:cNvPr id="14" name="text_1_12"/>
          <p:cNvSpPr txBox="1"/>
          <p:nvPr/>
        </p:nvSpPr>
        <p:spPr>
          <a:xfrm>
            <a:off x="761970" y="5789981"/>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GARTNER, SEP 2026</a:t>
            </a:r>
            <a:endParaRPr lang="en-US" sz="700" dirty="0"/>
          </a:p>
        </p:txBody>
      </p:sp>
      <p:sp>
        <p:nvSpPr>
          <p:cNvPr id="15" name="shape_1_13"/>
          <p:cNvSpPr/>
          <p:nvPr/>
        </p:nvSpPr>
        <p:spPr>
          <a:xfrm>
            <a:off x="3289280" y="4735495"/>
            <a:ext cx="2247870" cy="38130"/>
          </a:xfrm>
          <a:prstGeom prst="rect">
            <a:avLst/>
          </a:prstGeom>
          <a:solidFill>
            <a:srgbClr val="35C8FF"/>
          </a:solidFill>
          <a:ln/>
        </p:spPr>
      </p:sp>
      <p:sp>
        <p:nvSpPr>
          <p:cNvPr id="16" name="text_1_14"/>
          <p:cNvSpPr txBox="1"/>
          <p:nvPr/>
        </p:nvSpPr>
        <p:spPr>
          <a:xfrm>
            <a:off x="328928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961</a:t>
            </a:r>
            <a:endParaRPr lang="en-US" sz="3200" dirty="0"/>
          </a:p>
        </p:txBody>
      </p:sp>
      <p:sp>
        <p:nvSpPr>
          <p:cNvPr id="17" name="text_1_15"/>
          <p:cNvSpPr txBox="1"/>
          <p:nvPr/>
        </p:nvSpPr>
        <p:spPr>
          <a:xfrm>
            <a:off x="328928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AI offerings on one map</a:t>
            </a:r>
            <a:endParaRPr lang="en-US" sz="1100" dirty="0"/>
          </a:p>
        </p:txBody>
      </p:sp>
      <p:sp>
        <p:nvSpPr>
          <p:cNvPr id="18" name="text_1_16"/>
          <p:cNvSpPr txBox="1"/>
          <p:nvPr/>
        </p:nvSpPr>
        <p:spPr>
          <a:xfrm>
            <a:off x="328928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GOOD AI PRISM, OCT 2026</a:t>
            </a:r>
            <a:endParaRPr lang="en-US" sz="700" dirty="0"/>
          </a:p>
        </p:txBody>
      </p:sp>
      <p:sp>
        <p:nvSpPr>
          <p:cNvPr id="19" name="shape_1_17"/>
          <p:cNvSpPr/>
          <p:nvPr/>
        </p:nvSpPr>
        <p:spPr>
          <a:xfrm>
            <a:off x="5816590" y="4735495"/>
            <a:ext cx="2247870" cy="38130"/>
          </a:xfrm>
          <a:prstGeom prst="rect">
            <a:avLst/>
          </a:prstGeom>
          <a:solidFill>
            <a:srgbClr val="35C8FF"/>
          </a:solidFill>
          <a:ln/>
        </p:spPr>
      </p:sp>
      <p:sp>
        <p:nvSpPr>
          <p:cNvPr id="20" name="text_1_18"/>
          <p:cNvSpPr txBox="1"/>
          <p:nvPr/>
        </p:nvSpPr>
        <p:spPr>
          <a:xfrm>
            <a:off x="5816590" y="4875215"/>
            <a:ext cx="2328062" cy="406359"/>
          </a:xfrm>
          <a:prstGeom prst="rect">
            <a:avLst/>
          </a:prstGeom>
          <a:noFill/>
          <a:ln/>
        </p:spPr>
        <p:txBody>
          <a:bodyPr wrap="none" lIns="0" tIns="0" rIns="0" bIns="0" rtlCol="0" anchor="t"/>
          <a:lstStyle/>
          <a:p>
            <a:pPr algn="l" indent="0" marL="0">
              <a:lnSpc>
                <a:spcPts val="3200"/>
              </a:lnSpc>
              <a:buNone/>
            </a:pPr>
            <a:r>
              <a:rPr lang="en-US" sz="3200" spc="-112" kern="0" dirty="0">
                <a:solidFill>
                  <a:srgbClr val="35C8FF"/>
                </a:solidFill>
                <a:latin typeface="Archivo Black" pitchFamily="34" charset="0"/>
                <a:ea typeface="Archivo Black" pitchFamily="34" charset="-122"/>
                <a:cs typeface="Archivo Black" pitchFamily="34" charset="-120"/>
              </a:rPr>
              <a:t>1 in 5</a:t>
            </a:r>
            <a:endParaRPr lang="en-US" sz="3200" dirty="0"/>
          </a:p>
        </p:txBody>
      </p:sp>
      <p:sp>
        <p:nvSpPr>
          <p:cNvPr id="21" name="text_1_19"/>
          <p:cNvSpPr txBox="1"/>
          <p:nvPr/>
        </p:nvSpPr>
        <p:spPr>
          <a:xfrm>
            <a:off x="5816590" y="5357835"/>
            <a:ext cx="2328062" cy="184434"/>
          </a:xfrm>
          <a:prstGeom prst="rect">
            <a:avLst/>
          </a:prstGeom>
          <a:noFill/>
          <a:ln/>
        </p:spPr>
        <p:txBody>
          <a:bodyPr wrap="square" lIns="0" tIns="0" rIns="0" bIns="0" rtlCol="0" anchor="t"/>
          <a:lstStyle/>
          <a:p>
            <a:pPr algn="l" indent="0" marL="0">
              <a:lnSpc>
                <a:spcPts val="1450"/>
              </a:lnSpc>
              <a:buNone/>
            </a:pPr>
            <a:r>
              <a:rPr lang="en-US" sz="1100" dirty="0">
                <a:solidFill>
                  <a:srgbClr val="EEF3F8"/>
                </a:solidFill>
                <a:latin typeface="IBM Plex Sans" pitchFamily="34" charset="0"/>
                <a:ea typeface="IBM Plex Sans" pitchFamily="34" charset="-122"/>
                <a:cs typeface="IBM Plex Sans" pitchFamily="34" charset="-120"/>
              </a:rPr>
              <a:t>EU firms with 10+ staff use AI</a:t>
            </a:r>
            <a:endParaRPr lang="en-US" sz="1100" dirty="0"/>
          </a:p>
        </p:txBody>
      </p:sp>
      <p:sp>
        <p:nvSpPr>
          <p:cNvPr id="22" name="text_1_20"/>
          <p:cNvSpPr txBox="1"/>
          <p:nvPr/>
        </p:nvSpPr>
        <p:spPr>
          <a:xfrm>
            <a:off x="5816590" y="5605638"/>
            <a:ext cx="2328062" cy="115580"/>
          </a:xfrm>
          <a:prstGeom prst="rect">
            <a:avLst/>
          </a:prstGeom>
          <a:noFill/>
          <a:ln/>
        </p:spPr>
        <p:txBody>
          <a:bodyPr wrap="square" lIns="0" tIns="0" rIns="0" bIns="0" rtlCol="0" anchor="t"/>
          <a:lstStyle/>
          <a:p>
            <a:pPr algn="l" indent="0" marL="0">
              <a:lnSpc>
                <a:spcPts val="910"/>
              </a:lnSpc>
              <a:buNone/>
            </a:pPr>
            <a:r>
              <a:rPr lang="en-US" sz="700" spc="70" kern="0" dirty="0">
                <a:solidFill>
                  <a:srgbClr val="71879C"/>
                </a:solidFill>
                <a:latin typeface="IBM Plex Mono" pitchFamily="34" charset="0"/>
                <a:ea typeface="IBM Plex Mono" pitchFamily="34" charset="-122"/>
                <a:cs typeface="IBM Plex Mono" pitchFamily="34" charset="-120"/>
              </a:rPr>
              <a:t>EUROSTAT, DEC 2025</a:t>
            </a:r>
            <a:endParaRPr lang="en-US" sz="700" dirty="0"/>
          </a:p>
        </p:txBody>
      </p:sp>
      <p:sp>
        <p:nvSpPr>
          <p:cNvPr id="23" name="text_1_21"/>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4" name="text_1_22"/>
          <p:cNvSpPr txBox="1"/>
          <p:nvPr/>
        </p:nvSpPr>
        <p:spPr>
          <a:xfrm>
            <a:off x="761970" y="6502390"/>
            <a:ext cx="3827130"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EXECUTIVE · EN · V3.4 · 27 OCT 2026</a:t>
            </a:r>
            <a:endParaRPr lang="en-US" sz="750" dirty="0"/>
          </a:p>
        </p:txBody>
      </p:sp>
      <p:sp>
        <p:nvSpPr>
          <p:cNvPr id="25" name="text_1_23"/>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01 / 05</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_2_0"/>
          <p:cNvSpPr/>
          <p:nvPr/>
        </p:nvSpPr>
        <p:spPr>
          <a:xfrm>
            <a:off x="0" y="0"/>
            <a:ext cx="12191970" cy="88880"/>
          </a:xfrm>
          <a:prstGeom prst="rect">
            <a:avLst/>
          </a:prstGeom>
          <a:solidFill>
            <a:srgbClr val="35C8FF"/>
          </a:solidFill>
          <a:ln/>
        </p:spPr>
      </p:sp>
      <p:pic>
        <p:nvPicPr>
          <p:cNvPr id="3" name="picture_2_1" descr="/tmp/claude-0/-home-claude/5dcc285b-52c5-57b1-88a8-9616b3351304/scratchpad/f39/W2/decks_v3/_work/A_Keynote-Executive_Make-AI-work-for-your-business_EN_v3.4_20261027/img_002.png">    </p:cNvPr>
          <p:cNvPicPr>
            <a:picLocks noChangeAspect="1"/>
          </p:cNvPicPr>
          <p:nvPr/>
        </p:nvPicPr>
        <p:blipFill>
          <a:blip r:embed="rId1"/>
          <a:stretch>
            <a:fillRect/>
          </a:stretch>
        </p:blipFill>
        <p:spPr>
          <a:xfrm>
            <a:off x="761970" y="317480"/>
            <a:ext cx="279441" cy="279441"/>
          </a:xfrm>
          <a:prstGeom prst="rect">
            <a:avLst/>
          </a:prstGeom>
        </p:spPr>
      </p:pic>
      <p:sp>
        <p:nvSpPr>
          <p:cNvPr id="4" name="text_2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2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2_4"/>
          <p:cNvSpPr txBox="1"/>
          <p:nvPr/>
        </p:nvSpPr>
        <p:spPr>
          <a:xfrm>
            <a:off x="9345077" y="406359"/>
            <a:ext cx="2160087"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EXECUTIVE VERSION</a:t>
            </a:r>
            <a:endParaRPr lang="en-US" sz="800" dirty="0"/>
          </a:p>
        </p:txBody>
      </p:sp>
      <p:sp>
        <p:nvSpPr>
          <p:cNvPr id="7" name="text_2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STUDY IN ONE MINUTE</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Nine in ten surveyed organisations use AI;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37% see an effect on profit.</a:t>
            </a:r>
            <a:endParaRPr lang="en-US" sz="3000" dirty="0"/>
          </a:p>
        </p:txBody>
      </p:sp>
      <p:sp>
        <p:nvSpPr>
          <p:cNvPr id="9" name="text_2_7"/>
          <p:cNvSpPr txBox="1"/>
          <p:nvPr/>
        </p:nvSpPr>
        <p:spPr>
          <a:xfrm>
            <a:off x="761970" y="2156887"/>
            <a:ext cx="8515350" cy="468721"/>
          </a:xfrm>
          <a:prstGeom prst="rect">
            <a:avLst/>
          </a:prstGeom>
          <a:noFill/>
          <a:ln/>
        </p:spPr>
        <p:txBody>
          <a:bodyPr wrap="square" lIns="0" tIns="0" rIns="0" bIns="0" rtlCol="0" anchor="t"/>
          <a:lstStyle/>
          <a:p>
            <a:pPr algn="l" indent="0" marL="0">
              <a:lnSpc>
                <a:spcPts val="1850"/>
              </a:lnSpc>
              <a:buNone/>
            </a:pPr>
            <a:r>
              <a:rPr lang="en-US" sz="1300" dirty="0">
                <a:solidFill>
                  <a:srgbClr val="A3B4C5"/>
                </a:solidFill>
                <a:latin typeface="IBM Plex Sans" pitchFamily="34" charset="0"/>
                <a:ea typeface="IBM Plex Sans" pitchFamily="34" charset="-122"/>
                <a:cs typeface="IBM Plex Sans" pitchFamily="34" charset="-120"/>
              </a:rPr>
              <a:t>Three separate answers from one global survey: respondents report regular use, scaling and some effect on profit. Your decisions turn use into results.</a:t>
            </a:r>
            <a:endParaRPr lang="en-US" sz="1300" dirty="0"/>
          </a:p>
        </p:txBody>
      </p:sp>
      <p:sp>
        <p:nvSpPr>
          <p:cNvPr id="10" name="shape_2_8"/>
          <p:cNvSpPr/>
          <p:nvPr/>
        </p:nvSpPr>
        <p:spPr>
          <a:xfrm>
            <a:off x="761970" y="2984510"/>
            <a:ext cx="3301990" cy="50841"/>
          </a:xfrm>
          <a:prstGeom prst="rect">
            <a:avLst/>
          </a:prstGeom>
          <a:solidFill>
            <a:srgbClr val="35C8FF"/>
          </a:solidFill>
          <a:ln/>
        </p:spPr>
      </p:sp>
      <p:sp>
        <p:nvSpPr>
          <p:cNvPr id="11" name="text_2_9"/>
          <p:cNvSpPr txBox="1"/>
          <p:nvPr/>
        </p:nvSpPr>
        <p:spPr>
          <a:xfrm>
            <a:off x="76197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≈90%</a:t>
            </a:r>
            <a:endParaRPr lang="en-US" sz="7500" dirty="0"/>
          </a:p>
        </p:txBody>
      </p:sp>
      <p:sp>
        <p:nvSpPr>
          <p:cNvPr id="12" name="text_2_10"/>
          <p:cNvSpPr txBox="1"/>
          <p:nvPr/>
        </p:nvSpPr>
        <p:spPr>
          <a:xfrm>
            <a:off x="76197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use AI regularly in at least one function</a:t>
            </a:r>
            <a:endParaRPr lang="en-US" sz="1350" dirty="0"/>
          </a:p>
        </p:txBody>
      </p:sp>
      <p:sp>
        <p:nvSpPr>
          <p:cNvPr id="13" name="text_2_11"/>
          <p:cNvSpPr txBox="1"/>
          <p:nvPr/>
        </p:nvSpPr>
        <p:spPr>
          <a:xfrm>
            <a:off x="76197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4" name="shape_2_12"/>
          <p:cNvSpPr/>
          <p:nvPr/>
        </p:nvSpPr>
        <p:spPr>
          <a:xfrm>
            <a:off x="4444990" y="2984510"/>
            <a:ext cx="3301990" cy="50841"/>
          </a:xfrm>
          <a:prstGeom prst="rect">
            <a:avLst/>
          </a:prstGeom>
          <a:solidFill>
            <a:srgbClr val="35C8FF"/>
          </a:solidFill>
          <a:ln/>
        </p:spPr>
      </p:sp>
      <p:sp>
        <p:nvSpPr>
          <p:cNvPr id="15" name="text_2_13"/>
          <p:cNvSpPr txBox="1"/>
          <p:nvPr/>
        </p:nvSpPr>
        <p:spPr>
          <a:xfrm>
            <a:off x="444499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44%</a:t>
            </a:r>
            <a:endParaRPr lang="en-US" sz="7500" dirty="0"/>
          </a:p>
        </p:txBody>
      </p:sp>
      <p:sp>
        <p:nvSpPr>
          <p:cNvPr id="16" name="text_2_14"/>
          <p:cNvSpPr txBox="1"/>
          <p:nvPr/>
        </p:nvSpPr>
        <p:spPr>
          <a:xfrm>
            <a:off x="444499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report scaling AI</a:t>
            </a:r>
            <a:endParaRPr lang="en-US" sz="1350" dirty="0"/>
          </a:p>
        </p:txBody>
      </p:sp>
      <p:sp>
        <p:nvSpPr>
          <p:cNvPr id="17" name="text_2_15"/>
          <p:cNvSpPr txBox="1"/>
          <p:nvPr/>
        </p:nvSpPr>
        <p:spPr>
          <a:xfrm>
            <a:off x="444499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18" name="shape_2_16"/>
          <p:cNvSpPr/>
          <p:nvPr/>
        </p:nvSpPr>
        <p:spPr>
          <a:xfrm>
            <a:off x="8128010" y="2984510"/>
            <a:ext cx="3301990" cy="50841"/>
          </a:xfrm>
          <a:prstGeom prst="rect">
            <a:avLst/>
          </a:prstGeom>
          <a:solidFill>
            <a:srgbClr val="35C8FF"/>
          </a:solidFill>
          <a:ln/>
        </p:spPr>
      </p:sp>
      <p:sp>
        <p:nvSpPr>
          <p:cNvPr id="19" name="text_2_17"/>
          <p:cNvSpPr txBox="1"/>
          <p:nvPr/>
        </p:nvSpPr>
        <p:spPr>
          <a:xfrm>
            <a:off x="8128010" y="3200400"/>
            <a:ext cx="3413730" cy="952530"/>
          </a:xfrm>
          <a:prstGeom prst="rect">
            <a:avLst/>
          </a:prstGeom>
          <a:noFill/>
          <a:ln/>
        </p:spPr>
        <p:txBody>
          <a:bodyPr wrap="none" lIns="0" tIns="0" rIns="0" bIns="0" rtlCol="0" anchor="t"/>
          <a:lstStyle/>
          <a:p>
            <a:pPr algn="l" indent="0" marL="0">
              <a:lnSpc>
                <a:spcPts val="7500"/>
              </a:lnSpc>
              <a:buNone/>
            </a:pPr>
            <a:r>
              <a:rPr lang="en-US" sz="7500" spc="-375" kern="0" dirty="0">
                <a:solidFill>
                  <a:srgbClr val="35C8FF"/>
                </a:solidFill>
                <a:latin typeface="Archivo Black" pitchFamily="34" charset="0"/>
                <a:ea typeface="Archivo Black" pitchFamily="34" charset="-122"/>
                <a:cs typeface="Archivo Black" pitchFamily="34" charset="-120"/>
              </a:rPr>
              <a:t>37%</a:t>
            </a:r>
            <a:endParaRPr lang="en-US" sz="7500" dirty="0"/>
          </a:p>
        </p:txBody>
      </p:sp>
      <p:sp>
        <p:nvSpPr>
          <p:cNvPr id="20" name="text_2_18"/>
          <p:cNvSpPr txBox="1"/>
          <p:nvPr/>
        </p:nvSpPr>
        <p:spPr>
          <a:xfrm>
            <a:off x="8128010" y="4279941"/>
            <a:ext cx="3413730" cy="226314"/>
          </a:xfrm>
          <a:prstGeom prst="rect">
            <a:avLst/>
          </a:prstGeom>
          <a:noFill/>
          <a:ln/>
        </p:spPr>
        <p:txBody>
          <a:bodyPr wrap="square" lIns="0" tIns="0" rIns="0" bIns="0" rtlCol="0" anchor="t"/>
          <a:lstStyle/>
          <a:p>
            <a:pPr algn="l" indent="0" marL="0">
              <a:lnSpc>
                <a:spcPts val="1780"/>
              </a:lnSpc>
              <a:buNone/>
            </a:pPr>
            <a:r>
              <a:rPr lang="en-US" sz="1350" dirty="0">
                <a:solidFill>
                  <a:srgbClr val="EEF3F8"/>
                </a:solidFill>
                <a:latin typeface="IBM Plex Sans" pitchFamily="34" charset="0"/>
                <a:ea typeface="IBM Plex Sans" pitchFamily="34" charset="-122"/>
                <a:cs typeface="IBM Plex Sans" pitchFamily="34" charset="-120"/>
              </a:rPr>
              <a:t>attribute some effect on profit (EBIT) to AI</a:t>
            </a:r>
            <a:endParaRPr lang="en-US" sz="1350" dirty="0"/>
          </a:p>
        </p:txBody>
      </p:sp>
      <p:sp>
        <p:nvSpPr>
          <p:cNvPr id="21" name="text_2_19"/>
          <p:cNvSpPr txBox="1"/>
          <p:nvPr/>
        </p:nvSpPr>
        <p:spPr>
          <a:xfrm>
            <a:off x="8128010" y="4595043"/>
            <a:ext cx="3413730" cy="123810"/>
          </a:xfrm>
          <a:prstGeom prst="rect">
            <a:avLst/>
          </a:prstGeom>
          <a:noFill/>
          <a:ln/>
        </p:spPr>
        <p:txBody>
          <a:bodyPr wrap="square" lIns="0" tIns="0" rIns="0" bIns="0" rtlCol="0" anchor="t"/>
          <a:lstStyle/>
          <a:p>
            <a:pPr algn="l" indent="0" marL="0">
              <a:lnSpc>
                <a:spcPts val="980"/>
              </a:lnSpc>
              <a:buNone/>
            </a:pPr>
            <a:r>
              <a:rPr lang="en-US" sz="750" spc="75" kern="0" dirty="0">
                <a:solidFill>
                  <a:srgbClr val="71879C"/>
                </a:solidFill>
                <a:latin typeface="IBM Plex Mono" pitchFamily="34" charset="0"/>
                <a:ea typeface="IBM Plex Mono" pitchFamily="34" charset="-122"/>
                <a:cs typeface="IBM Plex Mono" pitchFamily="34" charset="-120"/>
              </a:rPr>
              <a:t>MCKINSEY, THE STATE OF AI, AUG 2026</a:t>
            </a:r>
            <a:endParaRPr lang="en-US" sz="750" dirty="0"/>
          </a:p>
        </p:txBody>
      </p:sp>
      <p:sp>
        <p:nvSpPr>
          <p:cNvPr id="22" name="text_2_20"/>
          <p:cNvSpPr txBox="1"/>
          <p:nvPr/>
        </p:nvSpPr>
        <p:spPr>
          <a:xfrm>
            <a:off x="761970" y="6502390"/>
            <a:ext cx="3827130"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EXECUTIVE · EN · V3.4 · 27 OCT 2026</a:t>
            </a:r>
            <a:endParaRPr lang="en-US" sz="750" dirty="0"/>
          </a:p>
        </p:txBody>
      </p:sp>
      <p:sp>
        <p:nvSpPr>
          <p:cNvPr id="23" name="text_2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02 / 05</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_3_0"/>
          <p:cNvSpPr/>
          <p:nvPr/>
        </p:nvSpPr>
        <p:spPr>
          <a:xfrm>
            <a:off x="0" y="0"/>
            <a:ext cx="12191970" cy="88880"/>
          </a:xfrm>
          <a:prstGeom prst="rect">
            <a:avLst/>
          </a:prstGeom>
          <a:solidFill>
            <a:srgbClr val="35C8FF"/>
          </a:solidFill>
          <a:ln/>
        </p:spPr>
      </p:sp>
      <p:pic>
        <p:nvPicPr>
          <p:cNvPr id="3" name="picture_3_1" descr="/tmp/claude-0/-home-claude/5dcc285b-52c5-57b1-88a8-9616b3351304/scratchpad/f39/W2/decks_v3/_work/A_Keynote-Executive_Make-AI-work-for-your-business_EN_v3.4_20261027/img_003.png">    </p:cNvPr>
          <p:cNvPicPr>
            <a:picLocks noChangeAspect="1"/>
          </p:cNvPicPr>
          <p:nvPr/>
        </p:nvPicPr>
        <p:blipFill>
          <a:blip r:embed="rId1"/>
          <a:stretch>
            <a:fillRect/>
          </a:stretch>
        </p:blipFill>
        <p:spPr>
          <a:xfrm>
            <a:off x="761970" y="317480"/>
            <a:ext cx="279441" cy="279441"/>
          </a:xfrm>
          <a:prstGeom prst="rect">
            <a:avLst/>
          </a:prstGeom>
        </p:spPr>
      </p:pic>
      <p:sp>
        <p:nvSpPr>
          <p:cNvPr id="4" name="text_3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3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3_4"/>
          <p:cNvSpPr txBox="1"/>
          <p:nvPr/>
        </p:nvSpPr>
        <p:spPr>
          <a:xfrm>
            <a:off x="9345077" y="406359"/>
            <a:ext cx="2160087"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EXECUTIVE VERSION</a:t>
            </a:r>
            <a:endParaRPr lang="en-US" sz="800" dirty="0"/>
          </a:p>
        </p:txBody>
      </p:sp>
      <p:pic>
        <p:nvPicPr>
          <p:cNvPr id="7" name="picture_3_5" descr="/tmp/claude-0/-home-claude/5dcc285b-52c5-57b1-88a8-9616b3351304/scratchpad/f39/W2/decks_v3/_work/A_Keynote-Executive_Make-AI-work-for-your-business_EN_v3.4_20261027/img_004.png">    </p:cNvPr>
          <p:cNvPicPr>
            <a:picLocks noChangeAspect="1"/>
          </p:cNvPicPr>
          <p:nvPr/>
        </p:nvPicPr>
        <p:blipFill>
          <a:blip r:embed="rId2"/>
          <a:stretch>
            <a:fillRect/>
          </a:stretch>
        </p:blipFill>
        <p:spPr>
          <a:xfrm>
            <a:off x="571500" y="888980"/>
            <a:ext cx="6223041" cy="5016490"/>
          </a:xfrm>
          <a:prstGeom prst="rect">
            <a:avLst/>
          </a:prstGeom>
        </p:spPr>
      </p:pic>
      <p:sp>
        <p:nvSpPr>
          <p:cNvPr id="8" name="text_3_6"/>
          <p:cNvSpPr txBox="1"/>
          <p:nvPr/>
        </p:nvSpPr>
        <p:spPr>
          <a:xfrm>
            <a:off x="7429500" y="1079541"/>
            <a:ext cx="419865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THE GOOD AI PRISM · V3.12</a:t>
            </a:r>
            <a:endParaRPr lang="en-US" sz="1050" dirty="0"/>
          </a:p>
        </p:txBody>
      </p:sp>
      <p:sp>
        <p:nvSpPr>
          <p:cNvPr id="9" name="Title"/>
          <p:cNvSpPr txBox="1"/>
          <p:nvPr/>
        </p:nvSpPr>
        <p:spPr>
          <a:xfrm>
            <a:off x="7429500" y="1379830"/>
            <a:ext cx="4198650" cy="699516"/>
          </a:xfrm>
          <a:prstGeom prst="rect">
            <a:avLst/>
          </a:prstGeom>
          <a:noFill/>
          <a:ln/>
        </p:spPr>
        <p:txBody>
          <a:bodyPr wrap="square" lIns="0" tIns="0" rIns="0" bIns="0" rtlCol="0" anchor="t"/>
          <a:lstStyle/>
          <a:p>
            <a:pPr algn="l" indent="0" marL="0">
              <a:lnSpc>
                <a:spcPts val="2750"/>
              </a:lnSpc>
              <a:buNone/>
            </a:pPr>
            <a:r>
              <a:rPr lang="en-US" sz="2700" b="1" spc="-81" kern="0" dirty="0">
                <a:solidFill>
                  <a:srgbClr val="EEF3F8"/>
                </a:solidFill>
                <a:latin typeface="Archivo" pitchFamily="34" charset="0"/>
                <a:ea typeface="Archivo" pitchFamily="34" charset="-122"/>
                <a:cs typeface="Archivo" pitchFamily="34" charset="-120"/>
              </a:rPr>
              <a:t>Start with your task. </a:t>
            </a:r>
            <a:pPr algn="l" indent="0" marL="0">
              <a:lnSpc>
                <a:spcPts val="2750"/>
              </a:lnSpc>
              <a:buNone/>
            </a:pPr>
            <a:r>
              <a:rPr lang="en-US" sz="2700" b="1" spc="-81" kern="0" dirty="0">
                <a:solidFill>
                  <a:srgbClr val="35C8FF"/>
                </a:solidFill>
                <a:latin typeface="Archivo" pitchFamily="34" charset="0"/>
                <a:ea typeface="Archivo" pitchFamily="34" charset="-122"/>
                <a:cs typeface="Archivo" pitchFamily="34" charset="-120"/>
              </a:rPr>
              <a:t>Compare what matters.</a:t>
            </a:r>
            <a:endParaRPr lang="en-US" sz="2700" dirty="0"/>
          </a:p>
        </p:txBody>
      </p:sp>
      <p:sp>
        <p:nvSpPr>
          <p:cNvPr id="10" name="text_3_8"/>
          <p:cNvSpPr txBox="1"/>
          <p:nvPr/>
        </p:nvSpPr>
        <p:spPr>
          <a:xfrm>
            <a:off x="7429500" y="2244395"/>
            <a:ext cx="4198650" cy="883859"/>
          </a:xfrm>
          <a:prstGeom prst="rect">
            <a:avLst/>
          </a:prstGeom>
          <a:noFill/>
          <a:ln/>
        </p:spPr>
        <p:txBody>
          <a:bodyPr wrap="square" lIns="0" tIns="0" rIns="0" bIns="0" rtlCol="0" anchor="t"/>
          <a:lstStyle/>
          <a:p>
            <a:pPr algn="l" indent="0" marL="0">
              <a:lnSpc>
                <a:spcPts val="1740"/>
              </a:lnSpc>
              <a:buNone/>
            </a:pPr>
            <a:r>
              <a:rPr lang="en-US" sz="1200" dirty="0">
                <a:solidFill>
                  <a:srgbClr val="A3B4C5"/>
                </a:solidFill>
                <a:latin typeface="IBM Plex Sans" pitchFamily="34" charset="0"/>
                <a:ea typeface="IBM Plex Sans" pitchFamily="34" charset="-122"/>
                <a:cs typeface="IBM Plex Sans" pitchFamily="34" charset="-120"/>
              </a:rPr>
              <a:t>The Good AI Prism places 998 market entries on one wheel, including 961 AI offerings. Open your business function or industry, compare the offerings with their sources and take the next step.</a:t>
            </a:r>
            <a:endParaRPr lang="en-US" sz="1200" dirty="0"/>
          </a:p>
        </p:txBody>
      </p:sp>
      <p:sp>
        <p:nvSpPr>
          <p:cNvPr id="11" name="shape_3_9"/>
          <p:cNvSpPr/>
          <p:nvPr/>
        </p:nvSpPr>
        <p:spPr>
          <a:xfrm>
            <a:off x="7429500" y="4444990"/>
            <a:ext cx="1270010" cy="31730"/>
          </a:xfrm>
          <a:prstGeom prst="rect">
            <a:avLst/>
          </a:prstGeom>
          <a:solidFill>
            <a:srgbClr val="35C8FF"/>
          </a:solidFill>
          <a:ln/>
        </p:spPr>
      </p:sp>
      <p:sp>
        <p:nvSpPr>
          <p:cNvPr id="12" name="text_3_10"/>
          <p:cNvSpPr txBox="1"/>
          <p:nvPr/>
        </p:nvSpPr>
        <p:spPr>
          <a:xfrm>
            <a:off x="742950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24</a:t>
            </a:r>
            <a:endParaRPr lang="en-US" sz="2700" dirty="0"/>
          </a:p>
        </p:txBody>
      </p:sp>
      <p:sp>
        <p:nvSpPr>
          <p:cNvPr id="13" name="text_3_11"/>
          <p:cNvSpPr txBox="1"/>
          <p:nvPr/>
        </p:nvSpPr>
        <p:spPr>
          <a:xfrm>
            <a:off x="742950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topic areas by task and industry</a:t>
            </a:r>
            <a:endParaRPr lang="en-US" sz="1000" dirty="0"/>
          </a:p>
        </p:txBody>
      </p:sp>
      <p:sp>
        <p:nvSpPr>
          <p:cNvPr id="14" name="shape_3_12"/>
          <p:cNvSpPr/>
          <p:nvPr/>
        </p:nvSpPr>
        <p:spPr>
          <a:xfrm>
            <a:off x="8826520" y="4444990"/>
            <a:ext cx="1270010" cy="31730"/>
          </a:xfrm>
          <a:prstGeom prst="rect">
            <a:avLst/>
          </a:prstGeom>
          <a:solidFill>
            <a:srgbClr val="35C8FF"/>
          </a:solidFill>
          <a:ln/>
        </p:spPr>
      </p:sp>
      <p:sp>
        <p:nvSpPr>
          <p:cNvPr id="15" name="text_3_13"/>
          <p:cNvSpPr txBox="1"/>
          <p:nvPr/>
        </p:nvSpPr>
        <p:spPr>
          <a:xfrm>
            <a:off x="8826520"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8</a:t>
            </a:r>
            <a:endParaRPr lang="en-US" sz="2700" dirty="0"/>
          </a:p>
        </p:txBody>
      </p:sp>
      <p:sp>
        <p:nvSpPr>
          <p:cNvPr id="16" name="text_3_14"/>
          <p:cNvSpPr txBox="1"/>
          <p:nvPr/>
        </p:nvSpPr>
        <p:spPr>
          <a:xfrm>
            <a:off x="8826520"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data types AI reads and writes</a:t>
            </a:r>
            <a:endParaRPr lang="en-US" sz="1000" dirty="0"/>
          </a:p>
        </p:txBody>
      </p:sp>
      <p:sp>
        <p:nvSpPr>
          <p:cNvPr id="17" name="shape_3_15"/>
          <p:cNvSpPr/>
          <p:nvPr/>
        </p:nvSpPr>
        <p:spPr>
          <a:xfrm>
            <a:off x="10223541" y="4444990"/>
            <a:ext cx="1270010" cy="31730"/>
          </a:xfrm>
          <a:prstGeom prst="rect">
            <a:avLst/>
          </a:prstGeom>
          <a:solidFill>
            <a:srgbClr val="35C8FF"/>
          </a:solidFill>
          <a:ln/>
        </p:spPr>
      </p:sp>
      <p:sp>
        <p:nvSpPr>
          <p:cNvPr id="18" name="text_3_16"/>
          <p:cNvSpPr txBox="1"/>
          <p:nvPr/>
        </p:nvSpPr>
        <p:spPr>
          <a:xfrm>
            <a:off x="10223541" y="4552980"/>
            <a:ext cx="1320759" cy="342900"/>
          </a:xfrm>
          <a:prstGeom prst="rect">
            <a:avLst/>
          </a:prstGeom>
          <a:noFill/>
          <a:ln/>
        </p:spPr>
        <p:txBody>
          <a:bodyPr wrap="square" lIns="0" tIns="0" rIns="0" bIns="0" rtlCol="0" anchor="t"/>
          <a:lstStyle/>
          <a:p>
            <a:pPr algn="l" indent="0" marL="0">
              <a:lnSpc>
                <a:spcPts val="2700"/>
              </a:lnSpc>
              <a:buNone/>
            </a:pPr>
            <a:r>
              <a:rPr lang="en-US" sz="2700" dirty="0">
                <a:solidFill>
                  <a:srgbClr val="35C8FF"/>
                </a:solidFill>
                <a:latin typeface="Archivo Black" pitchFamily="34" charset="0"/>
                <a:ea typeface="Archivo Black" pitchFamily="34" charset="-122"/>
                <a:cs typeface="Archivo Black" pitchFamily="34" charset="-120"/>
              </a:rPr>
              <a:t>6</a:t>
            </a:r>
            <a:endParaRPr lang="en-US" sz="2700" dirty="0"/>
          </a:p>
        </p:txBody>
      </p:sp>
      <p:sp>
        <p:nvSpPr>
          <p:cNvPr id="19" name="text_3_17"/>
          <p:cNvSpPr txBox="1"/>
          <p:nvPr/>
        </p:nvSpPr>
        <p:spPr>
          <a:xfrm>
            <a:off x="10223541" y="4946630"/>
            <a:ext cx="1320759" cy="330190"/>
          </a:xfrm>
          <a:prstGeom prst="rect">
            <a:avLst/>
          </a:prstGeom>
          <a:noFill/>
          <a:ln/>
        </p:spPr>
        <p:txBody>
          <a:bodyPr wrap="square" lIns="0" tIns="0" rIns="0" bIns="0" rtlCol="0" anchor="t"/>
          <a:lstStyle/>
          <a:p>
            <a:pPr algn="l" indent="0" marL="0">
              <a:lnSpc>
                <a:spcPts val="1300"/>
              </a:lnSpc>
              <a:buNone/>
            </a:pPr>
            <a:r>
              <a:rPr lang="en-US" sz="1000" dirty="0">
                <a:solidFill>
                  <a:srgbClr val="EEF3F8"/>
                </a:solidFill>
                <a:latin typeface="IBM Plex Sans" pitchFamily="34" charset="0"/>
                <a:ea typeface="IBM Plex Sans" pitchFamily="34" charset="-122"/>
                <a:cs typeface="IBM Plex Sans" pitchFamily="34" charset="-120"/>
              </a:rPr>
              <a:t>technology layers that feed everything</a:t>
            </a:r>
            <a:endParaRPr lang="en-US" sz="1000" dirty="0"/>
          </a:p>
        </p:txBody>
      </p:sp>
      <p:sp>
        <p:nvSpPr>
          <p:cNvPr id="20" name="text_3_18"/>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Good AI Prism v3.12 · Good AI Prism, Oct 2026</a:t>
            </a:r>
            <a:endParaRPr lang="en-US" sz="900" dirty="0"/>
          </a:p>
        </p:txBody>
      </p:sp>
      <p:sp>
        <p:nvSpPr>
          <p:cNvPr id="21" name="text_3_19"/>
          <p:cNvSpPr txBox="1"/>
          <p:nvPr/>
        </p:nvSpPr>
        <p:spPr>
          <a:xfrm>
            <a:off x="761970" y="6314481"/>
            <a:ext cx="11000781" cy="99030"/>
          </a:xfrm>
          <a:prstGeom prst="rect">
            <a:avLst/>
          </a:prstGeom>
          <a:noFill/>
          <a:ln/>
        </p:spPr>
        <p:txBody>
          <a:bodyPr wrap="square" lIns="0" tIns="0" rIns="0" bIns="0" rtlCol="0" anchor="t"/>
          <a:lstStyle/>
          <a:p>
            <a:pPr algn="l" indent="0" marL="0">
              <a:lnSpc>
                <a:spcPts val="780"/>
              </a:lnSpc>
              <a:buNone/>
            </a:pPr>
            <a:r>
              <a:rPr lang="en-US" sz="650" spc="26" kern="0" dirty="0">
                <a:solidFill>
                  <a:srgbClr val="5A6F84"/>
                </a:solidFill>
                <a:latin typeface="IBM Plex Mono" pitchFamily="34" charset="0"/>
                <a:ea typeface="IBM Plex Mono" pitchFamily="34" charset="-122"/>
                <a:cs typeface="IBM Plex Mono" pitchFamily="34" charset="-120"/>
              </a:rPr>
              <a:t>Good AI Prism artwork © 2026 ETHORITY &amp; STEN.AI LLC · CC BY-NC-ND 4.0 · commercial use by licence on request · data and third-party marks not covered</a:t>
            </a:r>
            <a:endParaRPr lang="en-US" sz="650" dirty="0"/>
          </a:p>
        </p:txBody>
      </p:sp>
      <p:sp>
        <p:nvSpPr>
          <p:cNvPr id="22" name="text_3_20"/>
          <p:cNvSpPr txBox="1"/>
          <p:nvPr/>
        </p:nvSpPr>
        <p:spPr>
          <a:xfrm>
            <a:off x="761970" y="6502390"/>
            <a:ext cx="3827130"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EXECUTIVE · EN · V3.4 · 27 OCT 2026</a:t>
            </a:r>
            <a:endParaRPr lang="en-US" sz="750" dirty="0"/>
          </a:p>
        </p:txBody>
      </p:sp>
      <p:sp>
        <p:nvSpPr>
          <p:cNvPr id="23" name="text_3_21"/>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03 / 05</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_4_0"/>
          <p:cNvSpPr/>
          <p:nvPr/>
        </p:nvSpPr>
        <p:spPr>
          <a:xfrm>
            <a:off x="0" y="0"/>
            <a:ext cx="12191970" cy="88880"/>
          </a:xfrm>
          <a:prstGeom prst="rect">
            <a:avLst/>
          </a:prstGeom>
          <a:solidFill>
            <a:srgbClr val="35C8FF"/>
          </a:solidFill>
          <a:ln/>
        </p:spPr>
      </p:sp>
      <p:pic>
        <p:nvPicPr>
          <p:cNvPr id="3" name="picture_4_1" descr="/tmp/claude-0/-home-claude/5dcc285b-52c5-57b1-88a8-9616b3351304/scratchpad/f39/W2/decks_v3/_work/A_Keynote-Executive_Make-AI-work-for-your-business_EN_v3.4_20261027/img_005.png">    </p:cNvPr>
          <p:cNvPicPr>
            <a:picLocks noChangeAspect="1"/>
          </p:cNvPicPr>
          <p:nvPr/>
        </p:nvPicPr>
        <p:blipFill>
          <a:blip r:embed="rId1"/>
          <a:stretch>
            <a:fillRect/>
          </a:stretch>
        </p:blipFill>
        <p:spPr>
          <a:xfrm>
            <a:off x="761970" y="317480"/>
            <a:ext cx="279441" cy="279441"/>
          </a:xfrm>
          <a:prstGeom prst="rect">
            <a:avLst/>
          </a:prstGeom>
        </p:spPr>
      </p:pic>
      <p:sp>
        <p:nvSpPr>
          <p:cNvPr id="4" name="text_4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4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4_4"/>
          <p:cNvSpPr txBox="1"/>
          <p:nvPr/>
        </p:nvSpPr>
        <p:spPr>
          <a:xfrm>
            <a:off x="9345077" y="406359"/>
            <a:ext cx="2160087"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EXECUTIVE VERSION</a:t>
            </a:r>
            <a:endParaRPr lang="en-US" sz="800" dirty="0"/>
          </a:p>
        </p:txBody>
      </p:sp>
      <p:sp>
        <p:nvSpPr>
          <p:cNvPr id="7" name="text_4_5"/>
          <p:cNvSpPr txBox="1"/>
          <p:nvPr/>
        </p:nvSpPr>
        <p:spPr>
          <a:xfrm>
            <a:off x="761970" y="952530"/>
            <a:ext cx="11000781"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GOVERNANCE IN ONE CASE · SCENARIO</a:t>
            </a:r>
            <a:endParaRPr lang="en-US" sz="1050" dirty="0"/>
          </a:p>
        </p:txBody>
      </p:sp>
      <p:sp>
        <p:nvSpPr>
          <p:cNvPr id="8" name="Title"/>
          <p:cNvSpPr txBox="1"/>
          <p:nvPr/>
        </p:nvSpPr>
        <p:spPr>
          <a:xfrm>
            <a:off x="761970" y="1240109"/>
            <a:ext cx="10477470" cy="777057"/>
          </a:xfrm>
          <a:prstGeom prst="rect">
            <a:avLst/>
          </a:prstGeom>
          <a:noFill/>
          <a:ln/>
        </p:spPr>
        <p:txBody>
          <a:bodyPr wrap="square" lIns="0" tIns="0" rIns="0" bIns="0" rtlCol="0" anchor="t"/>
          <a:lstStyle/>
          <a:p>
            <a:pPr algn="l" indent="0" marL="0">
              <a:lnSpc>
                <a:spcPts val="3060"/>
              </a:lnSpc>
              <a:buNone/>
            </a:pPr>
            <a:r>
              <a:rPr lang="en-US" sz="3000" b="1" spc="-90" kern="0" dirty="0">
                <a:solidFill>
                  <a:srgbClr val="EEF3F8"/>
                </a:solidFill>
                <a:latin typeface="Archivo" pitchFamily="34" charset="0"/>
                <a:ea typeface="Archivo" pitchFamily="34" charset="-122"/>
                <a:cs typeface="Archivo" pitchFamily="34" charset="-120"/>
              </a:rPr>
              <a:t>An AI agent answers customers and triggers refunds: </a:t>
            </a:r>
            <a:pPr algn="l" indent="0" marL="0">
              <a:lnSpc>
                <a:spcPts val="3060"/>
              </a:lnSpc>
              <a:buNone/>
            </a:pPr>
            <a:r>
              <a:rPr lang="en-US" sz="3000" b="1" spc="-90" kern="0" dirty="0">
                <a:solidFill>
                  <a:srgbClr val="35C8FF"/>
                </a:solidFill>
                <a:latin typeface="Archivo" pitchFamily="34" charset="0"/>
                <a:ea typeface="Archivo" pitchFamily="34" charset="-122"/>
                <a:cs typeface="Archivo" pitchFamily="34" charset="-120"/>
              </a:rPr>
              <a:t>five questions help make it safe and worth it.</a:t>
            </a:r>
            <a:endParaRPr lang="en-US" sz="3000" dirty="0"/>
          </a:p>
        </p:txBody>
      </p:sp>
      <p:sp>
        <p:nvSpPr>
          <p:cNvPr id="9" name="shape_4_7"/>
          <p:cNvSpPr/>
          <p:nvPr/>
        </p:nvSpPr>
        <p:spPr>
          <a:xfrm>
            <a:off x="761970" y="2667030"/>
            <a:ext cx="2201327" cy="3174980"/>
          </a:xfrm>
          <a:prstGeom prst="rect">
            <a:avLst/>
          </a:prstGeom>
          <a:solidFill>
            <a:srgbClr val="0B1A2A"/>
          </a:solidFill>
          <a:ln/>
        </p:spPr>
      </p:sp>
      <p:sp>
        <p:nvSpPr>
          <p:cNvPr id="10" name="shape_4_8"/>
          <p:cNvSpPr/>
          <p:nvPr/>
        </p:nvSpPr>
        <p:spPr>
          <a:xfrm>
            <a:off x="761970" y="2667030"/>
            <a:ext cx="2201327" cy="50841"/>
          </a:xfrm>
          <a:prstGeom prst="rect">
            <a:avLst/>
          </a:prstGeom>
          <a:solidFill>
            <a:srgbClr val="35C8FF"/>
          </a:solidFill>
          <a:ln/>
        </p:spPr>
      </p:sp>
      <p:sp>
        <p:nvSpPr>
          <p:cNvPr id="11" name="shape_4_9"/>
          <p:cNvSpPr/>
          <p:nvPr/>
        </p:nvSpPr>
        <p:spPr>
          <a:xfrm>
            <a:off x="2956987" y="2667030"/>
            <a:ext cx="6309" cy="3174980"/>
          </a:xfrm>
          <a:prstGeom prst="rect">
            <a:avLst/>
          </a:prstGeom>
          <a:solidFill>
            <a:srgbClr val="D6E6F5">
              <a:alpha val="13000"/>
            </a:srgbClr>
          </a:solidFill>
          <a:ln/>
        </p:spPr>
      </p:sp>
      <p:sp>
        <p:nvSpPr>
          <p:cNvPr id="12" name="shape_4_10"/>
          <p:cNvSpPr/>
          <p:nvPr/>
        </p:nvSpPr>
        <p:spPr>
          <a:xfrm>
            <a:off x="761970" y="5835609"/>
            <a:ext cx="2201327" cy="6309"/>
          </a:xfrm>
          <a:prstGeom prst="rect">
            <a:avLst/>
          </a:prstGeom>
          <a:solidFill>
            <a:srgbClr val="D6E6F5">
              <a:alpha val="13000"/>
            </a:srgbClr>
          </a:solidFill>
          <a:ln/>
        </p:spPr>
      </p:sp>
      <p:sp>
        <p:nvSpPr>
          <p:cNvPr id="13" name="shape_4_11"/>
          <p:cNvSpPr/>
          <p:nvPr/>
        </p:nvSpPr>
        <p:spPr>
          <a:xfrm>
            <a:off x="761970" y="2667030"/>
            <a:ext cx="6309" cy="3174980"/>
          </a:xfrm>
          <a:prstGeom prst="rect">
            <a:avLst/>
          </a:prstGeom>
          <a:solidFill>
            <a:srgbClr val="D6E6F5">
              <a:alpha val="13000"/>
            </a:srgbClr>
          </a:solidFill>
          <a:ln/>
        </p:spPr>
      </p:sp>
      <p:sp>
        <p:nvSpPr>
          <p:cNvPr id="14" name="text_4_12"/>
          <p:cNvSpPr txBox="1"/>
          <p:nvPr/>
        </p:nvSpPr>
        <p:spPr>
          <a:xfrm>
            <a:off x="946130" y="2895630"/>
            <a:ext cx="190076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35C8FF"/>
                </a:solidFill>
                <a:latin typeface="Archivo Black" pitchFamily="34" charset="0"/>
                <a:ea typeface="Archivo Black" pitchFamily="34" charset="-122"/>
                <a:cs typeface="Archivo Black" pitchFamily="34" charset="-120"/>
              </a:rPr>
              <a:t>1</a:t>
            </a:r>
            <a:endParaRPr lang="en-US" sz="7500" dirty="0"/>
          </a:p>
        </p:txBody>
      </p:sp>
      <p:sp>
        <p:nvSpPr>
          <p:cNvPr id="15" name="text_4_13"/>
          <p:cNvSpPr txBox="1"/>
          <p:nvPr/>
        </p:nvSpPr>
        <p:spPr>
          <a:xfrm>
            <a:off x="946130" y="4336451"/>
            <a:ext cx="190076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Responsibility</a:t>
            </a:r>
            <a:endParaRPr lang="en-US" sz="2100" dirty="0"/>
          </a:p>
        </p:txBody>
      </p:sp>
      <p:sp>
        <p:nvSpPr>
          <p:cNvPr id="16" name="text_4_14"/>
          <p:cNvSpPr txBox="1"/>
          <p:nvPr/>
        </p:nvSpPr>
        <p:spPr>
          <a:xfrm>
            <a:off x="946130" y="4718030"/>
            <a:ext cx="190076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Who decides and carries the consequences?</a:t>
            </a:r>
            <a:endParaRPr lang="en-US" sz="1400" dirty="0"/>
          </a:p>
        </p:txBody>
      </p:sp>
      <p:sp>
        <p:nvSpPr>
          <p:cNvPr id="17" name="shape_4_15"/>
          <p:cNvSpPr/>
          <p:nvPr/>
        </p:nvSpPr>
        <p:spPr>
          <a:xfrm>
            <a:off x="3103108" y="2667030"/>
            <a:ext cx="1976933" cy="3174980"/>
          </a:xfrm>
          <a:prstGeom prst="rect">
            <a:avLst/>
          </a:prstGeom>
          <a:solidFill>
            <a:srgbClr val="0B1A2A"/>
          </a:solidFill>
          <a:ln/>
        </p:spPr>
      </p:sp>
      <p:sp>
        <p:nvSpPr>
          <p:cNvPr id="18" name="shape_4_16"/>
          <p:cNvSpPr/>
          <p:nvPr/>
        </p:nvSpPr>
        <p:spPr>
          <a:xfrm>
            <a:off x="3103108" y="2667030"/>
            <a:ext cx="1976933" cy="50841"/>
          </a:xfrm>
          <a:prstGeom prst="rect">
            <a:avLst/>
          </a:prstGeom>
          <a:solidFill>
            <a:srgbClr val="8A63F0"/>
          </a:solidFill>
          <a:ln/>
        </p:spPr>
      </p:sp>
      <p:sp>
        <p:nvSpPr>
          <p:cNvPr id="19" name="shape_4_17"/>
          <p:cNvSpPr/>
          <p:nvPr/>
        </p:nvSpPr>
        <p:spPr>
          <a:xfrm>
            <a:off x="5073640" y="2667030"/>
            <a:ext cx="6309" cy="3174980"/>
          </a:xfrm>
          <a:prstGeom prst="rect">
            <a:avLst/>
          </a:prstGeom>
          <a:solidFill>
            <a:srgbClr val="D6E6F5">
              <a:alpha val="13000"/>
            </a:srgbClr>
          </a:solidFill>
          <a:ln/>
        </p:spPr>
      </p:sp>
      <p:sp>
        <p:nvSpPr>
          <p:cNvPr id="20" name="shape_4_18"/>
          <p:cNvSpPr/>
          <p:nvPr/>
        </p:nvSpPr>
        <p:spPr>
          <a:xfrm>
            <a:off x="3103108" y="5835609"/>
            <a:ext cx="1976933" cy="6309"/>
          </a:xfrm>
          <a:prstGeom prst="rect">
            <a:avLst/>
          </a:prstGeom>
          <a:solidFill>
            <a:srgbClr val="D6E6F5">
              <a:alpha val="13000"/>
            </a:srgbClr>
          </a:solidFill>
          <a:ln/>
        </p:spPr>
      </p:sp>
      <p:sp>
        <p:nvSpPr>
          <p:cNvPr id="21" name="shape_4_19"/>
          <p:cNvSpPr/>
          <p:nvPr/>
        </p:nvSpPr>
        <p:spPr>
          <a:xfrm>
            <a:off x="3103108" y="2667030"/>
            <a:ext cx="6309" cy="3174980"/>
          </a:xfrm>
          <a:prstGeom prst="rect">
            <a:avLst/>
          </a:prstGeom>
          <a:solidFill>
            <a:srgbClr val="D6E6F5">
              <a:alpha val="13000"/>
            </a:srgbClr>
          </a:solidFill>
          <a:ln/>
        </p:spPr>
      </p:sp>
      <p:sp>
        <p:nvSpPr>
          <p:cNvPr id="22" name="text_4_20"/>
          <p:cNvSpPr txBox="1"/>
          <p:nvPr/>
        </p:nvSpPr>
        <p:spPr>
          <a:xfrm>
            <a:off x="3287177"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8A63F0"/>
                </a:solidFill>
                <a:latin typeface="Archivo Black" pitchFamily="34" charset="0"/>
                <a:ea typeface="Archivo Black" pitchFamily="34" charset="-122"/>
                <a:cs typeface="Archivo Black" pitchFamily="34" charset="-120"/>
              </a:rPr>
              <a:t>2</a:t>
            </a:r>
            <a:endParaRPr lang="en-US" sz="7500" dirty="0"/>
          </a:p>
        </p:txBody>
      </p:sp>
      <p:sp>
        <p:nvSpPr>
          <p:cNvPr id="23" name="text_4_21"/>
          <p:cNvSpPr txBox="1"/>
          <p:nvPr/>
        </p:nvSpPr>
        <p:spPr>
          <a:xfrm>
            <a:off x="3287177"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Authority</a:t>
            </a:r>
            <a:endParaRPr lang="en-US" sz="2100" dirty="0"/>
          </a:p>
        </p:txBody>
      </p:sp>
      <p:sp>
        <p:nvSpPr>
          <p:cNvPr id="24" name="text_4_22"/>
          <p:cNvSpPr txBox="1"/>
          <p:nvPr/>
        </p:nvSpPr>
        <p:spPr>
          <a:xfrm>
            <a:off x="3287177"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What may the agent do alone, and up to which amount?</a:t>
            </a:r>
            <a:endParaRPr lang="en-US" sz="1400" dirty="0"/>
          </a:p>
        </p:txBody>
      </p:sp>
      <p:sp>
        <p:nvSpPr>
          <p:cNvPr id="25" name="shape_4_23"/>
          <p:cNvSpPr/>
          <p:nvPr/>
        </p:nvSpPr>
        <p:spPr>
          <a:xfrm>
            <a:off x="5219670" y="2667030"/>
            <a:ext cx="1976933" cy="3174980"/>
          </a:xfrm>
          <a:prstGeom prst="rect">
            <a:avLst/>
          </a:prstGeom>
          <a:solidFill>
            <a:srgbClr val="0B1A2A"/>
          </a:solidFill>
          <a:ln/>
        </p:spPr>
      </p:sp>
      <p:sp>
        <p:nvSpPr>
          <p:cNvPr id="26" name="shape_4_24"/>
          <p:cNvSpPr/>
          <p:nvPr/>
        </p:nvSpPr>
        <p:spPr>
          <a:xfrm>
            <a:off x="5219670" y="2667030"/>
            <a:ext cx="1976933" cy="50841"/>
          </a:xfrm>
          <a:prstGeom prst="rect">
            <a:avLst/>
          </a:prstGeom>
          <a:solidFill>
            <a:srgbClr val="22CE61"/>
          </a:solidFill>
          <a:ln/>
        </p:spPr>
      </p:sp>
      <p:sp>
        <p:nvSpPr>
          <p:cNvPr id="27" name="shape_4_25"/>
          <p:cNvSpPr/>
          <p:nvPr/>
        </p:nvSpPr>
        <p:spPr>
          <a:xfrm>
            <a:off x="7190293" y="2667030"/>
            <a:ext cx="6309" cy="3174980"/>
          </a:xfrm>
          <a:prstGeom prst="rect">
            <a:avLst/>
          </a:prstGeom>
          <a:solidFill>
            <a:srgbClr val="D6E6F5">
              <a:alpha val="13000"/>
            </a:srgbClr>
          </a:solidFill>
          <a:ln/>
        </p:spPr>
      </p:sp>
      <p:sp>
        <p:nvSpPr>
          <p:cNvPr id="28" name="shape_4_26"/>
          <p:cNvSpPr/>
          <p:nvPr/>
        </p:nvSpPr>
        <p:spPr>
          <a:xfrm>
            <a:off x="5219670" y="5835609"/>
            <a:ext cx="1976933" cy="6309"/>
          </a:xfrm>
          <a:prstGeom prst="rect">
            <a:avLst/>
          </a:prstGeom>
          <a:solidFill>
            <a:srgbClr val="D6E6F5">
              <a:alpha val="13000"/>
            </a:srgbClr>
          </a:solidFill>
          <a:ln/>
        </p:spPr>
      </p:sp>
      <p:sp>
        <p:nvSpPr>
          <p:cNvPr id="29" name="shape_4_27"/>
          <p:cNvSpPr/>
          <p:nvPr/>
        </p:nvSpPr>
        <p:spPr>
          <a:xfrm>
            <a:off x="5219670" y="2667030"/>
            <a:ext cx="6309" cy="3174980"/>
          </a:xfrm>
          <a:prstGeom prst="rect">
            <a:avLst/>
          </a:prstGeom>
          <a:solidFill>
            <a:srgbClr val="D6E6F5">
              <a:alpha val="13000"/>
            </a:srgbClr>
          </a:solidFill>
          <a:ln/>
        </p:spPr>
      </p:sp>
      <p:sp>
        <p:nvSpPr>
          <p:cNvPr id="30" name="text_4_28"/>
          <p:cNvSpPr txBox="1"/>
          <p:nvPr/>
        </p:nvSpPr>
        <p:spPr>
          <a:xfrm>
            <a:off x="5403830"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22CE61"/>
                </a:solidFill>
                <a:latin typeface="Archivo Black" pitchFamily="34" charset="0"/>
                <a:ea typeface="Archivo Black" pitchFamily="34" charset="-122"/>
                <a:cs typeface="Archivo Black" pitchFamily="34" charset="-120"/>
              </a:rPr>
              <a:t>3</a:t>
            </a:r>
            <a:endParaRPr lang="en-US" sz="7500" dirty="0"/>
          </a:p>
        </p:txBody>
      </p:sp>
      <p:sp>
        <p:nvSpPr>
          <p:cNvPr id="31" name="text_4_29"/>
          <p:cNvSpPr txBox="1"/>
          <p:nvPr/>
        </p:nvSpPr>
        <p:spPr>
          <a:xfrm>
            <a:off x="5403830"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Evidence</a:t>
            </a:r>
            <a:endParaRPr lang="en-US" sz="2100" dirty="0"/>
          </a:p>
        </p:txBody>
      </p:sp>
      <p:sp>
        <p:nvSpPr>
          <p:cNvPr id="32" name="text_4_30"/>
          <p:cNvSpPr txBox="1"/>
          <p:nvPr/>
        </p:nvSpPr>
        <p:spPr>
          <a:xfrm>
            <a:off x="5403830"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Which answers need proof?</a:t>
            </a:r>
            <a:endParaRPr lang="en-US" sz="1400" dirty="0"/>
          </a:p>
        </p:txBody>
      </p:sp>
      <p:sp>
        <p:nvSpPr>
          <p:cNvPr id="33" name="shape_4_31"/>
          <p:cNvSpPr/>
          <p:nvPr/>
        </p:nvSpPr>
        <p:spPr>
          <a:xfrm>
            <a:off x="7336323" y="2667030"/>
            <a:ext cx="1976933" cy="3174980"/>
          </a:xfrm>
          <a:prstGeom prst="rect">
            <a:avLst/>
          </a:prstGeom>
          <a:solidFill>
            <a:srgbClr val="0B1A2A"/>
          </a:solidFill>
          <a:ln/>
        </p:spPr>
      </p:sp>
      <p:sp>
        <p:nvSpPr>
          <p:cNvPr id="34" name="shape_4_32"/>
          <p:cNvSpPr/>
          <p:nvPr/>
        </p:nvSpPr>
        <p:spPr>
          <a:xfrm>
            <a:off x="7336323" y="2667030"/>
            <a:ext cx="1976933" cy="50841"/>
          </a:xfrm>
          <a:prstGeom prst="rect">
            <a:avLst/>
          </a:prstGeom>
          <a:solidFill>
            <a:srgbClr val="F7A23B"/>
          </a:solidFill>
          <a:ln/>
        </p:spPr>
      </p:sp>
      <p:sp>
        <p:nvSpPr>
          <p:cNvPr id="35" name="shape_4_33"/>
          <p:cNvSpPr/>
          <p:nvPr/>
        </p:nvSpPr>
        <p:spPr>
          <a:xfrm>
            <a:off x="9306946" y="2667030"/>
            <a:ext cx="6309" cy="3174980"/>
          </a:xfrm>
          <a:prstGeom prst="rect">
            <a:avLst/>
          </a:prstGeom>
          <a:solidFill>
            <a:srgbClr val="D6E6F5">
              <a:alpha val="13000"/>
            </a:srgbClr>
          </a:solidFill>
          <a:ln/>
        </p:spPr>
      </p:sp>
      <p:sp>
        <p:nvSpPr>
          <p:cNvPr id="36" name="shape_4_34"/>
          <p:cNvSpPr/>
          <p:nvPr/>
        </p:nvSpPr>
        <p:spPr>
          <a:xfrm>
            <a:off x="7336323" y="5835609"/>
            <a:ext cx="1976933" cy="6309"/>
          </a:xfrm>
          <a:prstGeom prst="rect">
            <a:avLst/>
          </a:prstGeom>
          <a:solidFill>
            <a:srgbClr val="D6E6F5">
              <a:alpha val="13000"/>
            </a:srgbClr>
          </a:solidFill>
          <a:ln/>
        </p:spPr>
      </p:sp>
      <p:sp>
        <p:nvSpPr>
          <p:cNvPr id="37" name="shape_4_35"/>
          <p:cNvSpPr/>
          <p:nvPr/>
        </p:nvSpPr>
        <p:spPr>
          <a:xfrm>
            <a:off x="7336323" y="2667030"/>
            <a:ext cx="6309" cy="3174980"/>
          </a:xfrm>
          <a:prstGeom prst="rect">
            <a:avLst/>
          </a:prstGeom>
          <a:solidFill>
            <a:srgbClr val="D6E6F5">
              <a:alpha val="13000"/>
            </a:srgbClr>
          </a:solidFill>
          <a:ln/>
        </p:spPr>
      </p:sp>
      <p:sp>
        <p:nvSpPr>
          <p:cNvPr id="38" name="text_4_36"/>
          <p:cNvSpPr txBox="1"/>
          <p:nvPr/>
        </p:nvSpPr>
        <p:spPr>
          <a:xfrm>
            <a:off x="7520483" y="2895630"/>
            <a:ext cx="1669603"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7A23B"/>
                </a:solidFill>
                <a:latin typeface="Archivo Black" pitchFamily="34" charset="0"/>
                <a:ea typeface="Archivo Black" pitchFamily="34" charset="-122"/>
                <a:cs typeface="Archivo Black" pitchFamily="34" charset="-120"/>
              </a:rPr>
              <a:t>4</a:t>
            </a:r>
            <a:endParaRPr lang="en-US" sz="7500" dirty="0"/>
          </a:p>
        </p:txBody>
      </p:sp>
      <p:sp>
        <p:nvSpPr>
          <p:cNvPr id="39" name="text_4_37"/>
          <p:cNvSpPr txBox="1"/>
          <p:nvPr/>
        </p:nvSpPr>
        <p:spPr>
          <a:xfrm>
            <a:off x="7520483" y="4336451"/>
            <a:ext cx="1669603"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Control</a:t>
            </a:r>
            <a:endParaRPr lang="en-US" sz="2100" dirty="0"/>
          </a:p>
        </p:txBody>
      </p:sp>
      <p:sp>
        <p:nvSpPr>
          <p:cNvPr id="40" name="text_4_38"/>
          <p:cNvSpPr txBox="1"/>
          <p:nvPr/>
        </p:nvSpPr>
        <p:spPr>
          <a:xfrm>
            <a:off x="7520483" y="4718030"/>
            <a:ext cx="1669603"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When does a person step in?</a:t>
            </a:r>
            <a:endParaRPr lang="en-US" sz="1400" dirty="0"/>
          </a:p>
        </p:txBody>
      </p:sp>
      <p:sp>
        <p:nvSpPr>
          <p:cNvPr id="41" name="shape_4_39"/>
          <p:cNvSpPr/>
          <p:nvPr/>
        </p:nvSpPr>
        <p:spPr>
          <a:xfrm>
            <a:off x="9452976" y="2667030"/>
            <a:ext cx="1977024" cy="3174980"/>
          </a:xfrm>
          <a:prstGeom prst="rect">
            <a:avLst/>
          </a:prstGeom>
          <a:solidFill>
            <a:srgbClr val="0B1A2A"/>
          </a:solidFill>
          <a:ln/>
        </p:spPr>
      </p:sp>
      <p:sp>
        <p:nvSpPr>
          <p:cNvPr id="42" name="shape_4_40"/>
          <p:cNvSpPr/>
          <p:nvPr/>
        </p:nvSpPr>
        <p:spPr>
          <a:xfrm>
            <a:off x="9452976" y="2667030"/>
            <a:ext cx="1977024" cy="50841"/>
          </a:xfrm>
          <a:prstGeom prst="rect">
            <a:avLst/>
          </a:prstGeom>
          <a:solidFill>
            <a:srgbClr val="F0507A"/>
          </a:solidFill>
          <a:ln/>
        </p:spPr>
      </p:sp>
      <p:sp>
        <p:nvSpPr>
          <p:cNvPr id="43" name="shape_4_41"/>
          <p:cNvSpPr/>
          <p:nvPr/>
        </p:nvSpPr>
        <p:spPr>
          <a:xfrm>
            <a:off x="11423691" y="2667030"/>
            <a:ext cx="6309" cy="3174980"/>
          </a:xfrm>
          <a:prstGeom prst="rect">
            <a:avLst/>
          </a:prstGeom>
          <a:solidFill>
            <a:srgbClr val="D6E6F5">
              <a:alpha val="13000"/>
            </a:srgbClr>
          </a:solidFill>
          <a:ln/>
        </p:spPr>
      </p:sp>
      <p:sp>
        <p:nvSpPr>
          <p:cNvPr id="44" name="shape_4_42"/>
          <p:cNvSpPr/>
          <p:nvPr/>
        </p:nvSpPr>
        <p:spPr>
          <a:xfrm>
            <a:off x="9452976" y="5835609"/>
            <a:ext cx="1977024" cy="6309"/>
          </a:xfrm>
          <a:prstGeom prst="rect">
            <a:avLst/>
          </a:prstGeom>
          <a:solidFill>
            <a:srgbClr val="D6E6F5">
              <a:alpha val="13000"/>
            </a:srgbClr>
          </a:solidFill>
          <a:ln/>
        </p:spPr>
      </p:sp>
      <p:sp>
        <p:nvSpPr>
          <p:cNvPr id="45" name="shape_4_43"/>
          <p:cNvSpPr/>
          <p:nvPr/>
        </p:nvSpPr>
        <p:spPr>
          <a:xfrm>
            <a:off x="9452976" y="2667030"/>
            <a:ext cx="6309" cy="3174980"/>
          </a:xfrm>
          <a:prstGeom prst="rect">
            <a:avLst/>
          </a:prstGeom>
          <a:solidFill>
            <a:srgbClr val="D6E6F5">
              <a:alpha val="13000"/>
            </a:srgbClr>
          </a:solidFill>
          <a:ln/>
        </p:spPr>
      </p:sp>
      <p:sp>
        <p:nvSpPr>
          <p:cNvPr id="46" name="text_4_44"/>
          <p:cNvSpPr txBox="1"/>
          <p:nvPr/>
        </p:nvSpPr>
        <p:spPr>
          <a:xfrm>
            <a:off x="9637136" y="2895630"/>
            <a:ext cx="1669694" cy="809610"/>
          </a:xfrm>
          <a:prstGeom prst="rect">
            <a:avLst/>
          </a:prstGeom>
          <a:noFill/>
          <a:ln/>
        </p:spPr>
        <p:txBody>
          <a:bodyPr wrap="square" lIns="0" tIns="0" rIns="0" bIns="0" rtlCol="0" anchor="t"/>
          <a:lstStyle/>
          <a:p>
            <a:pPr algn="l" indent="0" marL="0">
              <a:lnSpc>
                <a:spcPts val="6380"/>
              </a:lnSpc>
              <a:buNone/>
            </a:pPr>
            <a:r>
              <a:rPr lang="en-US" sz="7500" spc="-300" kern="0" dirty="0">
                <a:solidFill>
                  <a:srgbClr val="F0507A"/>
                </a:solidFill>
                <a:latin typeface="Archivo Black" pitchFamily="34" charset="0"/>
                <a:ea typeface="Archivo Black" pitchFamily="34" charset="-122"/>
                <a:cs typeface="Archivo Black" pitchFamily="34" charset="-120"/>
              </a:rPr>
              <a:t>5</a:t>
            </a:r>
            <a:endParaRPr lang="en-US" sz="7500" dirty="0"/>
          </a:p>
        </p:txBody>
      </p:sp>
      <p:sp>
        <p:nvSpPr>
          <p:cNvPr id="47" name="text_4_45"/>
          <p:cNvSpPr txBox="1"/>
          <p:nvPr/>
        </p:nvSpPr>
        <p:spPr>
          <a:xfrm>
            <a:off x="9637136" y="4336451"/>
            <a:ext cx="1669694" cy="280081"/>
          </a:xfrm>
          <a:prstGeom prst="rect">
            <a:avLst/>
          </a:prstGeom>
          <a:noFill/>
          <a:ln/>
        </p:spPr>
        <p:txBody>
          <a:bodyPr wrap="square" lIns="0" tIns="0" rIns="0" bIns="0" rtlCol="0" anchor="t"/>
          <a:lstStyle/>
          <a:p>
            <a:pPr algn="l" indent="0" marL="0">
              <a:lnSpc>
                <a:spcPts val="2210"/>
              </a:lnSpc>
              <a:buNone/>
            </a:pPr>
            <a:r>
              <a:rPr lang="en-US" sz="2100" b="1" spc="-42" kern="0" dirty="0">
                <a:solidFill>
                  <a:srgbClr val="EEF3F8"/>
                </a:solidFill>
                <a:latin typeface="Archivo" pitchFamily="34" charset="0"/>
                <a:ea typeface="Archivo" pitchFamily="34" charset="-122"/>
                <a:cs typeface="Archivo" pitchFamily="34" charset="-120"/>
              </a:rPr>
              <a:t>Benefit</a:t>
            </a:r>
            <a:endParaRPr lang="en-US" sz="2100" dirty="0"/>
          </a:p>
        </p:txBody>
      </p:sp>
      <p:sp>
        <p:nvSpPr>
          <p:cNvPr id="48" name="text_4_46"/>
          <p:cNvSpPr txBox="1"/>
          <p:nvPr/>
        </p:nvSpPr>
        <p:spPr>
          <a:xfrm>
            <a:off x="9637136" y="4718030"/>
            <a:ext cx="1669694" cy="939820"/>
          </a:xfrm>
          <a:prstGeom prst="rect">
            <a:avLst/>
          </a:prstGeom>
          <a:noFill/>
          <a:ln/>
        </p:spPr>
        <p:txBody>
          <a:bodyPr wrap="square" lIns="0" tIns="0" rIns="0" bIns="0" rtlCol="0" anchor="t"/>
          <a:lstStyle/>
          <a:p>
            <a:pPr algn="l" indent="0" marL="0">
              <a:lnSpc>
                <a:spcPts val="1850"/>
              </a:lnSpc>
              <a:buNone/>
            </a:pPr>
            <a:r>
              <a:rPr lang="en-US" sz="1400" dirty="0">
                <a:solidFill>
                  <a:srgbClr val="EEF3F8"/>
                </a:solidFill>
                <a:latin typeface="IBM Plex Sans Medium" pitchFamily="34" charset="0"/>
                <a:ea typeface="IBM Plex Sans Medium" pitchFamily="34" charset="-122"/>
                <a:cs typeface="IBM Plex Sans Medium" pitchFamily="34" charset="-120"/>
              </a:rPr>
              <a:t>Does the result really improve?</a:t>
            </a:r>
            <a:endParaRPr lang="en-US" sz="1400" dirty="0"/>
          </a:p>
        </p:txBody>
      </p:sp>
      <p:sp>
        <p:nvSpPr>
          <p:cNvPr id="49" name="text_4_47"/>
          <p:cNvSpPr txBox="1"/>
          <p:nvPr/>
        </p:nvSpPr>
        <p:spPr>
          <a:xfrm>
            <a:off x="761970" y="6502390"/>
            <a:ext cx="3827130"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EXECUTIVE · EN · V3.4 · 27 OCT 2026</a:t>
            </a:r>
            <a:endParaRPr lang="en-US" sz="750" dirty="0"/>
          </a:p>
        </p:txBody>
      </p:sp>
      <p:sp>
        <p:nvSpPr>
          <p:cNvPr id="50" name="text_4_48"/>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04 / 05</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_5_0"/>
          <p:cNvSpPr/>
          <p:nvPr/>
        </p:nvSpPr>
        <p:spPr>
          <a:xfrm>
            <a:off x="0" y="0"/>
            <a:ext cx="12191970" cy="88880"/>
          </a:xfrm>
          <a:prstGeom prst="rect">
            <a:avLst/>
          </a:prstGeom>
          <a:solidFill>
            <a:srgbClr val="35C8FF"/>
          </a:solidFill>
          <a:ln/>
        </p:spPr>
      </p:sp>
      <p:pic>
        <p:nvPicPr>
          <p:cNvPr id="3" name="picture_5_1" descr="/tmp/claude-0/-home-claude/5dcc285b-52c5-57b1-88a8-9616b3351304/scratchpad/f39/W2/decks_v3/_work/A_Keynote-Executive_Make-AI-work-for-your-business_EN_v3.4_20261027/img_006.png">    </p:cNvPr>
          <p:cNvPicPr>
            <a:picLocks noChangeAspect="1"/>
          </p:cNvPicPr>
          <p:nvPr/>
        </p:nvPicPr>
        <p:blipFill>
          <a:blip r:embed="rId1"/>
          <a:stretch>
            <a:fillRect/>
          </a:stretch>
        </p:blipFill>
        <p:spPr>
          <a:xfrm>
            <a:off x="761970" y="317480"/>
            <a:ext cx="279441" cy="279441"/>
          </a:xfrm>
          <a:prstGeom prst="rect">
            <a:avLst/>
          </a:prstGeom>
        </p:spPr>
      </p:pic>
      <p:sp>
        <p:nvSpPr>
          <p:cNvPr id="4" name="text_5_2"/>
          <p:cNvSpPr txBox="1"/>
          <p:nvPr/>
        </p:nvSpPr>
        <p:spPr>
          <a:xfrm>
            <a:off x="1143000" y="320680"/>
            <a:ext cx="1770827" cy="158740"/>
          </a:xfrm>
          <a:prstGeom prst="rect">
            <a:avLst/>
          </a:prstGeom>
          <a:noFill/>
          <a:ln/>
        </p:spPr>
        <p:txBody>
          <a:bodyPr wrap="square" lIns="0" tIns="0" rIns="0" bIns="0" rtlCol="0" anchor="t"/>
          <a:lstStyle/>
          <a:p>
            <a:pPr algn="l" indent="0" marL="0">
              <a:lnSpc>
                <a:spcPts val="1250"/>
              </a:lnSpc>
              <a:buNone/>
            </a:pPr>
            <a:r>
              <a:rPr lang="en-US" sz="1250" b="1" spc="175" kern="0" dirty="0">
                <a:solidFill>
                  <a:srgbClr val="EEF3F8"/>
                </a:solidFill>
                <a:latin typeface="Archivo" pitchFamily="34" charset="0"/>
                <a:ea typeface="Archivo" pitchFamily="34" charset="-122"/>
                <a:cs typeface="Archivo" pitchFamily="34" charset="-120"/>
              </a:rPr>
              <a:t>ETHORITY</a:t>
            </a:r>
            <a:pPr algn="l" indent="0" marL="0">
              <a:lnSpc>
                <a:spcPts val="1250"/>
              </a:lnSpc>
              <a:buNone/>
            </a:pPr>
            <a:r>
              <a:rPr lang="en-US" sz="600" b="1" baseline="30000" dirty="0">
                <a:solidFill>
                  <a:srgbClr val="EEF3F8"/>
                </a:solidFill>
                <a:latin typeface="Archivo" pitchFamily="34" charset="0"/>
                <a:ea typeface="Archivo" pitchFamily="34" charset="-122"/>
                <a:cs typeface="Archivo" pitchFamily="34" charset="-120"/>
              </a:rPr>
              <a:t>®</a:t>
            </a:r>
            <a:endParaRPr lang="en-US" sz="1250" dirty="0"/>
          </a:p>
        </p:txBody>
      </p:sp>
      <p:sp>
        <p:nvSpPr>
          <p:cNvPr id="5" name="text_5_3"/>
          <p:cNvSpPr txBox="1"/>
          <p:nvPr/>
        </p:nvSpPr>
        <p:spPr>
          <a:xfrm>
            <a:off x="1143000" y="517550"/>
            <a:ext cx="1770827" cy="76170"/>
          </a:xfrm>
          <a:prstGeom prst="rect">
            <a:avLst/>
          </a:prstGeom>
          <a:noFill/>
          <a:ln/>
        </p:spPr>
        <p:txBody>
          <a:bodyPr wrap="square" lIns="0" tIns="0" rIns="0" bIns="0" rtlCol="0" anchor="t"/>
          <a:lstStyle/>
          <a:p>
            <a:pPr algn="l" indent="0" marL="0">
              <a:lnSpc>
                <a:spcPts val="600"/>
              </a:lnSpc>
              <a:buNone/>
            </a:pPr>
            <a:r>
              <a:rPr lang="en-US" sz="600" spc="120" kern="0" dirty="0">
                <a:solidFill>
                  <a:srgbClr val="71879C"/>
                </a:solidFill>
                <a:latin typeface="IBM Plex Mono" pitchFamily="34" charset="0"/>
                <a:ea typeface="IBM Plex Mono" pitchFamily="34" charset="-122"/>
                <a:cs typeface="IBM Plex Mono" pitchFamily="34" charset="-120"/>
              </a:rPr>
              <a:t>AI BUSINESS OPERATING SYSTEM</a:t>
            </a:r>
            <a:endParaRPr lang="en-US" sz="600" dirty="0"/>
          </a:p>
        </p:txBody>
      </p:sp>
      <p:sp>
        <p:nvSpPr>
          <p:cNvPr id="6" name="text_5_4"/>
          <p:cNvSpPr txBox="1"/>
          <p:nvPr/>
        </p:nvSpPr>
        <p:spPr>
          <a:xfrm>
            <a:off x="9345077" y="406359"/>
            <a:ext cx="2160087" cy="101590"/>
          </a:xfrm>
          <a:prstGeom prst="rect">
            <a:avLst/>
          </a:prstGeom>
          <a:noFill/>
          <a:ln/>
        </p:spPr>
        <p:txBody>
          <a:bodyPr wrap="square" lIns="0" tIns="0" rIns="0" bIns="0" rtlCol="0" anchor="t"/>
          <a:lstStyle/>
          <a:p>
            <a:pPr algn="l" indent="0" marL="0">
              <a:lnSpc>
                <a:spcPts val="800"/>
              </a:lnSpc>
              <a:buNone/>
            </a:pPr>
            <a:r>
              <a:rPr lang="en-US" sz="800" b="1" spc="128" kern="0" dirty="0">
                <a:solidFill>
                  <a:srgbClr val="71879C"/>
                </a:solidFill>
                <a:latin typeface="IBM Plex Mono" pitchFamily="34" charset="0"/>
                <a:ea typeface="IBM Plex Mono" pitchFamily="34" charset="-122"/>
                <a:cs typeface="IBM Plex Mono" pitchFamily="34" charset="-120"/>
              </a:rPr>
              <a:t>KEYNOTE · EXECUTIVE VERSION</a:t>
            </a:r>
            <a:endParaRPr lang="en-US" sz="800" dirty="0"/>
          </a:p>
        </p:txBody>
      </p:sp>
      <p:sp>
        <p:nvSpPr>
          <p:cNvPr id="7" name="text_5_5"/>
          <p:cNvSpPr txBox="1"/>
          <p:nvPr/>
        </p:nvSpPr>
        <p:spPr>
          <a:xfrm>
            <a:off x="761970" y="1079541"/>
            <a:ext cx="6814840" cy="173370"/>
          </a:xfrm>
          <a:prstGeom prst="rect">
            <a:avLst/>
          </a:prstGeom>
          <a:noFill/>
          <a:ln/>
        </p:spPr>
        <p:txBody>
          <a:bodyPr wrap="square" lIns="0" tIns="0" rIns="0" bIns="0" rtlCol="0" anchor="t"/>
          <a:lstStyle/>
          <a:p>
            <a:pPr algn="l" indent="0" marL="0">
              <a:lnSpc>
                <a:spcPts val="1370"/>
              </a:lnSpc>
              <a:buNone/>
            </a:pPr>
            <a:r>
              <a:rPr lang="en-US" sz="1050" b="1" spc="147" kern="0" dirty="0">
                <a:solidFill>
                  <a:srgbClr val="35C8FF"/>
                </a:solidFill>
                <a:latin typeface="IBM Plex Mono" pitchFamily="34" charset="0"/>
                <a:ea typeface="IBM Plex Mono" pitchFamily="34" charset="-122"/>
                <a:cs typeface="IBM Plex Mono" pitchFamily="34" charset="-120"/>
              </a:rPr>
              <a:t>YOUR NEXT MOVE</a:t>
            </a:r>
            <a:endParaRPr lang="en-US" sz="1050" dirty="0"/>
          </a:p>
        </p:txBody>
      </p:sp>
      <p:sp>
        <p:nvSpPr>
          <p:cNvPr id="8" name="Title"/>
          <p:cNvSpPr txBox="1"/>
          <p:nvPr/>
        </p:nvSpPr>
        <p:spPr>
          <a:xfrm>
            <a:off x="761970" y="1392540"/>
            <a:ext cx="6814840" cy="804672"/>
          </a:xfrm>
          <a:prstGeom prst="rect">
            <a:avLst/>
          </a:prstGeom>
          <a:noFill/>
          <a:ln/>
        </p:spPr>
        <p:txBody>
          <a:bodyPr wrap="square" lIns="0" tIns="0" rIns="0" bIns="0" rtlCol="0" anchor="t"/>
          <a:lstStyle/>
          <a:p>
            <a:pPr algn="l" indent="0" marL="0">
              <a:lnSpc>
                <a:spcPts val="3170"/>
              </a:lnSpc>
              <a:buNone/>
            </a:pPr>
            <a:r>
              <a:rPr lang="en-US" sz="3300" spc="-132" kern="0" dirty="0">
                <a:solidFill>
                  <a:srgbClr val="EEF3F8"/>
                </a:solidFill>
                <a:latin typeface="Archivo Black" pitchFamily="34" charset="0"/>
                <a:ea typeface="Archivo Black" pitchFamily="34" charset="-122"/>
                <a:cs typeface="Archivo Black" pitchFamily="34" charset="-120"/>
              </a:rPr>
              <a:t>Start with one question and </a:t>
            </a:r>
            <a:pPr algn="l" indent="0" marL="0">
              <a:lnSpc>
                <a:spcPts val="3170"/>
              </a:lnSpc>
              <a:buNone/>
            </a:pPr>
            <a:r>
              <a:rPr lang="en-US" sz="3300" spc="-132" kern="0" dirty="0">
                <a:solidFill>
                  <a:srgbClr val="35C8FF"/>
                </a:solidFill>
                <a:latin typeface="Archivo Black" pitchFamily="34" charset="0"/>
                <a:ea typeface="Archivo Black" pitchFamily="34" charset="-122"/>
                <a:cs typeface="Archivo Black" pitchFamily="34" charset="-120"/>
              </a:rPr>
              <a:t>one owner this month.</a:t>
            </a:r>
            <a:endParaRPr lang="en-US" sz="3300" dirty="0"/>
          </a:p>
        </p:txBody>
      </p:sp>
      <p:sp>
        <p:nvSpPr>
          <p:cNvPr id="9" name="shape_5_7"/>
          <p:cNvSpPr/>
          <p:nvPr/>
        </p:nvSpPr>
        <p:spPr>
          <a:xfrm>
            <a:off x="761970" y="2489271"/>
            <a:ext cx="6603980" cy="6309"/>
          </a:xfrm>
          <a:prstGeom prst="rect">
            <a:avLst/>
          </a:prstGeom>
          <a:solidFill>
            <a:srgbClr val="D6E6F5">
              <a:alpha val="13000"/>
            </a:srgbClr>
          </a:solidFill>
          <a:ln/>
        </p:spPr>
      </p:sp>
      <p:sp>
        <p:nvSpPr>
          <p:cNvPr id="10" name="shape_5_8"/>
          <p:cNvSpPr/>
          <p:nvPr/>
        </p:nvSpPr>
        <p:spPr>
          <a:xfrm>
            <a:off x="761970" y="2622682"/>
            <a:ext cx="749259" cy="209580"/>
          </a:xfrm>
          <a:prstGeom prst="rect">
            <a:avLst/>
          </a:prstGeom>
          <a:solidFill>
            <a:srgbClr val="35C8FF"/>
          </a:solidFill>
          <a:ln/>
        </p:spPr>
      </p:sp>
      <p:sp>
        <p:nvSpPr>
          <p:cNvPr id="11" name="text_5_9"/>
          <p:cNvSpPr txBox="1"/>
          <p:nvPr/>
        </p:nvSpPr>
        <p:spPr>
          <a:xfrm>
            <a:off x="831830" y="2679832"/>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CHECK</a:t>
            </a:r>
            <a:endParaRPr lang="en-US" sz="750" dirty="0"/>
          </a:p>
        </p:txBody>
      </p:sp>
      <p:sp>
        <p:nvSpPr>
          <p:cNvPr id="12" name="text_5_10"/>
          <p:cNvSpPr txBox="1"/>
          <p:nvPr/>
        </p:nvSpPr>
        <p:spPr>
          <a:xfrm>
            <a:off x="1625620" y="2597262"/>
            <a:ext cx="5925312" cy="59929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AI Readiness &amp; Maturity Check: one workshop day, then the written assessment · €3,500</a:t>
            </a:r>
            <a:endParaRPr lang="en-US" sz="1350" dirty="0"/>
          </a:p>
        </p:txBody>
      </p:sp>
      <p:sp>
        <p:nvSpPr>
          <p:cNvPr id="13" name="text_5_11"/>
          <p:cNvSpPr txBox="1"/>
          <p:nvPr/>
        </p:nvSpPr>
        <p:spPr>
          <a:xfrm>
            <a:off x="1625620" y="3059400"/>
            <a:ext cx="592531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3"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4"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5"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6" invalidUrl="" action="" tgtFrame="" tooltip="" history="1" highlightClick="0" endSnd="0">
                  <a:extLst>
                    <a:ext uri="{A12FA001-AC4F-418D-AE19-62706E023703}">
                      <ahyp:hlinkClr xmlns:ahyp="http://schemas.microsoft.com/office/drawing/2018/hyperlinkcolor" val="tx"/>
                    </a:ext>
                  </a:extLst>
                </a:hlinkClick>
              </a:rPr>
              <a:t>readiness-maturity-check</a:t>
            </a:r>
            <a:endParaRPr lang="en-US" sz="800" dirty="0"/>
          </a:p>
        </p:txBody>
      </p:sp>
      <p:sp>
        <p:nvSpPr>
          <p:cNvPr id="14" name="shape_5_12"/>
          <p:cNvSpPr/>
          <p:nvPr/>
        </p:nvSpPr>
        <p:spPr>
          <a:xfrm>
            <a:off x="761970" y="3298149"/>
            <a:ext cx="6603980" cy="6309"/>
          </a:xfrm>
          <a:prstGeom prst="rect">
            <a:avLst/>
          </a:prstGeom>
          <a:solidFill>
            <a:srgbClr val="D6E6F5">
              <a:alpha val="13000"/>
            </a:srgbClr>
          </a:solidFill>
          <a:ln/>
        </p:spPr>
      </p:sp>
      <p:sp>
        <p:nvSpPr>
          <p:cNvPr id="15" name="shape_5_13"/>
          <p:cNvSpPr/>
          <p:nvPr/>
        </p:nvSpPr>
        <p:spPr>
          <a:xfrm>
            <a:off x="761970" y="3431469"/>
            <a:ext cx="756940" cy="209580"/>
          </a:xfrm>
          <a:prstGeom prst="rect">
            <a:avLst/>
          </a:prstGeom>
          <a:solidFill>
            <a:srgbClr val="35C8FF"/>
          </a:solidFill>
          <a:ln/>
        </p:spPr>
      </p:sp>
      <p:sp>
        <p:nvSpPr>
          <p:cNvPr id="16" name="text_5_14"/>
          <p:cNvSpPr txBox="1"/>
          <p:nvPr/>
        </p:nvSpPr>
        <p:spPr>
          <a:xfrm>
            <a:off x="831830" y="3488619"/>
            <a:ext cx="648492"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2–3 WEEKS</a:t>
            </a:r>
            <a:endParaRPr lang="en-US" sz="750" dirty="0"/>
          </a:p>
        </p:txBody>
      </p:sp>
      <p:sp>
        <p:nvSpPr>
          <p:cNvPr id="17" name="text_5_15"/>
          <p:cNvSpPr txBox="1"/>
          <p:nvPr/>
        </p:nvSpPr>
        <p:spPr>
          <a:xfrm>
            <a:off x="1633210" y="3406049"/>
            <a:ext cx="4608942"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AI Act Readiness Sprint · from €6,900</a:t>
            </a:r>
            <a:endParaRPr lang="en-US" sz="1350" dirty="0"/>
          </a:p>
        </p:txBody>
      </p:sp>
      <p:sp>
        <p:nvSpPr>
          <p:cNvPr id="18" name="text_5_16"/>
          <p:cNvSpPr txBox="1"/>
          <p:nvPr/>
        </p:nvSpPr>
        <p:spPr>
          <a:xfrm>
            <a:off x="1633210" y="3662538"/>
            <a:ext cx="4608942"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8" invalidUrl="" action="" tgtFrame="" tooltip="" history="1" highlightClick="0" endSnd="0">
                  <a:extLst>
                    <a:ext uri="{A12FA001-AC4F-418D-AE19-62706E023703}">
                      <ahyp:hlinkClr xmlns:ahyp="http://schemas.microsoft.com/office/drawing/2018/hyperlinkcolor" val="tx"/>
                    </a:ext>
                  </a:extLst>
                </a:hlinkClick>
              </a:rPr>
              <a:t>https://ethority.ai/</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9" invalidUrl="" action="" tgtFrame="" tooltip="" history="1" highlightClick="0" endSnd="0">
                  <a:extLst>
                    <a:ext uri="{A12FA001-AC4F-418D-AE19-62706E023703}">
                      <ahyp:hlinkClr xmlns:ahyp="http://schemas.microsoft.com/office/drawing/2018/hyperlinkcolor" val="tx"/>
                    </a:ext>
                  </a:extLst>
                </a:hlinkClick>
              </a:rPr>
              <a:t>products/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enterprise-services/</a:t>
            </a:r>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ai-act-readiness-sprint</a:t>
            </a:r>
            <a:endParaRPr lang="en-US" sz="800" dirty="0"/>
          </a:p>
        </p:txBody>
      </p:sp>
      <p:sp>
        <p:nvSpPr>
          <p:cNvPr id="19" name="shape_5_17"/>
          <p:cNvSpPr/>
          <p:nvPr/>
        </p:nvSpPr>
        <p:spPr>
          <a:xfrm>
            <a:off x="761970" y="3901288"/>
            <a:ext cx="6603980" cy="6309"/>
          </a:xfrm>
          <a:prstGeom prst="rect">
            <a:avLst/>
          </a:prstGeom>
          <a:solidFill>
            <a:srgbClr val="D6E6F5">
              <a:alpha val="13000"/>
            </a:srgbClr>
          </a:solidFill>
          <a:ln/>
        </p:spPr>
      </p:sp>
      <p:sp>
        <p:nvSpPr>
          <p:cNvPr id="20" name="shape_5_18"/>
          <p:cNvSpPr/>
          <p:nvPr/>
        </p:nvSpPr>
        <p:spPr>
          <a:xfrm>
            <a:off x="761970" y="4034607"/>
            <a:ext cx="749259" cy="209580"/>
          </a:xfrm>
          <a:prstGeom prst="rect">
            <a:avLst/>
          </a:prstGeom>
          <a:solidFill>
            <a:srgbClr val="35C8FF"/>
          </a:solidFill>
          <a:ln/>
        </p:spPr>
      </p:sp>
      <p:sp>
        <p:nvSpPr>
          <p:cNvPr id="21" name="text_5_19"/>
          <p:cNvSpPr txBox="1"/>
          <p:nvPr/>
        </p:nvSpPr>
        <p:spPr>
          <a:xfrm>
            <a:off x="831830" y="4091757"/>
            <a:ext cx="640629" cy="95280"/>
          </a:xfrm>
          <a:prstGeom prst="rect">
            <a:avLst/>
          </a:prstGeom>
          <a:noFill/>
          <a:ln/>
        </p:spPr>
        <p:txBody>
          <a:bodyPr wrap="square" lIns="0" tIns="0" rIns="0" bIns="0" rtlCol="0" anchor="t"/>
          <a:lstStyle/>
          <a:p>
            <a:pPr algn="ctr" indent="0" marL="0">
              <a:lnSpc>
                <a:spcPts val="750"/>
              </a:lnSpc>
              <a:buNone/>
            </a:pPr>
            <a:r>
              <a:rPr lang="en-US" sz="750" b="1" spc="90" kern="0" dirty="0">
                <a:solidFill>
                  <a:srgbClr val="06111D"/>
                </a:solidFill>
                <a:latin typeface="IBM Plex Mono" pitchFamily="34" charset="0"/>
                <a:ea typeface="IBM Plex Mono" pitchFamily="34" charset="-122"/>
                <a:cs typeface="IBM Plex Mono" pitchFamily="34" charset="-120"/>
              </a:rPr>
              <a:t>E-MAIL</a:t>
            </a:r>
            <a:endParaRPr lang="en-US" sz="750" dirty="0"/>
          </a:p>
        </p:txBody>
      </p:sp>
      <p:sp>
        <p:nvSpPr>
          <p:cNvPr id="22" name="text_5_20"/>
          <p:cNvSpPr txBox="1"/>
          <p:nvPr/>
        </p:nvSpPr>
        <p:spPr>
          <a:xfrm>
            <a:off x="1625620" y="4009187"/>
            <a:ext cx="1363005" cy="393558"/>
          </a:xfrm>
          <a:prstGeom prst="rect">
            <a:avLst/>
          </a:prstGeom>
          <a:noFill/>
          <a:ln/>
        </p:spPr>
        <p:txBody>
          <a:bodyPr wrap="square" lIns="0" tIns="0" rIns="0" bIns="0" rtlCol="0" anchor="t"/>
          <a:lstStyle/>
          <a:p>
            <a:pPr algn="l" indent="0" marL="0">
              <a:lnSpc>
                <a:spcPts val="1620"/>
              </a:lnSpc>
              <a:buNone/>
            </a:pPr>
            <a:r>
              <a:rPr lang="en-US" sz="1350" u="sng" dirty="0">
                <a:solidFill>
                  <a:srgbClr val="EEF3F8"/>
                </a:solidFill>
                <a:latin typeface="IBM Plex Sans SemiBold" pitchFamily="34" charset="0"/>
                <a:ea typeface="IBM Plex Sans SemiBold" pitchFamily="34" charset="-122"/>
                <a:cs typeface="IBM Plex Sans SemiBold" pitchFamily="34" charset="-120"/>
                <a:hlinkClick r:id="rId12" invalidUrl="" action="" tgtFrame="" tooltip="" history="1" highlightClick="0" endSnd="0">
                  <a:extLst>
                    <a:ext uri="{A12FA001-AC4F-418D-AE19-62706E023703}">
                      <ahyp:hlinkClr xmlns:ahyp="http://schemas.microsoft.com/office/drawing/2018/hyperlinkcolor" val="tx"/>
                    </a:ext>
                  </a:extLst>
                </a:hlinkClick>
              </a:rPr>
              <a:t>sten@ethority.ai</a:t>
            </a:r>
            <a:endParaRPr lang="en-US" sz="1350" dirty="0"/>
          </a:p>
        </p:txBody>
      </p:sp>
      <p:sp>
        <p:nvSpPr>
          <p:cNvPr id="23" name="text_5_21"/>
          <p:cNvSpPr txBox="1"/>
          <p:nvPr/>
        </p:nvSpPr>
        <p:spPr>
          <a:xfrm>
            <a:off x="1625620" y="4265676"/>
            <a:ext cx="1363005" cy="137160"/>
          </a:xfrm>
          <a:prstGeom prst="rect">
            <a:avLst/>
          </a:prstGeom>
          <a:noFill/>
          <a:ln/>
        </p:spPr>
        <p:txBody>
          <a:bodyPr wrap="square" lIns="0" tIns="0" rIns="0" bIns="0" rtlCol="0" anchor="t"/>
          <a:lstStyle/>
          <a:p>
            <a:pPr algn="l" indent="0" marL="0">
              <a:lnSpc>
                <a:spcPts val="1080"/>
              </a:lnSpc>
              <a:buNone/>
            </a:pPr>
            <a:r>
              <a:rPr lang="en-US" sz="800" u="sng" spc="8" kern="0" dirty="0">
                <a:solidFill>
                  <a:srgbClr val="71879C"/>
                </a:solidFill>
                <a:latin typeface="IBM Plex Mono" pitchFamily="34" charset="0"/>
                <a:ea typeface="IBM Plex Mono" pitchFamily="34" charset="-122"/>
                <a:cs typeface="IBM Plex Mono" pitchFamily="34" charset="-120"/>
                <a:hlinkClick r:id="rId13" invalidUrl="" action="" tgtFrame="" tooltip="" history="1" highlightClick="0" endSnd="0">
                  <a:extLst>
                    <a:ext uri="{A12FA001-AC4F-418D-AE19-62706E023703}">
                      <ahyp:hlinkClr xmlns:ahyp="http://schemas.microsoft.com/office/drawing/2018/hyperlinkcolor" val="tx"/>
                    </a:ext>
                  </a:extLst>
                </a:hlinkClick>
              </a:rPr>
              <a:t>30-minute call</a:t>
            </a:r>
            <a:endParaRPr lang="en-US" sz="800" dirty="0"/>
          </a:p>
        </p:txBody>
      </p:sp>
      <p:sp>
        <p:nvSpPr>
          <p:cNvPr id="24" name="text_5_22"/>
          <p:cNvSpPr txBox="1"/>
          <p:nvPr/>
        </p:nvSpPr>
        <p:spPr>
          <a:xfrm>
            <a:off x="761970" y="4618726"/>
            <a:ext cx="6814840" cy="304770"/>
          </a:xfrm>
          <a:prstGeom prst="rect">
            <a:avLst/>
          </a:prstGeom>
          <a:noFill/>
          <a:ln/>
        </p:spPr>
        <p:txBody>
          <a:bodyPr wrap="square" lIns="0" tIns="0" rIns="0" bIns="0" rtlCol="0" anchor="t"/>
          <a:lstStyle/>
          <a:p>
            <a:pPr algn="l" indent="0" marL="0">
              <a:lnSpc>
                <a:spcPts val="1200"/>
              </a:lnSpc>
              <a:buNone/>
            </a:pPr>
            <a:r>
              <a:rPr lang="en-US" sz="800" spc="16" kern="0" dirty="0">
                <a:solidFill>
                  <a:srgbClr val="71879C"/>
                </a:solidFill>
                <a:latin typeface="IBM Plex Mono" pitchFamily="34" charset="0"/>
                <a:ea typeface="IBM Plex Mono" pitchFamily="34" charset="-122"/>
                <a:cs typeface="IBM Plex Mono" pitchFamily="34" charset="-120"/>
              </a:rPr>
              <a:t>Good AI Prism by Sten Franke &amp; ETHORITY® · since the first Social Media Prisma in 2009 · roots: ETHORITY.AI and STEN.AI · text © 2026 ETHORITY &amp; STEN.AI LLC</a:t>
            </a:r>
            <a:endParaRPr lang="en-US" sz="800" dirty="0"/>
          </a:p>
        </p:txBody>
      </p:sp>
      <p:pic>
        <p:nvPicPr>
          <p:cNvPr id="25" name="picture_5_23" descr="/tmp/claude-0/-home-claude/5dcc285b-52c5-57b1-88a8-9616b3351304/scratchpad/f39/W2/decks_v3/_work/A_Keynote-Executive_Make-AI-work-for-your-business_EN_v3.4_20261027/img_007.png">    </p:cNvPr>
          <p:cNvPicPr>
            <a:picLocks noChangeAspect="1"/>
          </p:cNvPicPr>
          <p:nvPr/>
        </p:nvPicPr>
        <p:blipFill>
          <a:blip r:embed="rId14"/>
          <a:stretch>
            <a:fillRect/>
          </a:stretch>
        </p:blipFill>
        <p:spPr>
          <a:xfrm>
            <a:off x="8128010" y="952530"/>
            <a:ext cx="3301990" cy="1587490"/>
          </a:xfrm>
          <a:prstGeom prst="rect">
            <a:avLst/>
          </a:prstGeom>
        </p:spPr>
      </p:pic>
      <p:sp>
        <p:nvSpPr>
          <p:cNvPr id="26" name="text_5_24"/>
          <p:cNvSpPr txBox="1"/>
          <p:nvPr/>
        </p:nvSpPr>
        <p:spPr>
          <a:xfrm>
            <a:off x="8128010" y="2679741"/>
            <a:ext cx="3413730" cy="265450"/>
          </a:xfrm>
          <a:prstGeom prst="rect">
            <a:avLst/>
          </a:prstGeom>
          <a:noFill/>
          <a:ln/>
        </p:spPr>
        <p:txBody>
          <a:bodyPr wrap="square" lIns="0" tIns="0" rIns="0" bIns="0" rtlCol="0" anchor="t"/>
          <a:lstStyle/>
          <a:p>
            <a:pPr algn="l" indent="0" marL="0">
              <a:lnSpc>
                <a:spcPts val="2090"/>
              </a:lnSpc>
              <a:buNone/>
            </a:pPr>
            <a:r>
              <a:rPr lang="en-US" sz="1900" b="1" dirty="0">
                <a:solidFill>
                  <a:srgbClr val="EEF3F8"/>
                </a:solidFill>
                <a:latin typeface="Archivo" pitchFamily="34" charset="0"/>
                <a:ea typeface="Archivo" pitchFamily="34" charset="-122"/>
                <a:cs typeface="Archivo" pitchFamily="34" charset="-120"/>
              </a:rPr>
              <a:t>Sten Franke</a:t>
            </a:r>
            <a:endParaRPr lang="en-US" sz="1900" dirty="0"/>
          </a:p>
        </p:txBody>
      </p:sp>
      <p:sp>
        <p:nvSpPr>
          <p:cNvPr id="27" name="text_5_25"/>
          <p:cNvSpPr txBox="1"/>
          <p:nvPr/>
        </p:nvSpPr>
        <p:spPr>
          <a:xfrm>
            <a:off x="8128010" y="3008650"/>
            <a:ext cx="3413730" cy="142281"/>
          </a:xfrm>
          <a:prstGeom prst="rect">
            <a:avLst/>
          </a:prstGeom>
          <a:noFill/>
          <a:ln/>
        </p:spPr>
        <p:txBody>
          <a:bodyPr wrap="square" lIns="0" tIns="0" rIns="0" bIns="0" rtlCol="0" anchor="t"/>
          <a:lstStyle/>
          <a:p>
            <a:pPr algn="l" indent="0" marL="0">
              <a:lnSpc>
                <a:spcPts val="1120"/>
              </a:lnSpc>
              <a:buNone/>
            </a:pPr>
            <a:r>
              <a:rPr lang="en-US" sz="800" b="1" spc="96" kern="0" dirty="0">
                <a:solidFill>
                  <a:srgbClr val="35C8FF"/>
                </a:solidFill>
                <a:latin typeface="IBM Plex Mono" pitchFamily="34" charset="0"/>
                <a:ea typeface="IBM Plex Mono" pitchFamily="34" charset="-122"/>
                <a:cs typeface="IBM Plex Mono" pitchFamily="34" charset="-120"/>
              </a:rPr>
              <a:t>FOUNDER &amp; CEO · CHIEF AI ARCHITECT, ETHORITY</a:t>
            </a:r>
            <a:endParaRPr lang="en-US" sz="800" dirty="0"/>
          </a:p>
        </p:txBody>
      </p:sp>
      <p:sp>
        <p:nvSpPr>
          <p:cNvPr id="28" name="text_5_26"/>
          <p:cNvSpPr txBox="1"/>
          <p:nvPr/>
        </p:nvSpPr>
        <p:spPr>
          <a:xfrm>
            <a:off x="8128010" y="3252429"/>
            <a:ext cx="3413730" cy="167610"/>
          </a:xfrm>
          <a:prstGeom prst="rect">
            <a:avLst/>
          </a:prstGeom>
          <a:noFill/>
          <a:ln/>
        </p:spPr>
        <p:txBody>
          <a:bodyPr wrap="square" lIns="0" tIns="0" rIns="0" bIns="0" rtlCol="0" anchor="t"/>
          <a:lstStyle/>
          <a:p>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5" invalidUrl="" action="" tgtFrame="" tooltip="" history="1" highlightClick="0" endSnd="0">
                  <a:extLst>
                    <a:ext uri="{A12FA001-AC4F-418D-AE19-62706E023703}">
                      <ahyp:hlinkClr xmlns:ahyp="http://schemas.microsoft.com/office/drawing/2018/hyperlinkcolor" val="tx"/>
                    </a:ext>
                  </a:extLst>
                </a:hlinkClick>
              </a:rPr>
              <a:t>sten@ethority.ai</a:t>
            </a:r>
            <a:pPr algn="l" indent="0" marL="0">
              <a:lnSpc>
                <a:spcPts val="1320"/>
              </a:lnSpc>
              <a:buNone/>
            </a:pPr>
            <a:r>
              <a:rPr lang="en-US" sz="1100" dirty="0">
                <a:solidFill>
                  <a:srgbClr val="EEF3F8"/>
                </a:solidFill>
                <a:latin typeface="IBM Plex Sans Medium" pitchFamily="34" charset="0"/>
                <a:ea typeface="IBM Plex Sans Medium" pitchFamily="34" charset="-122"/>
                <a:cs typeface="IBM Plex Sans Medium" pitchFamily="34" charset="-120"/>
              </a:rPr>
              <a:t> · </a:t>
            </a:r>
            <a:pPr algn="l" indent="0" marL="0">
              <a:lnSpc>
                <a:spcPts val="1320"/>
              </a:lnSpc>
              <a:buNone/>
            </a:pPr>
            <a:r>
              <a:rPr lang="en-US" sz="1100" u="sng" dirty="0">
                <a:solidFill>
                  <a:srgbClr val="EEF3F8"/>
                </a:solidFill>
                <a:latin typeface="IBM Plex Sans Medium" pitchFamily="34" charset="0"/>
                <a:ea typeface="IBM Plex Sans Medium" pitchFamily="34" charset="-122"/>
                <a:cs typeface="IBM Plex Sans Medium" pitchFamily="34" charset="-120"/>
                <a:hlinkClick r:id="rId16" invalidUrl="" action="" tgtFrame="" tooltip="" history="1" highlightClick="0" endSnd="0">
                  <a:extLst>
                    <a:ext uri="{A12FA001-AC4F-418D-AE19-62706E023703}">
                      <ahyp:hlinkClr xmlns:ahyp="http://schemas.microsoft.com/office/drawing/2018/hyperlinkcolor" val="tx"/>
                    </a:ext>
                  </a:extLst>
                </a:hlinkClick>
              </a:rPr>
              <a:t>ethority.ai</a:t>
            </a:r>
            <a:endParaRPr lang="en-US" sz="1100" dirty="0"/>
          </a:p>
        </p:txBody>
      </p:sp>
      <p:sp>
        <p:nvSpPr>
          <p:cNvPr id="29" name="shape_5_27"/>
          <p:cNvSpPr/>
          <p:nvPr/>
        </p:nvSpPr>
        <p:spPr>
          <a:xfrm>
            <a:off x="8128010" y="3534247"/>
            <a:ext cx="1587490" cy="2047067"/>
          </a:xfrm>
          <a:prstGeom prst="rect">
            <a:avLst/>
          </a:prstGeom>
          <a:solidFill>
            <a:srgbClr val="FFFFFF"/>
          </a:solidFill>
          <a:ln/>
        </p:spPr>
      </p:sp>
      <p:pic>
        <p:nvPicPr>
          <p:cNvPr id="30" name="picture_5_28" descr="QR code: https://ethority.ai/research/presentations">    </p:cNvPr>
          <p:cNvPicPr>
            <a:picLocks noChangeAspect="1"/>
          </p:cNvPicPr>
          <p:nvPr/>
        </p:nvPicPr>
        <p:blipFill>
          <a:blip r:embed="rId17"/>
          <a:stretch>
            <a:fillRect/>
          </a:stretch>
        </p:blipFill>
        <p:spPr>
          <a:xfrm>
            <a:off x="8286750" y="3623127"/>
            <a:ext cx="1270010" cy="1270010"/>
          </a:xfrm>
          <a:prstGeom prst="rect">
            <a:avLst/>
          </a:prstGeom>
        </p:spPr>
      </p:pic>
      <p:sp>
        <p:nvSpPr>
          <p:cNvPr id="31" name="text_5_29"/>
          <p:cNvSpPr txBox="1"/>
          <p:nvPr/>
        </p:nvSpPr>
        <p:spPr>
          <a:xfrm>
            <a:off x="82168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This presentation online</a:t>
            </a:r>
            <a:endParaRPr lang="en-US" sz="1000" dirty="0"/>
          </a:p>
        </p:txBody>
      </p:sp>
      <p:sp>
        <p:nvSpPr>
          <p:cNvPr id="32" name="text_5_30"/>
          <p:cNvSpPr txBox="1"/>
          <p:nvPr/>
        </p:nvSpPr>
        <p:spPr>
          <a:xfrm>
            <a:off x="82168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https://ethority.ai/</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research/</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presentations</a:t>
            </a:r>
            <a:endParaRPr lang="en-US" sz="700" dirty="0"/>
          </a:p>
        </p:txBody>
      </p:sp>
      <p:sp>
        <p:nvSpPr>
          <p:cNvPr id="33" name="shape_5_31"/>
          <p:cNvSpPr/>
          <p:nvPr/>
        </p:nvSpPr>
        <p:spPr>
          <a:xfrm>
            <a:off x="9842510" y="3534247"/>
            <a:ext cx="1587490" cy="2047067"/>
          </a:xfrm>
          <a:prstGeom prst="rect">
            <a:avLst/>
          </a:prstGeom>
          <a:solidFill>
            <a:srgbClr val="FFFFFF"/>
          </a:solidFill>
          <a:ln/>
        </p:spPr>
      </p:sp>
      <p:pic>
        <p:nvPicPr>
          <p:cNvPr id="34" name="picture_5_32" descr="QR code: https://www.linkedin.com/in/stenfranke">    </p:cNvPr>
          <p:cNvPicPr>
            <a:picLocks noChangeAspect="1"/>
          </p:cNvPicPr>
          <p:nvPr/>
        </p:nvPicPr>
        <p:blipFill>
          <a:blip r:embed="rId18"/>
          <a:stretch>
            <a:fillRect/>
          </a:stretch>
        </p:blipFill>
        <p:spPr>
          <a:xfrm>
            <a:off x="10001250" y="3623127"/>
            <a:ext cx="1270010" cy="1270010"/>
          </a:xfrm>
          <a:prstGeom prst="rect">
            <a:avLst/>
          </a:prstGeom>
        </p:spPr>
      </p:pic>
      <p:sp>
        <p:nvSpPr>
          <p:cNvPr id="35" name="text_5_33"/>
          <p:cNvSpPr txBox="1"/>
          <p:nvPr/>
        </p:nvSpPr>
        <p:spPr>
          <a:xfrm>
            <a:off x="9931390" y="4943978"/>
            <a:ext cx="1464686" cy="304770"/>
          </a:xfrm>
          <a:prstGeom prst="rect">
            <a:avLst/>
          </a:prstGeom>
          <a:noFill/>
          <a:ln/>
        </p:spPr>
        <p:txBody>
          <a:bodyPr wrap="square" lIns="0" tIns="0" rIns="0" bIns="0" rtlCol="0" anchor="t"/>
          <a:lstStyle/>
          <a:p>
            <a:pPr algn="ctr" indent="0" marL="0">
              <a:lnSpc>
                <a:spcPts val="1200"/>
              </a:lnSpc>
              <a:buNone/>
            </a:pPr>
            <a:r>
              <a:rPr lang="en-US" sz="1000" dirty="0">
                <a:solidFill>
                  <a:srgbClr val="06111D"/>
                </a:solidFill>
                <a:latin typeface="IBM Plex Sans SemiBold" pitchFamily="34" charset="0"/>
                <a:ea typeface="IBM Plex Sans SemiBold" pitchFamily="34" charset="-122"/>
                <a:cs typeface="IBM Plex Sans SemiBold" pitchFamily="34" charset="-120"/>
              </a:rPr>
              <a:t>Connect with Sten Franke</a:t>
            </a:r>
            <a:endParaRPr lang="en-US" sz="1000" dirty="0"/>
          </a:p>
        </p:txBody>
      </p:sp>
      <p:sp>
        <p:nvSpPr>
          <p:cNvPr id="36" name="text_5_34"/>
          <p:cNvSpPr txBox="1"/>
          <p:nvPr/>
        </p:nvSpPr>
        <p:spPr>
          <a:xfrm>
            <a:off x="9931390" y="5274168"/>
            <a:ext cx="1464686" cy="230977"/>
          </a:xfrm>
          <a:prstGeom prst="rect">
            <a:avLst/>
          </a:prstGeom>
          <a:noFill/>
          <a:ln/>
        </p:spPr>
        <p:txBody>
          <a:bodyPr wrap="square" lIns="0" tIns="0" rIns="0" bIns="0" rtlCol="0" anchor="t"/>
          <a:lstStyle/>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https://www.linkedin.com/</a:t>
            </a:r>
            <a:endParaRPr lang="en-US" sz="700" dirty="0"/>
          </a:p>
          <a:p>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in/</a:t>
            </a:r>
            <a:pPr algn="ctr" indent="0" marL="0">
              <a:lnSpc>
                <a:spcPts val="910"/>
              </a:lnSpc>
              <a:buNone/>
            </a:pPr>
            <a:r>
              <a:rPr lang="en-US" sz="700" dirty="0">
                <a:solidFill>
                  <a:srgbClr val="3A4B5C"/>
                </a:solidFill>
                <a:latin typeface="IBM Plex Mono" pitchFamily="34" charset="0"/>
                <a:ea typeface="IBM Plex Mono" pitchFamily="34" charset="-122"/>
                <a:cs typeface="IBM Plex Mono" pitchFamily="34" charset="-120"/>
              </a:rPr>
              <a:t>stenfranke</a:t>
            </a:r>
            <a:endParaRPr lang="en-US" sz="700" dirty="0"/>
          </a:p>
        </p:txBody>
      </p:sp>
      <p:sp>
        <p:nvSpPr>
          <p:cNvPr id="37" name="text_5_35"/>
          <p:cNvSpPr txBox="1"/>
          <p:nvPr/>
        </p:nvSpPr>
        <p:spPr>
          <a:xfrm>
            <a:off x="761970" y="6068690"/>
            <a:ext cx="11000781" cy="154351"/>
          </a:xfrm>
          <a:prstGeom prst="rect">
            <a:avLst/>
          </a:prstGeom>
          <a:noFill/>
          <a:ln/>
        </p:spPr>
        <p:txBody>
          <a:bodyPr wrap="square" lIns="0" tIns="0" rIns="0" bIns="0" rtlCol="0" anchor="t"/>
          <a:lstStyle/>
          <a:p>
            <a:pPr algn="l" indent="0" marL="0">
              <a:lnSpc>
                <a:spcPts val="1220"/>
              </a:lnSpc>
              <a:buNone/>
            </a:pPr>
            <a:r>
              <a:rPr lang="en-US" sz="900" b="1" spc="108" kern="0" dirty="0">
                <a:solidFill>
                  <a:srgbClr val="A3B4C5"/>
                </a:solidFill>
                <a:latin typeface="IBM Plex Mono" pitchFamily="34" charset="0"/>
                <a:ea typeface="IBM Plex Mono" pitchFamily="34" charset="-122"/>
                <a:cs typeface="IBM Plex Mono" pitchFamily="34" charset="-120"/>
              </a:rPr>
              <a:t>Source ·</a:t>
            </a:r>
            <a:pPr algn="l" indent="0" marL="0">
              <a:lnSpc>
                <a:spcPts val="1220"/>
              </a:lnSpc>
              <a:buNone/>
            </a:pPr>
            <a:r>
              <a:rPr lang="en-US" sz="900" spc="36" kern="0" dirty="0">
                <a:solidFill>
                  <a:srgbClr val="71879C"/>
                </a:solidFill>
                <a:latin typeface="IBM Plex Mono" pitchFamily="34" charset="0"/>
                <a:ea typeface="IBM Plex Mono" pitchFamily="34" charset="-122"/>
                <a:cs typeface="IBM Plex Mono" pitchFamily="34" charset="-120"/>
              </a:rPr>
              <a:t> ethority.ai offer pages · net prices plus VAT where applicable · Oct 2026</a:t>
            </a:r>
            <a:endParaRPr lang="en-US" sz="900" dirty="0"/>
          </a:p>
        </p:txBody>
      </p:sp>
      <p:sp>
        <p:nvSpPr>
          <p:cNvPr id="38" name="text_5_36"/>
          <p:cNvSpPr txBox="1"/>
          <p:nvPr/>
        </p:nvSpPr>
        <p:spPr>
          <a:xfrm>
            <a:off x="761970" y="6502390"/>
            <a:ext cx="3827130" cy="114300"/>
          </a:xfrm>
          <a:prstGeom prst="rect">
            <a:avLst/>
          </a:prstGeom>
          <a:noFill/>
          <a:ln/>
        </p:spPr>
        <p:txBody>
          <a:bodyPr wrap="square" lIns="0" tIns="0" rIns="0" bIns="0" rtlCol="0" anchor="t"/>
          <a:lstStyle/>
          <a:p>
            <a:pPr algn="l" indent="0" marL="0">
              <a:lnSpc>
                <a:spcPts val="900"/>
              </a:lnSpc>
              <a:buNone/>
            </a:pPr>
            <a:r>
              <a:rPr lang="en-US" sz="750" spc="90" kern="0" dirty="0">
                <a:solidFill>
                  <a:srgbClr val="71879C"/>
                </a:solidFill>
                <a:latin typeface="IBM Plex Mono" pitchFamily="34" charset="0"/>
                <a:ea typeface="IBM Plex Mono" pitchFamily="34" charset="-122"/>
                <a:cs typeface="IBM Plex Mono" pitchFamily="34" charset="-120"/>
              </a:rPr>
              <a:t>ETHORITY · KEYNOTE EXECUTIVE · EN · V3.4 · 27 OCT 2026</a:t>
            </a:r>
            <a:endParaRPr lang="en-US" sz="750" dirty="0"/>
          </a:p>
        </p:txBody>
      </p:sp>
      <p:sp>
        <p:nvSpPr>
          <p:cNvPr id="39" name="text_5_37"/>
          <p:cNvSpPr txBox="1"/>
          <p:nvPr/>
        </p:nvSpPr>
        <p:spPr>
          <a:xfrm>
            <a:off x="10885841" y="6496080"/>
            <a:ext cx="573146" cy="114300"/>
          </a:xfrm>
          <a:prstGeom prst="rect">
            <a:avLst/>
          </a:prstGeom>
          <a:noFill/>
          <a:ln/>
        </p:spPr>
        <p:txBody>
          <a:bodyPr wrap="square" lIns="0" tIns="0" rIns="0" bIns="0" rtlCol="0" anchor="t"/>
          <a:lstStyle/>
          <a:p>
            <a:pPr algn="l" indent="0" marL="0">
              <a:lnSpc>
                <a:spcPts val="900"/>
              </a:lnSpc>
              <a:buNone/>
            </a:pPr>
            <a:r>
              <a:rPr lang="en-US" sz="900" b="1" spc="72" kern="0" dirty="0">
                <a:solidFill>
                  <a:srgbClr val="A3B4C5"/>
                </a:solidFill>
                <a:latin typeface="IBM Plex Mono" pitchFamily="34" charset="0"/>
                <a:ea typeface="IBM Plex Mono" pitchFamily="34" charset="-122"/>
                <a:cs typeface="IBM Plex Mono" pitchFamily="34" charset="-120"/>
              </a:rPr>
              <a:t>05 / 05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chiv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BM Plex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ETHORITY &amp; STEN.AI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AI work for your business · Keynote executive v3.4 (EN)</dc:title>
  <dc:subject>PptxGenJS Presentation</dc:subject>
  <dc:creator>Sten Franke &amp; ETHORITY</dc:creator>
  <cp:lastModifiedBy>Sten Franke &amp; ETHORITY</cp:lastModifiedBy>
  <cp:revision>1</cp:revision>
  <dcterms:created xsi:type="dcterms:W3CDTF">2026-10-27T19:19:59Z</dcterms:created>
  <dcterms:modified xsi:type="dcterms:W3CDTF">2026-10-27T19:19:59Z</dcterms:modified>
  <dc:identifier>ETH-DECK-A-KEYNOTE-EXECUTIVE-MAKE-AI-WORK-FOR-YOUR-BUSINESS-EN-v3.4</dc:identifier>
  <cp:keywords>ETHORITY; ETH-DECK-A-KEYNOTE-EXECUTIVE-MAKE-AI-WORK-FOR-YOUR-BUSINESS-EN</cp:keywords>
  <dc:description>© 2026 ETHORITY &amp; STEN.AI LLC · quote with attribution · Prism artwork CC BY-NC-ND 4.0 (artwork only) · licensing: https://ethority.ai/products/research-licensing</dc:description>
  <cp:category>ETHORITY presentation</cp:category>
  <cp:contentStatus>Review candidate, 27 Oct 2026</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ETHORITYPublicationURL">
    <vt:lpwstr>https://ethority.ai/research/presentations</vt:lpwstr>
  </property>
  <property fmtid="{D5CDD505-2E9C-101B-9397-08002B2CF9AE}" pid="3" name="ETHORITYDocumentID">
    <vt:lpwstr>ETH-DECK-A-KEYNOTE-EXECUTIVE-MAKE-AI-WORK-FOR-YOUR-BUSINESS-EN</vt:lpwstr>
  </property>
  <property fmtid="{D5CDD505-2E9C-101B-9397-08002B2CF9AE}" pid="4" name="ETHORITYEditionID">
    <vt:lpwstr>ETH-DECK-A-KEYNOTE-EXECUTIVE-MAKE-AI-WORK-FOR-YOUR-BUSINESS-EN-v3.4</vt:lpwstr>
  </property>
  <property fmtid="{D5CDD505-2E9C-101B-9397-08002B2CF9AE}" pid="5" name="ETHORITYRights">
    <vt:lpwstr>© 2026 ETHORITY &amp; STEN.AI LLC. Text and exhibits may be quoted with source attribution. Good AI Prism artwork: CC BY-NC-ND 4.0 (artwork only; data, software and third-party marks not covered); commercial use by licence on request: https://ethority.ai/products/research-licensing</vt:lpwstr>
  </property>
  <property fmtid="{D5CDD505-2E9C-101B-9397-08002B2CF9AE}" pid="6" name="ETHORITYLicensing">
    <vt:lpwstr>https://ethority.ai/products/research-licensing</vt:lpwstr>
  </property>
  <property fmtid="{D5CDD505-2E9C-101B-9397-08002B2CF9AE}" pid="7" name="ETHORITYStampTool">
    <vt:lpwstr>stamp_identity.py 1.1.0</vt:lpwstr>
  </property>
</Properties>
</file>