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docProps/custom.xml" ContentType="application/vnd.openxmlformats-officedocument.custom-propertie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Relationship Id="rIdEthCustom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KI, die Ihr Unternehmen weiterbringt.
Finden Sie passende KI, bewerten Sie ihren wirtschaftlichen Nutzen und setzen Sie sie verantwortungsvoll ein. Eine Keynote von Sten Franke zur Good AI Prisma Marktstudie 2026/27.
2,67 Bio. US-$ prognostizierte KI-Ausgaben weltweit 2026 (Gartner, Sept. 2026)
961 KI-Angebote auf einer Landkarte (Good AI Prisma, Okt. 2026)
1 von 5 EU-Unternehmen ab 10 Beschäftigten nutzt KI (Eurostat, Dez. 2025)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Neun von zehn befragten Organisationen nutzen KI; 37 % sehen eine Wirkung auf den Gewinn.
Drei getrennte Antworten aus einer weltweiten Umfrage: Die Befragten berichten von regelmäßiger Nutzung, Skalierung und einer gewissen Wirkung auf den Gewinn. Ob aus Nutzung ein Ergebnis wird, entscheiden Sie.
≈90 % nutzen KI regelmäßig in mindestens einer Unternehmensfunktion (McKinsey, The state of AI, Aug. 2026)
44 % berichten, dass sie KI skalieren (McKinsey, The state of AI, Aug. 2026)
37 % sehen eine gewisse Wirkung auf den Gewinn (EBIT) (McKinsey, The state of AI, Aug. 2026)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Beginnen Sie mit Ihrer Aufgabe. Vergleichen Sie, worauf es ankommt.
Das Good AI Prisma ordnet 998 Markteinträge auf einem Rad an, darunter 961 KI-Angebote. Wählen Sie Ihre Unternehmensfunktion oder Branche, vergleichen Sie die Angebote samt Quellen und planen Sie den nächsten Schritt.
Quelle: Good AI Prisma v3.12 · Good AI Prisma, Okt. 2026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Ein KI-Agent beantwortet Kundenanfragen und löst Erstattungen aus: Fünf Fragen helfen, ihn sicher und wirtschaftlich einzusetzen.
Verantwortung: Wer entscheidet und trägt die Folgen?
Befugnis: Was darf der Agent allein, und bis zu welchem Betrag?
Nachweis: Welche Antworten brauchen eine Quelle?
Kontrolle: Wann greift ein Mensch ein?
Nutzen: Wird das Ergebnis messbar besser?
Szenario-Details für den Vortrag:
Verantwortung: Eine benannte Person im Kundenservice; die Finanzabteilung verantwortet das Erstattungsbudget, die IT die Anbindung. → Aufbau der KI-Governance
Befugnis: Der Agent sieht Bestellungen und Lieferstatus und erstattet bis zu einer Grenze, die die Finanzabteilung festlegt. → Profile &amp; Vergleich
Nachweis: Preise und Rückgaberegeln nennen ihre Quelle; jede Erstattung wird mit Grund und Freigabe dokumentiert. → Prüfbericht (AI Trust Record)
Kontrolle: Ein Mensch prüft Erstattungen über der Grenze, Beschwerden und unklare Fälle; ein Abbruchkriterium stoppt den Agenten. → Begleiteter Pilot (AI Trust Pilot)
Nutzen: Messen Sie abgenommene Antworten, Beschwerden und Nacharbeit vor und während des Pilots. → KI-Rechner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Beginnen Sie diesen Monat mit einer konkreten Frage und einer verantwortlichen Person.
Prüfen: KI-Reifegrad-Check: ein Workshoptag, danach die schriftliche Bewertung · 3.500 € · https://ethority.ai/de/products/enterprise-services/readiness-maturity-check
2–3 Wochen: AI Act Readiness Sprint · ab 6.900 € · https://ethority.ai/de/products/enterprise-services/ai-act-readiness-sprint
E-Mail: sten@ethority.ai · Gespräch, 30 Min.
QR · Diese Präsentation online: https://ethority.ai/de/research/presentations
QR · Mit Sten Franke vernetzen: https://www.linkedin.com/in/stenfranke
Quelle: Angebotsseiten auf ethority.ai · Nettopreise, ggf. zzgl. Umsatzsteuer · Okt. 2026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THORITY_NIGHT_16x9">
    <p:bg>
      <p:bgPr>
        <a:solidFill>
          <a:srgbClr val="06111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hyperlink" Target="https://ethority.ai/de/products/enterprise-services/readiness-maturity-check?utm_source=pdf&amp;utm_medium=deck&amp;utm_campaign=keynote-executive-de-v3.4" TargetMode="External"/><Relationship Id="rId3" Type="http://schemas.openxmlformats.org/officeDocument/2006/relationships/hyperlink" Target="https://ethority.ai/de/products/enterprise-services/readiness-maturity-check?utm_source=pdf&amp;utm_medium=deck&amp;utm_campaign=keynote-executive-de-v3.4" TargetMode="External"/><Relationship Id="rId4" Type="http://schemas.openxmlformats.org/officeDocument/2006/relationships/hyperlink" Target="https://ethority.ai/de/products/enterprise-services/readiness-maturity-check?utm_source=pdf&amp;utm_medium=deck&amp;utm_campaign=keynote-executive-de-v3.4" TargetMode="External"/><Relationship Id="rId5" Type="http://schemas.openxmlformats.org/officeDocument/2006/relationships/hyperlink" Target="https://ethority.ai/de/products/enterprise-services/readiness-maturity-check?utm_source=pdf&amp;utm_medium=deck&amp;utm_campaign=keynote-executive-de-v3.4" TargetMode="External"/><Relationship Id="rId6" Type="http://schemas.openxmlformats.org/officeDocument/2006/relationships/hyperlink" Target="https://ethority.ai/de/products/enterprise-services/readiness-maturity-check?utm_source=pdf&amp;utm_medium=deck&amp;utm_campaign=keynote-executive-de-v3.4" TargetMode="External"/><Relationship Id="rId7" Type="http://schemas.openxmlformats.org/officeDocument/2006/relationships/hyperlink" Target="https://ethority.ai/de/products/enterprise-services/readiness-maturity-check?utm_source=pdf&amp;utm_medium=deck&amp;utm_campaign=keynote-executive-de-v3.4" TargetMode="External"/><Relationship Id="rId8" Type="http://schemas.openxmlformats.org/officeDocument/2006/relationships/hyperlink" Target="https://ethority.ai/de/products/enterprise-services/ai-act-readiness-sprint?utm_source=pdf&amp;utm_medium=deck&amp;utm_campaign=keynote-executive-de-v3.4" TargetMode="External"/><Relationship Id="rId9" Type="http://schemas.openxmlformats.org/officeDocument/2006/relationships/hyperlink" Target="https://ethority.ai/de/products/enterprise-services/ai-act-readiness-sprint?utm_source=pdf&amp;utm_medium=deck&amp;utm_campaign=keynote-executive-de-v3.4" TargetMode="External"/><Relationship Id="rId10" Type="http://schemas.openxmlformats.org/officeDocument/2006/relationships/hyperlink" Target="https://ethority.ai/de/products/enterprise-services/ai-act-readiness-sprint?utm_source=pdf&amp;utm_medium=deck&amp;utm_campaign=keynote-executive-de-v3.4" TargetMode="External"/><Relationship Id="rId11" Type="http://schemas.openxmlformats.org/officeDocument/2006/relationships/hyperlink" Target="https://ethority.ai/de/products/enterprise-services/ai-act-readiness-sprint?utm_source=pdf&amp;utm_medium=deck&amp;utm_campaign=keynote-executive-de-v3.4" TargetMode="External"/><Relationship Id="rId12" Type="http://schemas.openxmlformats.org/officeDocument/2006/relationships/hyperlink" Target="https://ethority.ai/de/products/enterprise-services/ai-act-readiness-sprint?utm_source=pdf&amp;utm_medium=deck&amp;utm_campaign=keynote-executive-de-v3.4" TargetMode="External"/><Relationship Id="rId13" Type="http://schemas.openxmlformats.org/officeDocument/2006/relationships/hyperlink" Target="https://ethority.ai/de/products/enterprise-services/ai-act-readiness-sprint?utm_source=pdf&amp;utm_medium=deck&amp;utm_campaign=keynote-executive-de-v3.4" TargetMode="External"/><Relationship Id="rId14" Type="http://schemas.openxmlformats.org/officeDocument/2006/relationships/hyperlink" Target="mailto:sten@ethority.ai" TargetMode="External"/><Relationship Id="rId15" Type="http://schemas.openxmlformats.org/officeDocument/2006/relationships/hyperlink" Target="mailto:sten@ethority.ai" TargetMode="External"/><Relationship Id="rId16" Type="http://schemas.openxmlformats.org/officeDocument/2006/relationships/image" Target="../media/image-5-2.png"/><Relationship Id="rId17" Type="http://schemas.openxmlformats.org/officeDocument/2006/relationships/hyperlink" Target="mailto:sten@ethority.ai" TargetMode="External"/><Relationship Id="rId18" Type="http://schemas.openxmlformats.org/officeDocument/2006/relationships/hyperlink" Target="https://ethority.ai/?utm_source=pdf&amp;utm_medium=deck&amp;utm_campaign=keynote-executive-de-v3.4" TargetMode="External"/><Relationship Id="rId19" Type="http://schemas.openxmlformats.org/officeDocument/2006/relationships/image" Target="../media/image-5-3.png"/><Relationship Id="rId20" Type="http://schemas.openxmlformats.org/officeDocument/2006/relationships/image" Target="../media/image-5-4.png"/><Relationship Id="rId21" Type="http://schemas.openxmlformats.org/officeDocument/2006/relationships/slideLayout" Target="../slideLayouts/slideLayout2.xml"/><Relationship Id="rId2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_1_0"/>
          <p:cNvSpPr/>
          <p:nvPr/>
        </p:nvSpPr>
        <p:spPr>
          <a:xfrm>
            <a:off x="0" y="0"/>
            <a:ext cx="12191970" cy="88880"/>
          </a:xfrm>
          <a:prstGeom prst="rect">
            <a:avLst/>
          </a:prstGeom>
          <a:solidFill>
            <a:srgbClr val="35C8FF"/>
          </a:solidFill>
          <a:ln/>
        </p:spPr>
      </p:sp>
      <p:pic>
        <p:nvPicPr>
          <p:cNvPr id="3" name="picture_1_1" descr="/tmp/claude-0/-home-claude/5dcc285b-52c5-57b1-88a8-9616b3351304/scratchpad/f39/W2/decks_v3/_work/A_Keynote-Executive_KI-die-Ihr-Unternehmen-weiterbringt_DE_v3.4_20261027/img_000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970" y="317480"/>
            <a:ext cx="279441" cy="279441"/>
          </a:xfrm>
          <a:prstGeom prst="rect">
            <a:avLst/>
          </a:prstGeom>
        </p:spPr>
      </p:pic>
      <p:sp>
        <p:nvSpPr>
          <p:cNvPr id="4" name="text_1_2"/>
          <p:cNvSpPr txBox="1"/>
          <p:nvPr/>
        </p:nvSpPr>
        <p:spPr>
          <a:xfrm>
            <a:off x="1143000" y="320680"/>
            <a:ext cx="1770827" cy="1587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50"/>
              </a:lnSpc>
              <a:buNone/>
            </a:pPr>
            <a:r>
              <a:rPr lang="en-US" sz="1250" b="1" spc="175" kern="0" dirty="0">
                <a:solidFill>
                  <a:srgbClr val="EEF3F8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ETHORITY</a:t>
            </a:r>
            <a:pPr algn="l" indent="0" marL="0">
              <a:lnSpc>
                <a:spcPts val="1250"/>
              </a:lnSpc>
              <a:buNone/>
            </a:pPr>
            <a:r>
              <a:rPr lang="en-US" sz="600" b="1" baseline="30000" dirty="0">
                <a:solidFill>
                  <a:srgbClr val="EEF3F8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®</a:t>
            </a:r>
            <a:endParaRPr lang="en-US" sz="1250" dirty="0"/>
          </a:p>
        </p:txBody>
      </p:sp>
      <p:sp>
        <p:nvSpPr>
          <p:cNvPr id="5" name="text_1_3"/>
          <p:cNvSpPr txBox="1"/>
          <p:nvPr/>
        </p:nvSpPr>
        <p:spPr>
          <a:xfrm>
            <a:off x="1143000" y="517550"/>
            <a:ext cx="1770827" cy="761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600"/>
              </a:lnSpc>
              <a:buNone/>
            </a:pPr>
            <a:r>
              <a:rPr lang="en-US" sz="600" spc="120" kern="0" dirty="0">
                <a:solidFill>
                  <a:srgbClr val="71879C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AI BUSINESS OPERATING SYSTEM</a:t>
            </a:r>
            <a:endParaRPr lang="en-US" sz="600" dirty="0"/>
          </a:p>
        </p:txBody>
      </p:sp>
      <p:sp>
        <p:nvSpPr>
          <p:cNvPr id="6" name="text_1_4"/>
          <p:cNvSpPr txBox="1"/>
          <p:nvPr/>
        </p:nvSpPr>
        <p:spPr>
          <a:xfrm>
            <a:off x="9808403" y="406359"/>
            <a:ext cx="1682953" cy="1015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800"/>
              </a:lnSpc>
              <a:buNone/>
            </a:pPr>
            <a:r>
              <a:rPr lang="en-US" sz="800" b="1" spc="128" kern="0" dirty="0">
                <a:solidFill>
                  <a:srgbClr val="71879C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KEYNOTE · KURZFASSUNG</a:t>
            </a:r>
            <a:endParaRPr lang="en-US" sz="800" dirty="0"/>
          </a:p>
        </p:txBody>
      </p:sp>
      <p:pic>
        <p:nvPicPr>
          <p:cNvPr id="7" name="picture_1_5" descr="/tmp/claude-0/-home-claude/5dcc285b-52c5-57b1-88a8-9616b3351304/scratchpad/f39/W2/decks_v3/_work/A_Keynote-Executive_KI-die-Ihr-Unternehmen-weiterbringt_DE_v3.4_20261027/img_001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9041" y="698510"/>
            <a:ext cx="3683020" cy="5587990"/>
          </a:xfrm>
          <a:prstGeom prst="rect">
            <a:avLst/>
          </a:prstGeom>
        </p:spPr>
      </p:pic>
      <p:sp>
        <p:nvSpPr>
          <p:cNvPr id="8" name="text_1_6"/>
          <p:cNvSpPr txBox="1"/>
          <p:nvPr/>
        </p:nvSpPr>
        <p:spPr>
          <a:xfrm>
            <a:off x="761970" y="1206459"/>
            <a:ext cx="7730520" cy="1733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370"/>
              </a:lnSpc>
              <a:buNone/>
            </a:pPr>
            <a:r>
              <a:rPr lang="en-US" sz="1050" b="1" spc="147" kern="0" dirty="0">
                <a:solidFill>
                  <a:srgbClr val="35C8FF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ETHORITY · KEYNOTE · GOOD AI PRISMA MARKTSTUDIE 2026/27</a:t>
            </a:r>
            <a:endParaRPr lang="en-US" sz="1050" dirty="0"/>
          </a:p>
        </p:txBody>
      </p:sp>
      <p:sp>
        <p:nvSpPr>
          <p:cNvPr id="9" name="Title"/>
          <p:cNvSpPr txBox="1"/>
          <p:nvPr/>
        </p:nvSpPr>
        <p:spPr>
          <a:xfrm>
            <a:off x="761970" y="1544970"/>
            <a:ext cx="7730520" cy="1892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4970"/>
              </a:lnSpc>
              <a:buNone/>
            </a:pPr>
            <a:r>
              <a:rPr lang="en-US" sz="5400" spc="-243" kern="0" dirty="0">
                <a:solidFill>
                  <a:srgbClr val="EEF3F8"/>
                </a:solidFill>
                <a:latin typeface="Archivo Black" pitchFamily="34" charset="0"/>
                <a:ea typeface="Archivo Black" pitchFamily="34" charset="-122"/>
                <a:cs typeface="Archivo Black" pitchFamily="34" charset="-120"/>
              </a:rPr>
              <a:t>KI, die </a:t>
            </a:r>
            <a:pPr algn="l" indent="0" marL="0">
              <a:lnSpc>
                <a:spcPts val="4970"/>
              </a:lnSpc>
              <a:buNone/>
            </a:pPr>
            <a:r>
              <a:rPr lang="en-US" sz="5400" spc="-243" kern="0" dirty="0">
                <a:solidFill>
                  <a:srgbClr val="35C8FF"/>
                </a:solidFill>
                <a:latin typeface="Archivo Black" pitchFamily="34" charset="0"/>
                <a:ea typeface="Archivo Black" pitchFamily="34" charset="-122"/>
                <a:cs typeface="Archivo Black" pitchFamily="34" charset="-120"/>
              </a:rPr>
              <a:t>Ihr Unternehmen weiterbringt.</a:t>
            </a:r>
            <a:endParaRPr lang="en-US" sz="5400" dirty="0"/>
          </a:p>
        </p:txBody>
      </p:sp>
      <p:sp>
        <p:nvSpPr>
          <p:cNvPr id="10" name="text_1_8"/>
          <p:cNvSpPr txBox="1"/>
          <p:nvPr/>
        </p:nvSpPr>
        <p:spPr>
          <a:xfrm>
            <a:off x="761970" y="3628248"/>
            <a:ext cx="7076450" cy="7842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60"/>
              </a:lnSpc>
              <a:buNone/>
            </a:pPr>
            <a:r>
              <a:rPr lang="en-US" sz="1450" dirty="0">
                <a:solidFill>
                  <a:srgbClr val="A3B4C5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Finden Sie passende KI, bewerten Sie ihren wirtschaftlichen Nutzen und setzen Sie sie verantwortungsvoll ein. Eine Keynote von Sten Franke zur Good AI Prisma Marktstudie 2026/27.</a:t>
            </a:r>
            <a:endParaRPr lang="en-US" sz="1450" dirty="0"/>
          </a:p>
        </p:txBody>
      </p:sp>
      <p:sp>
        <p:nvSpPr>
          <p:cNvPr id="11" name="shape_1_9"/>
          <p:cNvSpPr/>
          <p:nvPr/>
        </p:nvSpPr>
        <p:spPr>
          <a:xfrm>
            <a:off x="761970" y="4735495"/>
            <a:ext cx="2763500" cy="38130"/>
          </a:xfrm>
          <a:prstGeom prst="rect">
            <a:avLst/>
          </a:prstGeom>
          <a:solidFill>
            <a:srgbClr val="35C8FF"/>
          </a:solidFill>
          <a:ln/>
        </p:spPr>
      </p:sp>
      <p:sp>
        <p:nvSpPr>
          <p:cNvPr id="12" name="text_1_10"/>
          <p:cNvSpPr txBox="1"/>
          <p:nvPr/>
        </p:nvSpPr>
        <p:spPr>
          <a:xfrm>
            <a:off x="761970" y="4875215"/>
            <a:ext cx="2859146" cy="4063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200"/>
              </a:lnSpc>
              <a:buNone/>
            </a:pPr>
            <a:r>
              <a:rPr lang="en-US" sz="3200" spc="-112" kern="0" dirty="0">
                <a:solidFill>
                  <a:srgbClr val="35C8FF"/>
                </a:solidFill>
                <a:latin typeface="Archivo Black" pitchFamily="34" charset="0"/>
                <a:ea typeface="Archivo Black" pitchFamily="34" charset="-122"/>
                <a:cs typeface="Archivo Black" pitchFamily="34" charset="-120"/>
              </a:rPr>
              <a:t>2,67 Bio. US-$</a:t>
            </a:r>
            <a:endParaRPr lang="en-US" sz="3200" dirty="0"/>
          </a:p>
        </p:txBody>
      </p:sp>
      <p:sp>
        <p:nvSpPr>
          <p:cNvPr id="13" name="text_1_11"/>
          <p:cNvSpPr txBox="1"/>
          <p:nvPr/>
        </p:nvSpPr>
        <p:spPr>
          <a:xfrm>
            <a:off x="761970" y="5357835"/>
            <a:ext cx="2859146" cy="1844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450"/>
              </a:lnSpc>
              <a:buNone/>
            </a:pPr>
            <a:r>
              <a:rPr lang="en-US" sz="1100" dirty="0">
                <a:solidFill>
                  <a:srgbClr val="EEF3F8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prognostizierte KI-Ausgaben weltweit 2026</a:t>
            </a:r>
            <a:endParaRPr lang="en-US" sz="1100" dirty="0"/>
          </a:p>
        </p:txBody>
      </p:sp>
      <p:sp>
        <p:nvSpPr>
          <p:cNvPr id="14" name="text_1_12"/>
          <p:cNvSpPr txBox="1"/>
          <p:nvPr/>
        </p:nvSpPr>
        <p:spPr>
          <a:xfrm>
            <a:off x="761970" y="5605638"/>
            <a:ext cx="2859146" cy="115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910"/>
              </a:lnSpc>
              <a:buNone/>
            </a:pPr>
            <a:r>
              <a:rPr lang="en-US" sz="700" spc="70" kern="0" dirty="0">
                <a:solidFill>
                  <a:srgbClr val="71879C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GARTNER, SEPT. 2026</a:t>
            </a:r>
            <a:endParaRPr lang="en-US" sz="700" dirty="0"/>
          </a:p>
        </p:txBody>
      </p:sp>
      <p:sp>
        <p:nvSpPr>
          <p:cNvPr id="15" name="shape_1_13"/>
          <p:cNvSpPr/>
          <p:nvPr/>
        </p:nvSpPr>
        <p:spPr>
          <a:xfrm>
            <a:off x="3804910" y="4735495"/>
            <a:ext cx="1990009" cy="38130"/>
          </a:xfrm>
          <a:prstGeom prst="rect">
            <a:avLst/>
          </a:prstGeom>
          <a:solidFill>
            <a:srgbClr val="35C8FF"/>
          </a:solidFill>
          <a:ln/>
        </p:spPr>
      </p:sp>
      <p:sp>
        <p:nvSpPr>
          <p:cNvPr id="16" name="text_1_14"/>
          <p:cNvSpPr txBox="1"/>
          <p:nvPr/>
        </p:nvSpPr>
        <p:spPr>
          <a:xfrm>
            <a:off x="3804910" y="4875215"/>
            <a:ext cx="2062429" cy="4063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200"/>
              </a:lnSpc>
              <a:buNone/>
            </a:pPr>
            <a:r>
              <a:rPr lang="en-US" sz="3200" spc="-112" kern="0" dirty="0">
                <a:solidFill>
                  <a:srgbClr val="35C8FF"/>
                </a:solidFill>
                <a:latin typeface="Archivo Black" pitchFamily="34" charset="0"/>
                <a:ea typeface="Archivo Black" pitchFamily="34" charset="-122"/>
                <a:cs typeface="Archivo Black" pitchFamily="34" charset="-120"/>
              </a:rPr>
              <a:t>961</a:t>
            </a:r>
            <a:endParaRPr lang="en-US" sz="3200" dirty="0"/>
          </a:p>
        </p:txBody>
      </p:sp>
      <p:sp>
        <p:nvSpPr>
          <p:cNvPr id="17" name="text_1_15"/>
          <p:cNvSpPr txBox="1"/>
          <p:nvPr/>
        </p:nvSpPr>
        <p:spPr>
          <a:xfrm>
            <a:off x="3804910" y="5357835"/>
            <a:ext cx="2062429" cy="3686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450"/>
              </a:lnSpc>
              <a:buNone/>
            </a:pPr>
            <a:r>
              <a:rPr lang="en-US" sz="1100" dirty="0">
                <a:solidFill>
                  <a:srgbClr val="EEF3F8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KI-Angebote auf einer Landkarte</a:t>
            </a:r>
            <a:endParaRPr lang="en-US" sz="1100" dirty="0"/>
          </a:p>
        </p:txBody>
      </p:sp>
      <p:sp>
        <p:nvSpPr>
          <p:cNvPr id="18" name="text_1_16"/>
          <p:cNvSpPr txBox="1"/>
          <p:nvPr/>
        </p:nvSpPr>
        <p:spPr>
          <a:xfrm>
            <a:off x="3804910" y="5789981"/>
            <a:ext cx="2062429" cy="115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910"/>
              </a:lnSpc>
              <a:buNone/>
            </a:pPr>
            <a:r>
              <a:rPr lang="en-US" sz="700" spc="70" kern="0" dirty="0">
                <a:solidFill>
                  <a:srgbClr val="71879C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GOOD AI PRISMA, OKT. 2026</a:t>
            </a:r>
            <a:endParaRPr lang="en-US" sz="700" dirty="0"/>
          </a:p>
        </p:txBody>
      </p:sp>
      <p:sp>
        <p:nvSpPr>
          <p:cNvPr id="19" name="shape_1_17"/>
          <p:cNvSpPr/>
          <p:nvPr/>
        </p:nvSpPr>
        <p:spPr>
          <a:xfrm>
            <a:off x="6074359" y="4735495"/>
            <a:ext cx="1990100" cy="38130"/>
          </a:xfrm>
          <a:prstGeom prst="rect">
            <a:avLst/>
          </a:prstGeom>
          <a:solidFill>
            <a:srgbClr val="35C8FF"/>
          </a:solidFill>
          <a:ln/>
        </p:spPr>
      </p:sp>
      <p:sp>
        <p:nvSpPr>
          <p:cNvPr id="20" name="text_1_18"/>
          <p:cNvSpPr txBox="1"/>
          <p:nvPr/>
        </p:nvSpPr>
        <p:spPr>
          <a:xfrm>
            <a:off x="6074359" y="4875215"/>
            <a:ext cx="2062521" cy="4063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200"/>
              </a:lnSpc>
              <a:buNone/>
            </a:pPr>
            <a:r>
              <a:rPr lang="en-US" sz="3200" spc="-112" kern="0" dirty="0">
                <a:solidFill>
                  <a:srgbClr val="35C8FF"/>
                </a:solidFill>
                <a:latin typeface="Archivo Black" pitchFamily="34" charset="0"/>
                <a:ea typeface="Archivo Black" pitchFamily="34" charset="-122"/>
                <a:cs typeface="Archivo Black" pitchFamily="34" charset="-120"/>
              </a:rPr>
              <a:t>1 von 5</a:t>
            </a:r>
            <a:endParaRPr lang="en-US" sz="3200" dirty="0"/>
          </a:p>
        </p:txBody>
      </p:sp>
      <p:sp>
        <p:nvSpPr>
          <p:cNvPr id="21" name="text_1_19"/>
          <p:cNvSpPr txBox="1"/>
          <p:nvPr/>
        </p:nvSpPr>
        <p:spPr>
          <a:xfrm>
            <a:off x="6074359" y="5357835"/>
            <a:ext cx="2062521" cy="3686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450"/>
              </a:lnSpc>
              <a:buNone/>
            </a:pPr>
            <a:r>
              <a:rPr lang="en-US" sz="1100" dirty="0">
                <a:solidFill>
                  <a:srgbClr val="EEF3F8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EU-Unternehmen ab 10 Beschäftigten nutzt KI</a:t>
            </a:r>
            <a:endParaRPr lang="en-US" sz="1100" dirty="0"/>
          </a:p>
        </p:txBody>
      </p:sp>
      <p:sp>
        <p:nvSpPr>
          <p:cNvPr id="22" name="text_1_20"/>
          <p:cNvSpPr txBox="1"/>
          <p:nvPr/>
        </p:nvSpPr>
        <p:spPr>
          <a:xfrm>
            <a:off x="6074359" y="5789981"/>
            <a:ext cx="2062521" cy="115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910"/>
              </a:lnSpc>
              <a:buNone/>
            </a:pPr>
            <a:r>
              <a:rPr lang="en-US" sz="700" spc="70" kern="0" dirty="0">
                <a:solidFill>
                  <a:srgbClr val="71879C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EUROSTAT, DEZ. 2025</a:t>
            </a:r>
            <a:endParaRPr lang="en-US" sz="700" dirty="0"/>
          </a:p>
        </p:txBody>
      </p:sp>
      <p:sp>
        <p:nvSpPr>
          <p:cNvPr id="23" name="text_1_21"/>
          <p:cNvSpPr txBox="1"/>
          <p:nvPr/>
        </p:nvSpPr>
        <p:spPr>
          <a:xfrm>
            <a:off x="761970" y="6314481"/>
            <a:ext cx="11000781" cy="990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80"/>
              </a:lnSpc>
              <a:buNone/>
            </a:pPr>
            <a:r>
              <a:rPr lang="en-US" sz="650" spc="26" kern="0" dirty="0">
                <a:solidFill>
                  <a:srgbClr val="5A6F84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Good-AI-Prisma-Grafik © 2026 ETHORITY &amp; STEN.AI LLC · CC BY-NC-ND 4.0 · kommerzielle Nutzung mit Lizenz auf Anfrage · Daten und Marken Dritter nicht umfasst</a:t>
            </a:r>
            <a:endParaRPr lang="en-US" sz="650" dirty="0"/>
          </a:p>
        </p:txBody>
      </p:sp>
      <p:sp>
        <p:nvSpPr>
          <p:cNvPr id="24" name="text_1_22"/>
          <p:cNvSpPr txBox="1"/>
          <p:nvPr/>
        </p:nvSpPr>
        <p:spPr>
          <a:xfrm>
            <a:off x="761970" y="6502390"/>
            <a:ext cx="4109679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900"/>
              </a:lnSpc>
              <a:buNone/>
            </a:pPr>
            <a:r>
              <a:rPr lang="en-US" sz="750" spc="90" kern="0" dirty="0">
                <a:solidFill>
                  <a:srgbClr val="71879C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ETHORITY · KEYNOTE KURZFASSUNG · DE · V3.4 · 27. OKT. 2026</a:t>
            </a:r>
            <a:endParaRPr lang="en-US" sz="750" dirty="0"/>
          </a:p>
        </p:txBody>
      </p:sp>
      <p:sp>
        <p:nvSpPr>
          <p:cNvPr id="25" name="text_1_23"/>
          <p:cNvSpPr txBox="1"/>
          <p:nvPr/>
        </p:nvSpPr>
        <p:spPr>
          <a:xfrm>
            <a:off x="10885841" y="6496080"/>
            <a:ext cx="573146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900"/>
              </a:lnSpc>
              <a:buNone/>
            </a:pPr>
            <a:r>
              <a:rPr lang="en-US" sz="900" b="1" spc="72" kern="0" dirty="0">
                <a:solidFill>
                  <a:srgbClr val="A3B4C5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01 / 05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_2_0"/>
          <p:cNvSpPr/>
          <p:nvPr/>
        </p:nvSpPr>
        <p:spPr>
          <a:xfrm>
            <a:off x="0" y="0"/>
            <a:ext cx="12191970" cy="88880"/>
          </a:xfrm>
          <a:prstGeom prst="rect">
            <a:avLst/>
          </a:prstGeom>
          <a:solidFill>
            <a:srgbClr val="35C8FF"/>
          </a:solidFill>
          <a:ln/>
        </p:spPr>
      </p:sp>
      <p:pic>
        <p:nvPicPr>
          <p:cNvPr id="3" name="picture_2_1" descr="/tmp/claude-0/-home-claude/5dcc285b-52c5-57b1-88a8-9616b3351304/scratchpad/f39/W2/decks_v3/_work/A_Keynote-Executive_KI-die-Ihr-Unternehmen-weiterbringt_DE_v3.4_20261027/img_002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970" y="317480"/>
            <a:ext cx="279441" cy="279441"/>
          </a:xfrm>
          <a:prstGeom prst="rect">
            <a:avLst/>
          </a:prstGeom>
        </p:spPr>
      </p:pic>
      <p:sp>
        <p:nvSpPr>
          <p:cNvPr id="4" name="text_2_2"/>
          <p:cNvSpPr txBox="1"/>
          <p:nvPr/>
        </p:nvSpPr>
        <p:spPr>
          <a:xfrm>
            <a:off x="1143000" y="320680"/>
            <a:ext cx="1770827" cy="1587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50"/>
              </a:lnSpc>
              <a:buNone/>
            </a:pPr>
            <a:r>
              <a:rPr lang="en-US" sz="1250" b="1" spc="175" kern="0" dirty="0">
                <a:solidFill>
                  <a:srgbClr val="EEF3F8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ETHORITY</a:t>
            </a:r>
            <a:pPr algn="l" indent="0" marL="0">
              <a:lnSpc>
                <a:spcPts val="1250"/>
              </a:lnSpc>
              <a:buNone/>
            </a:pPr>
            <a:r>
              <a:rPr lang="en-US" sz="600" b="1" baseline="30000" dirty="0">
                <a:solidFill>
                  <a:srgbClr val="EEF3F8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®</a:t>
            </a:r>
            <a:endParaRPr lang="en-US" sz="1250" dirty="0"/>
          </a:p>
        </p:txBody>
      </p:sp>
      <p:sp>
        <p:nvSpPr>
          <p:cNvPr id="5" name="text_2_3"/>
          <p:cNvSpPr txBox="1"/>
          <p:nvPr/>
        </p:nvSpPr>
        <p:spPr>
          <a:xfrm>
            <a:off x="1143000" y="517550"/>
            <a:ext cx="1770827" cy="761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600"/>
              </a:lnSpc>
              <a:buNone/>
            </a:pPr>
            <a:r>
              <a:rPr lang="en-US" sz="600" spc="120" kern="0" dirty="0">
                <a:solidFill>
                  <a:srgbClr val="71879C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AI BUSINESS OPERATING SYSTEM</a:t>
            </a:r>
            <a:endParaRPr lang="en-US" sz="600" dirty="0"/>
          </a:p>
        </p:txBody>
      </p:sp>
      <p:sp>
        <p:nvSpPr>
          <p:cNvPr id="6" name="text_2_4"/>
          <p:cNvSpPr txBox="1"/>
          <p:nvPr/>
        </p:nvSpPr>
        <p:spPr>
          <a:xfrm>
            <a:off x="9808403" y="406359"/>
            <a:ext cx="1682953" cy="1015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800"/>
              </a:lnSpc>
              <a:buNone/>
            </a:pPr>
            <a:r>
              <a:rPr lang="en-US" sz="800" b="1" spc="128" kern="0" dirty="0">
                <a:solidFill>
                  <a:srgbClr val="71879C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KEYNOTE · KURZFASSUNG</a:t>
            </a:r>
            <a:endParaRPr lang="en-US" sz="800" dirty="0"/>
          </a:p>
        </p:txBody>
      </p:sp>
      <p:sp>
        <p:nvSpPr>
          <p:cNvPr id="7" name="text_2_5"/>
          <p:cNvSpPr txBox="1"/>
          <p:nvPr/>
        </p:nvSpPr>
        <p:spPr>
          <a:xfrm>
            <a:off x="761970" y="952530"/>
            <a:ext cx="11000781" cy="1733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370"/>
              </a:lnSpc>
              <a:buNone/>
            </a:pPr>
            <a:r>
              <a:rPr lang="en-US" sz="1050" b="1" spc="147" kern="0" dirty="0">
                <a:solidFill>
                  <a:srgbClr val="35C8FF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DIE STUDIE IN EINER MINUTE</a:t>
            </a:r>
            <a:endParaRPr lang="en-US" sz="1050" dirty="0"/>
          </a:p>
        </p:txBody>
      </p:sp>
      <p:sp>
        <p:nvSpPr>
          <p:cNvPr id="8" name="Title"/>
          <p:cNvSpPr txBox="1"/>
          <p:nvPr/>
        </p:nvSpPr>
        <p:spPr>
          <a:xfrm>
            <a:off x="761970" y="1240109"/>
            <a:ext cx="10477470" cy="7770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60"/>
              </a:lnSpc>
              <a:buNone/>
            </a:pPr>
            <a:r>
              <a:rPr lang="en-US" sz="3000" b="1" spc="-90" kern="0" dirty="0">
                <a:solidFill>
                  <a:srgbClr val="EEF3F8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Neun von zehn befragten Organisationen nutzen KI; </a:t>
            </a:r>
            <a:pPr algn="l" indent="0" marL="0">
              <a:lnSpc>
                <a:spcPts val="3060"/>
              </a:lnSpc>
              <a:buNone/>
            </a:pPr>
            <a:r>
              <a:rPr lang="en-US" sz="3000" b="1" spc="-90" kern="0" dirty="0">
                <a:solidFill>
                  <a:srgbClr val="35C8F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37 % sehen eine Wirkung auf den Gewinn.</a:t>
            </a:r>
            <a:endParaRPr lang="en-US" sz="3000" dirty="0"/>
          </a:p>
        </p:txBody>
      </p:sp>
      <p:sp>
        <p:nvSpPr>
          <p:cNvPr id="9" name="text_2_7"/>
          <p:cNvSpPr txBox="1"/>
          <p:nvPr/>
        </p:nvSpPr>
        <p:spPr>
          <a:xfrm>
            <a:off x="761970" y="2156887"/>
            <a:ext cx="8515350" cy="4687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50"/>
              </a:lnSpc>
              <a:buNone/>
            </a:pPr>
            <a:r>
              <a:rPr lang="en-US" sz="1300" dirty="0">
                <a:solidFill>
                  <a:srgbClr val="A3B4C5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Drei getrennte Antworten aus einer weltweiten Umfrage: Die Befragten berichten von regelmäßiger Nutzung, Skalierung und einer gewissen Wirkung auf den Gewinn. Ob aus Nutzung ein Ergebnis wird, entscheiden Sie.</a:t>
            </a:r>
            <a:endParaRPr lang="en-US" sz="1300" dirty="0"/>
          </a:p>
        </p:txBody>
      </p:sp>
      <p:sp>
        <p:nvSpPr>
          <p:cNvPr id="10" name="shape_2_8"/>
          <p:cNvSpPr/>
          <p:nvPr/>
        </p:nvSpPr>
        <p:spPr>
          <a:xfrm>
            <a:off x="761970" y="2984510"/>
            <a:ext cx="3301990" cy="50841"/>
          </a:xfrm>
          <a:prstGeom prst="rect">
            <a:avLst/>
          </a:prstGeom>
          <a:solidFill>
            <a:srgbClr val="35C8FF"/>
          </a:solidFill>
          <a:ln/>
        </p:spPr>
      </p:sp>
      <p:sp>
        <p:nvSpPr>
          <p:cNvPr id="11" name="text_2_9"/>
          <p:cNvSpPr txBox="1"/>
          <p:nvPr/>
        </p:nvSpPr>
        <p:spPr>
          <a:xfrm>
            <a:off x="761970" y="3200400"/>
            <a:ext cx="3413730" cy="9525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7500"/>
              </a:lnSpc>
              <a:buNone/>
            </a:pPr>
            <a:r>
              <a:rPr lang="en-US" sz="7500" spc="-375" kern="0" dirty="0">
                <a:solidFill>
                  <a:srgbClr val="35C8FF"/>
                </a:solidFill>
                <a:latin typeface="Archivo Black" pitchFamily="34" charset="0"/>
                <a:ea typeface="Archivo Black" pitchFamily="34" charset="-122"/>
                <a:cs typeface="Archivo Black" pitchFamily="34" charset="-120"/>
              </a:rPr>
              <a:t>≈90 %</a:t>
            </a:r>
            <a:endParaRPr lang="en-US" sz="7500" dirty="0"/>
          </a:p>
        </p:txBody>
      </p:sp>
      <p:sp>
        <p:nvSpPr>
          <p:cNvPr id="12" name="text_2_10"/>
          <p:cNvSpPr txBox="1"/>
          <p:nvPr/>
        </p:nvSpPr>
        <p:spPr>
          <a:xfrm>
            <a:off x="761970" y="4279941"/>
            <a:ext cx="3413730" cy="4524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80"/>
              </a:lnSpc>
              <a:buNone/>
            </a:pPr>
            <a:r>
              <a:rPr lang="en-US" sz="1350" dirty="0">
                <a:solidFill>
                  <a:srgbClr val="EEF3F8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nutzen KI regelmäßig in mindestens einer Unternehmensfunktion</a:t>
            </a:r>
            <a:endParaRPr lang="en-US" sz="1350" dirty="0"/>
          </a:p>
        </p:txBody>
      </p:sp>
      <p:sp>
        <p:nvSpPr>
          <p:cNvPr id="13" name="text_2_11"/>
          <p:cNvSpPr txBox="1"/>
          <p:nvPr/>
        </p:nvSpPr>
        <p:spPr>
          <a:xfrm>
            <a:off x="761970" y="4821265"/>
            <a:ext cx="3413730" cy="1238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980"/>
              </a:lnSpc>
              <a:buNone/>
            </a:pPr>
            <a:r>
              <a:rPr lang="en-US" sz="750" spc="75" kern="0" dirty="0">
                <a:solidFill>
                  <a:srgbClr val="71879C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MCKINSEY, THE STATE OF AI, AUG. 2026</a:t>
            </a:r>
            <a:endParaRPr lang="en-US" sz="750" dirty="0"/>
          </a:p>
        </p:txBody>
      </p:sp>
      <p:sp>
        <p:nvSpPr>
          <p:cNvPr id="14" name="shape_2_12"/>
          <p:cNvSpPr/>
          <p:nvPr/>
        </p:nvSpPr>
        <p:spPr>
          <a:xfrm>
            <a:off x="4444990" y="2984510"/>
            <a:ext cx="3301990" cy="50841"/>
          </a:xfrm>
          <a:prstGeom prst="rect">
            <a:avLst/>
          </a:prstGeom>
          <a:solidFill>
            <a:srgbClr val="35C8FF"/>
          </a:solidFill>
          <a:ln/>
        </p:spPr>
      </p:sp>
      <p:sp>
        <p:nvSpPr>
          <p:cNvPr id="15" name="text_2_13"/>
          <p:cNvSpPr txBox="1"/>
          <p:nvPr/>
        </p:nvSpPr>
        <p:spPr>
          <a:xfrm>
            <a:off x="4444990" y="3200400"/>
            <a:ext cx="3413730" cy="9525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7500"/>
              </a:lnSpc>
              <a:buNone/>
            </a:pPr>
            <a:r>
              <a:rPr lang="en-US" sz="7500" spc="-375" kern="0" dirty="0">
                <a:solidFill>
                  <a:srgbClr val="35C8FF"/>
                </a:solidFill>
                <a:latin typeface="Archivo Black" pitchFamily="34" charset="0"/>
                <a:ea typeface="Archivo Black" pitchFamily="34" charset="-122"/>
                <a:cs typeface="Archivo Black" pitchFamily="34" charset="-120"/>
              </a:rPr>
              <a:t>44 %</a:t>
            </a:r>
            <a:endParaRPr lang="en-US" sz="7500" dirty="0"/>
          </a:p>
        </p:txBody>
      </p:sp>
      <p:sp>
        <p:nvSpPr>
          <p:cNvPr id="16" name="text_2_14"/>
          <p:cNvSpPr txBox="1"/>
          <p:nvPr/>
        </p:nvSpPr>
        <p:spPr>
          <a:xfrm>
            <a:off x="4444990" y="4279941"/>
            <a:ext cx="3413730" cy="2263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80"/>
              </a:lnSpc>
              <a:buNone/>
            </a:pPr>
            <a:r>
              <a:rPr lang="en-US" sz="1350" dirty="0">
                <a:solidFill>
                  <a:srgbClr val="EEF3F8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berichten, dass sie KI skalieren</a:t>
            </a:r>
            <a:endParaRPr lang="en-US" sz="1350" dirty="0"/>
          </a:p>
        </p:txBody>
      </p:sp>
      <p:sp>
        <p:nvSpPr>
          <p:cNvPr id="17" name="text_2_15"/>
          <p:cNvSpPr txBox="1"/>
          <p:nvPr/>
        </p:nvSpPr>
        <p:spPr>
          <a:xfrm>
            <a:off x="4444990" y="4595043"/>
            <a:ext cx="3413730" cy="1238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980"/>
              </a:lnSpc>
              <a:buNone/>
            </a:pPr>
            <a:r>
              <a:rPr lang="en-US" sz="750" spc="75" kern="0" dirty="0">
                <a:solidFill>
                  <a:srgbClr val="71879C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MCKINSEY, THE STATE OF AI, AUG. 2026</a:t>
            </a:r>
            <a:endParaRPr lang="en-US" sz="750" dirty="0"/>
          </a:p>
        </p:txBody>
      </p:sp>
      <p:sp>
        <p:nvSpPr>
          <p:cNvPr id="18" name="shape_2_16"/>
          <p:cNvSpPr/>
          <p:nvPr/>
        </p:nvSpPr>
        <p:spPr>
          <a:xfrm>
            <a:off x="8128010" y="2984510"/>
            <a:ext cx="3301990" cy="50841"/>
          </a:xfrm>
          <a:prstGeom prst="rect">
            <a:avLst/>
          </a:prstGeom>
          <a:solidFill>
            <a:srgbClr val="35C8FF"/>
          </a:solidFill>
          <a:ln/>
        </p:spPr>
      </p:sp>
      <p:sp>
        <p:nvSpPr>
          <p:cNvPr id="19" name="text_2_17"/>
          <p:cNvSpPr txBox="1"/>
          <p:nvPr/>
        </p:nvSpPr>
        <p:spPr>
          <a:xfrm>
            <a:off x="8128010" y="3200400"/>
            <a:ext cx="3413730" cy="9525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7500"/>
              </a:lnSpc>
              <a:buNone/>
            </a:pPr>
            <a:r>
              <a:rPr lang="en-US" sz="7500" spc="-375" kern="0" dirty="0">
                <a:solidFill>
                  <a:srgbClr val="35C8FF"/>
                </a:solidFill>
                <a:latin typeface="Archivo Black" pitchFamily="34" charset="0"/>
                <a:ea typeface="Archivo Black" pitchFamily="34" charset="-122"/>
                <a:cs typeface="Archivo Black" pitchFamily="34" charset="-120"/>
              </a:rPr>
              <a:t>37 %</a:t>
            </a:r>
            <a:endParaRPr lang="en-US" sz="7500" dirty="0"/>
          </a:p>
        </p:txBody>
      </p:sp>
      <p:sp>
        <p:nvSpPr>
          <p:cNvPr id="20" name="text_2_18"/>
          <p:cNvSpPr txBox="1"/>
          <p:nvPr/>
        </p:nvSpPr>
        <p:spPr>
          <a:xfrm>
            <a:off x="8128010" y="4279941"/>
            <a:ext cx="3413730" cy="4524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80"/>
              </a:lnSpc>
              <a:buNone/>
            </a:pPr>
            <a:r>
              <a:rPr lang="en-US" sz="1350" dirty="0">
                <a:solidFill>
                  <a:srgbClr val="EEF3F8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sehen eine gewisse Wirkung auf den Gewinn (EBIT)</a:t>
            </a:r>
            <a:endParaRPr lang="en-US" sz="1350" dirty="0"/>
          </a:p>
        </p:txBody>
      </p:sp>
      <p:sp>
        <p:nvSpPr>
          <p:cNvPr id="21" name="text_2_19"/>
          <p:cNvSpPr txBox="1"/>
          <p:nvPr/>
        </p:nvSpPr>
        <p:spPr>
          <a:xfrm>
            <a:off x="8128010" y="4821265"/>
            <a:ext cx="3413730" cy="1238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980"/>
              </a:lnSpc>
              <a:buNone/>
            </a:pPr>
            <a:r>
              <a:rPr lang="en-US" sz="750" spc="75" kern="0" dirty="0">
                <a:solidFill>
                  <a:srgbClr val="71879C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MCKINSEY, THE STATE OF AI, AUG. 2026</a:t>
            </a:r>
            <a:endParaRPr lang="en-US" sz="750" dirty="0"/>
          </a:p>
        </p:txBody>
      </p:sp>
      <p:sp>
        <p:nvSpPr>
          <p:cNvPr id="22" name="text_2_20"/>
          <p:cNvSpPr txBox="1"/>
          <p:nvPr/>
        </p:nvSpPr>
        <p:spPr>
          <a:xfrm>
            <a:off x="761970" y="6502390"/>
            <a:ext cx="4109679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900"/>
              </a:lnSpc>
              <a:buNone/>
            </a:pPr>
            <a:r>
              <a:rPr lang="en-US" sz="750" spc="90" kern="0" dirty="0">
                <a:solidFill>
                  <a:srgbClr val="71879C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ETHORITY · KEYNOTE KURZFASSUNG · DE · V3.4 · 27. OKT. 2026</a:t>
            </a:r>
            <a:endParaRPr lang="en-US" sz="750" dirty="0"/>
          </a:p>
        </p:txBody>
      </p:sp>
      <p:sp>
        <p:nvSpPr>
          <p:cNvPr id="23" name="text_2_21"/>
          <p:cNvSpPr txBox="1"/>
          <p:nvPr/>
        </p:nvSpPr>
        <p:spPr>
          <a:xfrm>
            <a:off x="10885841" y="6496080"/>
            <a:ext cx="573146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900"/>
              </a:lnSpc>
              <a:buNone/>
            </a:pPr>
            <a:r>
              <a:rPr lang="en-US" sz="900" b="1" spc="72" kern="0" dirty="0">
                <a:solidFill>
                  <a:srgbClr val="A3B4C5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02 / 05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_3_0"/>
          <p:cNvSpPr/>
          <p:nvPr/>
        </p:nvSpPr>
        <p:spPr>
          <a:xfrm>
            <a:off x="0" y="0"/>
            <a:ext cx="12191970" cy="88880"/>
          </a:xfrm>
          <a:prstGeom prst="rect">
            <a:avLst/>
          </a:prstGeom>
          <a:solidFill>
            <a:srgbClr val="35C8FF"/>
          </a:solidFill>
          <a:ln/>
        </p:spPr>
      </p:sp>
      <p:pic>
        <p:nvPicPr>
          <p:cNvPr id="3" name="picture_3_1" descr="/tmp/claude-0/-home-claude/5dcc285b-52c5-57b1-88a8-9616b3351304/scratchpad/f39/W2/decks_v3/_work/A_Keynote-Executive_KI-die-Ihr-Unternehmen-weiterbringt_DE_v3.4_20261027/img_003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970" y="317480"/>
            <a:ext cx="279441" cy="279441"/>
          </a:xfrm>
          <a:prstGeom prst="rect">
            <a:avLst/>
          </a:prstGeom>
        </p:spPr>
      </p:pic>
      <p:sp>
        <p:nvSpPr>
          <p:cNvPr id="4" name="text_3_2"/>
          <p:cNvSpPr txBox="1"/>
          <p:nvPr/>
        </p:nvSpPr>
        <p:spPr>
          <a:xfrm>
            <a:off x="1143000" y="320680"/>
            <a:ext cx="1770827" cy="1587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50"/>
              </a:lnSpc>
              <a:buNone/>
            </a:pPr>
            <a:r>
              <a:rPr lang="en-US" sz="1250" b="1" spc="175" kern="0" dirty="0">
                <a:solidFill>
                  <a:srgbClr val="EEF3F8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ETHORITY</a:t>
            </a:r>
            <a:pPr algn="l" indent="0" marL="0">
              <a:lnSpc>
                <a:spcPts val="1250"/>
              </a:lnSpc>
              <a:buNone/>
            </a:pPr>
            <a:r>
              <a:rPr lang="en-US" sz="600" b="1" baseline="30000" dirty="0">
                <a:solidFill>
                  <a:srgbClr val="EEF3F8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®</a:t>
            </a:r>
            <a:endParaRPr lang="en-US" sz="1250" dirty="0"/>
          </a:p>
        </p:txBody>
      </p:sp>
      <p:sp>
        <p:nvSpPr>
          <p:cNvPr id="5" name="text_3_3"/>
          <p:cNvSpPr txBox="1"/>
          <p:nvPr/>
        </p:nvSpPr>
        <p:spPr>
          <a:xfrm>
            <a:off x="1143000" y="517550"/>
            <a:ext cx="1770827" cy="761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600"/>
              </a:lnSpc>
              <a:buNone/>
            </a:pPr>
            <a:r>
              <a:rPr lang="en-US" sz="600" spc="120" kern="0" dirty="0">
                <a:solidFill>
                  <a:srgbClr val="71879C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AI BUSINESS OPERATING SYSTEM</a:t>
            </a:r>
            <a:endParaRPr lang="en-US" sz="600" dirty="0"/>
          </a:p>
        </p:txBody>
      </p:sp>
      <p:sp>
        <p:nvSpPr>
          <p:cNvPr id="6" name="text_3_4"/>
          <p:cNvSpPr txBox="1"/>
          <p:nvPr/>
        </p:nvSpPr>
        <p:spPr>
          <a:xfrm>
            <a:off x="9808403" y="406359"/>
            <a:ext cx="1682953" cy="1015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800"/>
              </a:lnSpc>
              <a:buNone/>
            </a:pPr>
            <a:r>
              <a:rPr lang="en-US" sz="800" b="1" spc="128" kern="0" dirty="0">
                <a:solidFill>
                  <a:srgbClr val="71879C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KEYNOTE · KURZFASSUNG</a:t>
            </a:r>
            <a:endParaRPr lang="en-US" sz="800" dirty="0"/>
          </a:p>
        </p:txBody>
      </p:sp>
      <p:pic>
        <p:nvPicPr>
          <p:cNvPr id="7" name="picture_3_5" descr="/tmp/claude-0/-home-claude/5dcc285b-52c5-57b1-88a8-9616b3351304/scratchpad/f39/W2/decks_v3/_work/A_Keynote-Executive_KI-die-Ihr-Unternehmen-weiterbringt_DE_v3.4_20261027/img_004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888980"/>
            <a:ext cx="6223041" cy="5016490"/>
          </a:xfrm>
          <a:prstGeom prst="rect">
            <a:avLst/>
          </a:prstGeom>
        </p:spPr>
      </p:pic>
      <p:sp>
        <p:nvSpPr>
          <p:cNvPr id="8" name="text_3_6"/>
          <p:cNvSpPr txBox="1"/>
          <p:nvPr/>
        </p:nvSpPr>
        <p:spPr>
          <a:xfrm>
            <a:off x="7429500" y="1079541"/>
            <a:ext cx="4198650" cy="1733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370"/>
              </a:lnSpc>
              <a:buNone/>
            </a:pPr>
            <a:r>
              <a:rPr lang="en-US" sz="1050" b="1" spc="147" kern="0" dirty="0">
                <a:solidFill>
                  <a:srgbClr val="35C8FF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DAS GOOD AI PRISMA · V3.12</a:t>
            </a:r>
            <a:endParaRPr lang="en-US" sz="1050" dirty="0"/>
          </a:p>
        </p:txBody>
      </p:sp>
      <p:sp>
        <p:nvSpPr>
          <p:cNvPr id="9" name="Title"/>
          <p:cNvSpPr txBox="1"/>
          <p:nvPr/>
        </p:nvSpPr>
        <p:spPr>
          <a:xfrm>
            <a:off x="7429500" y="1379830"/>
            <a:ext cx="4198650" cy="10492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700" b="1" spc="-81" kern="0" dirty="0">
                <a:solidFill>
                  <a:srgbClr val="EEF3F8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Beginnen Sie mit Ihrer Aufgabe. </a:t>
            </a:r>
            <a:pPr algn="l" indent="0" marL="0">
              <a:lnSpc>
                <a:spcPts val="2750"/>
              </a:lnSpc>
              <a:buNone/>
            </a:pPr>
            <a:r>
              <a:rPr lang="en-US" sz="2700" b="1" spc="-81" kern="0" dirty="0">
                <a:solidFill>
                  <a:srgbClr val="35C8F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Vergleichen Sie, worauf es ankommt.</a:t>
            </a:r>
            <a:endParaRPr lang="en-US" sz="2700" dirty="0"/>
          </a:p>
        </p:txBody>
      </p:sp>
      <p:sp>
        <p:nvSpPr>
          <p:cNvPr id="10" name="text_3_8"/>
          <p:cNvSpPr txBox="1"/>
          <p:nvPr/>
        </p:nvSpPr>
        <p:spPr>
          <a:xfrm>
            <a:off x="7429500" y="2594153"/>
            <a:ext cx="4198650" cy="11047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40"/>
              </a:lnSpc>
              <a:buNone/>
            </a:pPr>
            <a:r>
              <a:rPr lang="en-US" sz="1200" dirty="0">
                <a:solidFill>
                  <a:srgbClr val="A3B4C5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Das Good AI Prisma ordnet 998 Markteinträge auf einem Rad an, darunter 961 KI-Angebote. Wählen Sie Ihre Unternehmensfunktion oder Branche, vergleichen Sie die Angebote samt Quellen und planen Sie den nächsten Schritt.</a:t>
            </a:r>
            <a:endParaRPr lang="en-US" sz="1200" dirty="0"/>
          </a:p>
        </p:txBody>
      </p:sp>
      <p:sp>
        <p:nvSpPr>
          <p:cNvPr id="11" name="shape_3_9"/>
          <p:cNvSpPr/>
          <p:nvPr/>
        </p:nvSpPr>
        <p:spPr>
          <a:xfrm>
            <a:off x="7429500" y="4444990"/>
            <a:ext cx="1270010" cy="31730"/>
          </a:xfrm>
          <a:prstGeom prst="rect">
            <a:avLst/>
          </a:prstGeom>
          <a:solidFill>
            <a:srgbClr val="35C8FF"/>
          </a:solidFill>
          <a:ln/>
        </p:spPr>
      </p:sp>
      <p:sp>
        <p:nvSpPr>
          <p:cNvPr id="12" name="text_3_10"/>
          <p:cNvSpPr txBox="1"/>
          <p:nvPr/>
        </p:nvSpPr>
        <p:spPr>
          <a:xfrm>
            <a:off x="7429500" y="4552980"/>
            <a:ext cx="1320759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2700" dirty="0">
                <a:solidFill>
                  <a:srgbClr val="35C8FF"/>
                </a:solidFill>
                <a:latin typeface="Archivo Black" pitchFamily="34" charset="0"/>
                <a:ea typeface="Archivo Black" pitchFamily="34" charset="-122"/>
                <a:cs typeface="Archivo Black" pitchFamily="34" charset="-120"/>
              </a:rPr>
              <a:t>24</a:t>
            </a:r>
            <a:endParaRPr lang="en-US" sz="2700" dirty="0"/>
          </a:p>
        </p:txBody>
      </p:sp>
      <p:sp>
        <p:nvSpPr>
          <p:cNvPr id="13" name="text_3_11"/>
          <p:cNvSpPr txBox="1"/>
          <p:nvPr/>
        </p:nvSpPr>
        <p:spPr>
          <a:xfrm>
            <a:off x="7429500" y="4946630"/>
            <a:ext cx="1320759" cy="330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300"/>
              </a:lnSpc>
              <a:buNone/>
            </a:pPr>
            <a:r>
              <a:rPr lang="en-US" sz="1000" dirty="0">
                <a:solidFill>
                  <a:srgbClr val="EEF3F8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Themenfelder nach Aufgabe und Branche</a:t>
            </a:r>
            <a:endParaRPr lang="en-US" sz="1000" dirty="0"/>
          </a:p>
        </p:txBody>
      </p:sp>
      <p:sp>
        <p:nvSpPr>
          <p:cNvPr id="14" name="shape_3_12"/>
          <p:cNvSpPr/>
          <p:nvPr/>
        </p:nvSpPr>
        <p:spPr>
          <a:xfrm>
            <a:off x="8826520" y="4444990"/>
            <a:ext cx="1270010" cy="31730"/>
          </a:xfrm>
          <a:prstGeom prst="rect">
            <a:avLst/>
          </a:prstGeom>
          <a:solidFill>
            <a:srgbClr val="35C8FF"/>
          </a:solidFill>
          <a:ln/>
        </p:spPr>
      </p:sp>
      <p:sp>
        <p:nvSpPr>
          <p:cNvPr id="15" name="text_3_13"/>
          <p:cNvSpPr txBox="1"/>
          <p:nvPr/>
        </p:nvSpPr>
        <p:spPr>
          <a:xfrm>
            <a:off x="8826520" y="4552980"/>
            <a:ext cx="1320759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2700" dirty="0">
                <a:solidFill>
                  <a:srgbClr val="35C8FF"/>
                </a:solidFill>
                <a:latin typeface="Archivo Black" pitchFamily="34" charset="0"/>
                <a:ea typeface="Archivo Black" pitchFamily="34" charset="-122"/>
                <a:cs typeface="Archivo Black" pitchFamily="34" charset="-120"/>
              </a:rPr>
              <a:t>8</a:t>
            </a:r>
            <a:endParaRPr lang="en-US" sz="2700" dirty="0"/>
          </a:p>
        </p:txBody>
      </p:sp>
      <p:sp>
        <p:nvSpPr>
          <p:cNvPr id="16" name="text_3_14"/>
          <p:cNvSpPr txBox="1"/>
          <p:nvPr/>
        </p:nvSpPr>
        <p:spPr>
          <a:xfrm>
            <a:off x="8826520" y="4946630"/>
            <a:ext cx="1320759" cy="330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300"/>
              </a:lnSpc>
              <a:buNone/>
            </a:pPr>
            <a:r>
              <a:rPr lang="en-US" sz="1000" dirty="0">
                <a:solidFill>
                  <a:srgbClr val="EEF3F8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Datenarten, die KI liest und schreibt</a:t>
            </a:r>
            <a:endParaRPr lang="en-US" sz="1000" dirty="0"/>
          </a:p>
        </p:txBody>
      </p:sp>
      <p:sp>
        <p:nvSpPr>
          <p:cNvPr id="17" name="shape_3_15"/>
          <p:cNvSpPr/>
          <p:nvPr/>
        </p:nvSpPr>
        <p:spPr>
          <a:xfrm>
            <a:off x="10223541" y="4444990"/>
            <a:ext cx="1270010" cy="31730"/>
          </a:xfrm>
          <a:prstGeom prst="rect">
            <a:avLst/>
          </a:prstGeom>
          <a:solidFill>
            <a:srgbClr val="35C8FF"/>
          </a:solidFill>
          <a:ln/>
        </p:spPr>
      </p:sp>
      <p:sp>
        <p:nvSpPr>
          <p:cNvPr id="18" name="text_3_16"/>
          <p:cNvSpPr txBox="1"/>
          <p:nvPr/>
        </p:nvSpPr>
        <p:spPr>
          <a:xfrm>
            <a:off x="10223541" y="4552980"/>
            <a:ext cx="1320759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2700" dirty="0">
                <a:solidFill>
                  <a:srgbClr val="35C8FF"/>
                </a:solidFill>
                <a:latin typeface="Archivo Black" pitchFamily="34" charset="0"/>
                <a:ea typeface="Archivo Black" pitchFamily="34" charset="-122"/>
                <a:cs typeface="Archivo Black" pitchFamily="34" charset="-120"/>
              </a:rPr>
              <a:t>6</a:t>
            </a:r>
            <a:endParaRPr lang="en-US" sz="2700" dirty="0"/>
          </a:p>
        </p:txBody>
      </p:sp>
      <p:sp>
        <p:nvSpPr>
          <p:cNvPr id="19" name="text_3_17"/>
          <p:cNvSpPr txBox="1"/>
          <p:nvPr/>
        </p:nvSpPr>
        <p:spPr>
          <a:xfrm>
            <a:off x="10223541" y="4946630"/>
            <a:ext cx="1320759" cy="330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300"/>
              </a:lnSpc>
              <a:buNone/>
            </a:pPr>
            <a:r>
              <a:rPr lang="en-US" sz="1000" dirty="0">
                <a:solidFill>
                  <a:srgbClr val="EEF3F8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Technologieschichten als Grundlage</a:t>
            </a:r>
            <a:endParaRPr lang="en-US" sz="1000" dirty="0"/>
          </a:p>
        </p:txBody>
      </p:sp>
      <p:sp>
        <p:nvSpPr>
          <p:cNvPr id="20" name="text_3_18"/>
          <p:cNvSpPr txBox="1"/>
          <p:nvPr/>
        </p:nvSpPr>
        <p:spPr>
          <a:xfrm>
            <a:off x="761970" y="6068690"/>
            <a:ext cx="11000781" cy="1543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20"/>
              </a:lnSpc>
              <a:buNone/>
            </a:pPr>
            <a:r>
              <a:rPr lang="en-US" sz="900" b="1" spc="108" kern="0" dirty="0">
                <a:solidFill>
                  <a:srgbClr val="A3B4C5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Quelle ·</a:t>
            </a:r>
            <a:pPr algn="l" indent="0" marL="0">
              <a:lnSpc>
                <a:spcPts val="1220"/>
              </a:lnSpc>
              <a:buNone/>
            </a:pPr>
            <a:r>
              <a:rPr lang="en-US" sz="900" spc="36" kern="0" dirty="0">
                <a:solidFill>
                  <a:srgbClr val="71879C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 Good AI Prisma v3.12 · Good AI Prisma, Okt. 2026</a:t>
            </a:r>
            <a:endParaRPr lang="en-US" sz="900" dirty="0"/>
          </a:p>
        </p:txBody>
      </p:sp>
      <p:sp>
        <p:nvSpPr>
          <p:cNvPr id="21" name="text_3_19"/>
          <p:cNvSpPr txBox="1"/>
          <p:nvPr/>
        </p:nvSpPr>
        <p:spPr>
          <a:xfrm>
            <a:off x="761970" y="6314481"/>
            <a:ext cx="11000781" cy="990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80"/>
              </a:lnSpc>
              <a:buNone/>
            </a:pPr>
            <a:r>
              <a:rPr lang="en-US" sz="650" spc="26" kern="0" dirty="0">
                <a:solidFill>
                  <a:srgbClr val="5A6F84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Good-AI-Prisma-Grafik © 2026 ETHORITY &amp; STEN.AI LLC · CC BY-NC-ND 4.0 · kommerzielle Nutzung mit Lizenz auf Anfrage · Daten und Marken Dritter nicht umfasst</a:t>
            </a:r>
            <a:endParaRPr lang="en-US" sz="650" dirty="0"/>
          </a:p>
        </p:txBody>
      </p:sp>
      <p:sp>
        <p:nvSpPr>
          <p:cNvPr id="22" name="text_3_20"/>
          <p:cNvSpPr txBox="1"/>
          <p:nvPr/>
        </p:nvSpPr>
        <p:spPr>
          <a:xfrm>
            <a:off x="761970" y="6502390"/>
            <a:ext cx="4109679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900"/>
              </a:lnSpc>
              <a:buNone/>
            </a:pPr>
            <a:r>
              <a:rPr lang="en-US" sz="750" spc="90" kern="0" dirty="0">
                <a:solidFill>
                  <a:srgbClr val="71879C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ETHORITY · KEYNOTE KURZFASSUNG · DE · V3.4 · 27. OKT. 2026</a:t>
            </a:r>
            <a:endParaRPr lang="en-US" sz="750" dirty="0"/>
          </a:p>
        </p:txBody>
      </p:sp>
      <p:sp>
        <p:nvSpPr>
          <p:cNvPr id="23" name="text_3_21"/>
          <p:cNvSpPr txBox="1"/>
          <p:nvPr/>
        </p:nvSpPr>
        <p:spPr>
          <a:xfrm>
            <a:off x="10885841" y="6496080"/>
            <a:ext cx="573146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900"/>
              </a:lnSpc>
              <a:buNone/>
            </a:pPr>
            <a:r>
              <a:rPr lang="en-US" sz="900" b="1" spc="72" kern="0" dirty="0">
                <a:solidFill>
                  <a:srgbClr val="A3B4C5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03 / 05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_4_0"/>
          <p:cNvSpPr/>
          <p:nvPr/>
        </p:nvSpPr>
        <p:spPr>
          <a:xfrm>
            <a:off x="0" y="0"/>
            <a:ext cx="12191970" cy="88880"/>
          </a:xfrm>
          <a:prstGeom prst="rect">
            <a:avLst/>
          </a:prstGeom>
          <a:solidFill>
            <a:srgbClr val="35C8FF"/>
          </a:solidFill>
          <a:ln/>
        </p:spPr>
      </p:sp>
      <p:pic>
        <p:nvPicPr>
          <p:cNvPr id="3" name="picture_4_1" descr="/tmp/claude-0/-home-claude/5dcc285b-52c5-57b1-88a8-9616b3351304/scratchpad/f39/W2/decks_v3/_work/A_Keynote-Executive_KI-die-Ihr-Unternehmen-weiterbringt_DE_v3.4_20261027/img_005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970" y="317480"/>
            <a:ext cx="279441" cy="279441"/>
          </a:xfrm>
          <a:prstGeom prst="rect">
            <a:avLst/>
          </a:prstGeom>
        </p:spPr>
      </p:pic>
      <p:sp>
        <p:nvSpPr>
          <p:cNvPr id="4" name="text_4_2"/>
          <p:cNvSpPr txBox="1"/>
          <p:nvPr/>
        </p:nvSpPr>
        <p:spPr>
          <a:xfrm>
            <a:off x="1143000" y="320680"/>
            <a:ext cx="1770827" cy="1587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50"/>
              </a:lnSpc>
              <a:buNone/>
            </a:pPr>
            <a:r>
              <a:rPr lang="en-US" sz="1250" b="1" spc="175" kern="0" dirty="0">
                <a:solidFill>
                  <a:srgbClr val="EEF3F8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ETHORITY</a:t>
            </a:r>
            <a:pPr algn="l" indent="0" marL="0">
              <a:lnSpc>
                <a:spcPts val="1250"/>
              </a:lnSpc>
              <a:buNone/>
            </a:pPr>
            <a:r>
              <a:rPr lang="en-US" sz="600" b="1" baseline="30000" dirty="0">
                <a:solidFill>
                  <a:srgbClr val="EEF3F8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®</a:t>
            </a:r>
            <a:endParaRPr lang="en-US" sz="1250" dirty="0"/>
          </a:p>
        </p:txBody>
      </p:sp>
      <p:sp>
        <p:nvSpPr>
          <p:cNvPr id="5" name="text_4_3"/>
          <p:cNvSpPr txBox="1"/>
          <p:nvPr/>
        </p:nvSpPr>
        <p:spPr>
          <a:xfrm>
            <a:off x="1143000" y="517550"/>
            <a:ext cx="1770827" cy="761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600"/>
              </a:lnSpc>
              <a:buNone/>
            </a:pPr>
            <a:r>
              <a:rPr lang="en-US" sz="600" spc="120" kern="0" dirty="0">
                <a:solidFill>
                  <a:srgbClr val="71879C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AI BUSINESS OPERATING SYSTEM</a:t>
            </a:r>
            <a:endParaRPr lang="en-US" sz="600" dirty="0"/>
          </a:p>
        </p:txBody>
      </p:sp>
      <p:sp>
        <p:nvSpPr>
          <p:cNvPr id="6" name="text_4_4"/>
          <p:cNvSpPr txBox="1"/>
          <p:nvPr/>
        </p:nvSpPr>
        <p:spPr>
          <a:xfrm>
            <a:off x="9808403" y="406359"/>
            <a:ext cx="1682953" cy="1015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800"/>
              </a:lnSpc>
              <a:buNone/>
            </a:pPr>
            <a:r>
              <a:rPr lang="en-US" sz="800" b="1" spc="128" kern="0" dirty="0">
                <a:solidFill>
                  <a:srgbClr val="71879C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KEYNOTE · KURZFASSUNG</a:t>
            </a:r>
            <a:endParaRPr lang="en-US" sz="800" dirty="0"/>
          </a:p>
        </p:txBody>
      </p:sp>
      <p:sp>
        <p:nvSpPr>
          <p:cNvPr id="7" name="text_4_5"/>
          <p:cNvSpPr txBox="1"/>
          <p:nvPr/>
        </p:nvSpPr>
        <p:spPr>
          <a:xfrm>
            <a:off x="761970" y="952530"/>
            <a:ext cx="11000781" cy="1733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370"/>
              </a:lnSpc>
              <a:buNone/>
            </a:pPr>
            <a:r>
              <a:rPr lang="en-US" sz="1050" b="1" spc="147" kern="0" dirty="0">
                <a:solidFill>
                  <a:srgbClr val="35C8FF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GOVERNANCE AN EINEM FALL · SZENARIO</a:t>
            </a:r>
            <a:endParaRPr lang="en-US" sz="1050" dirty="0"/>
          </a:p>
        </p:txBody>
      </p:sp>
      <p:sp>
        <p:nvSpPr>
          <p:cNvPr id="8" name="Title"/>
          <p:cNvSpPr txBox="1"/>
          <p:nvPr/>
        </p:nvSpPr>
        <p:spPr>
          <a:xfrm>
            <a:off x="761970" y="1240109"/>
            <a:ext cx="10477470" cy="11655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60"/>
              </a:lnSpc>
              <a:buNone/>
            </a:pPr>
            <a:r>
              <a:rPr lang="en-US" sz="3000" b="1" spc="-90" kern="0" dirty="0">
                <a:solidFill>
                  <a:srgbClr val="EEF3F8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Ein KI-Agent beantwortet Kundenanfragen und löst Erstattungen aus: </a:t>
            </a:r>
            <a:pPr algn="l" indent="0" marL="0">
              <a:lnSpc>
                <a:spcPts val="3060"/>
              </a:lnSpc>
              <a:buNone/>
            </a:pPr>
            <a:r>
              <a:rPr lang="en-US" sz="3000" b="1" spc="-90" kern="0" dirty="0">
                <a:solidFill>
                  <a:srgbClr val="35C8F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Fünf Fragen helfen, ihn sicher und wirtschaftlich einzusetzen.</a:t>
            </a:r>
            <a:endParaRPr lang="en-US" sz="3000" dirty="0"/>
          </a:p>
        </p:txBody>
      </p:sp>
      <p:sp>
        <p:nvSpPr>
          <p:cNvPr id="9" name="shape_4_7"/>
          <p:cNvSpPr/>
          <p:nvPr/>
        </p:nvSpPr>
        <p:spPr>
          <a:xfrm>
            <a:off x="761970" y="2667030"/>
            <a:ext cx="2298162" cy="3174980"/>
          </a:xfrm>
          <a:prstGeom prst="rect">
            <a:avLst/>
          </a:prstGeom>
          <a:solidFill>
            <a:srgbClr val="0B1A2A"/>
          </a:solidFill>
          <a:ln/>
        </p:spPr>
      </p:sp>
      <p:sp>
        <p:nvSpPr>
          <p:cNvPr id="10" name="shape_4_8"/>
          <p:cNvSpPr/>
          <p:nvPr/>
        </p:nvSpPr>
        <p:spPr>
          <a:xfrm>
            <a:off x="761970" y="2667030"/>
            <a:ext cx="2298162" cy="50841"/>
          </a:xfrm>
          <a:prstGeom prst="rect">
            <a:avLst/>
          </a:prstGeom>
          <a:solidFill>
            <a:srgbClr val="35C8FF"/>
          </a:solidFill>
          <a:ln/>
        </p:spPr>
      </p:sp>
      <p:sp>
        <p:nvSpPr>
          <p:cNvPr id="11" name="shape_4_9"/>
          <p:cNvSpPr/>
          <p:nvPr/>
        </p:nvSpPr>
        <p:spPr>
          <a:xfrm>
            <a:off x="3053822" y="2667030"/>
            <a:ext cx="6309" cy="3174980"/>
          </a:xfrm>
          <a:prstGeom prst="rect">
            <a:avLst/>
          </a:prstGeom>
          <a:solidFill>
            <a:srgbClr val="D6E6F5">
              <a:alpha val="13000"/>
            </a:srgbClr>
          </a:solidFill>
          <a:ln/>
        </p:spPr>
      </p:sp>
      <p:sp>
        <p:nvSpPr>
          <p:cNvPr id="12" name="shape_4_10"/>
          <p:cNvSpPr/>
          <p:nvPr/>
        </p:nvSpPr>
        <p:spPr>
          <a:xfrm>
            <a:off x="761970" y="5835609"/>
            <a:ext cx="2298162" cy="6309"/>
          </a:xfrm>
          <a:prstGeom prst="rect">
            <a:avLst/>
          </a:prstGeom>
          <a:solidFill>
            <a:srgbClr val="D6E6F5">
              <a:alpha val="13000"/>
            </a:srgbClr>
          </a:solidFill>
          <a:ln/>
        </p:spPr>
      </p:sp>
      <p:sp>
        <p:nvSpPr>
          <p:cNvPr id="13" name="shape_4_11"/>
          <p:cNvSpPr/>
          <p:nvPr/>
        </p:nvSpPr>
        <p:spPr>
          <a:xfrm>
            <a:off x="761970" y="2667030"/>
            <a:ext cx="6309" cy="3174980"/>
          </a:xfrm>
          <a:prstGeom prst="rect">
            <a:avLst/>
          </a:prstGeom>
          <a:solidFill>
            <a:srgbClr val="D6E6F5">
              <a:alpha val="13000"/>
            </a:srgbClr>
          </a:solidFill>
          <a:ln/>
        </p:spPr>
      </p:sp>
      <p:sp>
        <p:nvSpPr>
          <p:cNvPr id="14" name="text_4_12"/>
          <p:cNvSpPr txBox="1"/>
          <p:nvPr/>
        </p:nvSpPr>
        <p:spPr>
          <a:xfrm>
            <a:off x="946130" y="2895630"/>
            <a:ext cx="2000524" cy="809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6380"/>
              </a:lnSpc>
              <a:buNone/>
            </a:pPr>
            <a:r>
              <a:rPr lang="en-US" sz="7500" spc="-300" kern="0" dirty="0">
                <a:solidFill>
                  <a:srgbClr val="35C8FF"/>
                </a:solidFill>
                <a:latin typeface="Archivo Black" pitchFamily="34" charset="0"/>
                <a:ea typeface="Archivo Black" pitchFamily="34" charset="-122"/>
                <a:cs typeface="Archivo Black" pitchFamily="34" charset="-120"/>
              </a:rPr>
              <a:t>1</a:t>
            </a:r>
            <a:endParaRPr lang="en-US" sz="7500" dirty="0"/>
          </a:p>
        </p:txBody>
      </p:sp>
      <p:sp>
        <p:nvSpPr>
          <p:cNvPr id="15" name="text_4_13"/>
          <p:cNvSpPr txBox="1"/>
          <p:nvPr/>
        </p:nvSpPr>
        <p:spPr>
          <a:xfrm>
            <a:off x="946130" y="4336451"/>
            <a:ext cx="2000524" cy="280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10"/>
              </a:lnSpc>
              <a:buNone/>
            </a:pPr>
            <a:r>
              <a:rPr lang="en-US" sz="2100" b="1" spc="-42" kern="0" dirty="0">
                <a:solidFill>
                  <a:srgbClr val="EEF3F8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Verantwortung</a:t>
            </a:r>
            <a:endParaRPr lang="en-US" sz="2100" dirty="0"/>
          </a:p>
        </p:txBody>
      </p:sp>
      <p:sp>
        <p:nvSpPr>
          <p:cNvPr id="16" name="text_4_14"/>
          <p:cNvSpPr txBox="1"/>
          <p:nvPr/>
        </p:nvSpPr>
        <p:spPr>
          <a:xfrm>
            <a:off x="946130" y="4718030"/>
            <a:ext cx="2000524" cy="9398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50"/>
              </a:lnSpc>
              <a:buNone/>
            </a:pPr>
            <a:r>
              <a:rPr lang="en-US" sz="1400" dirty="0">
                <a:solidFill>
                  <a:srgbClr val="EEF3F8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Wer entscheidet und trägt die Folgen?</a:t>
            </a:r>
            <a:endParaRPr lang="en-US" sz="1400" dirty="0"/>
          </a:p>
        </p:txBody>
      </p:sp>
      <p:sp>
        <p:nvSpPr>
          <p:cNvPr id="17" name="shape_4_15"/>
          <p:cNvSpPr/>
          <p:nvPr/>
        </p:nvSpPr>
        <p:spPr>
          <a:xfrm>
            <a:off x="3199943" y="2667030"/>
            <a:ext cx="1952701" cy="3174980"/>
          </a:xfrm>
          <a:prstGeom prst="rect">
            <a:avLst/>
          </a:prstGeom>
          <a:solidFill>
            <a:srgbClr val="0B1A2A"/>
          </a:solidFill>
          <a:ln/>
        </p:spPr>
      </p:sp>
      <p:sp>
        <p:nvSpPr>
          <p:cNvPr id="18" name="shape_4_16"/>
          <p:cNvSpPr/>
          <p:nvPr/>
        </p:nvSpPr>
        <p:spPr>
          <a:xfrm>
            <a:off x="3199943" y="2667030"/>
            <a:ext cx="1952701" cy="50841"/>
          </a:xfrm>
          <a:prstGeom prst="rect">
            <a:avLst/>
          </a:prstGeom>
          <a:solidFill>
            <a:srgbClr val="8A63F0"/>
          </a:solidFill>
          <a:ln/>
        </p:spPr>
      </p:sp>
      <p:sp>
        <p:nvSpPr>
          <p:cNvPr id="19" name="shape_4_17"/>
          <p:cNvSpPr/>
          <p:nvPr/>
        </p:nvSpPr>
        <p:spPr>
          <a:xfrm>
            <a:off x="5146243" y="2667030"/>
            <a:ext cx="6309" cy="3174980"/>
          </a:xfrm>
          <a:prstGeom prst="rect">
            <a:avLst/>
          </a:prstGeom>
          <a:solidFill>
            <a:srgbClr val="D6E6F5">
              <a:alpha val="13000"/>
            </a:srgbClr>
          </a:solidFill>
          <a:ln/>
        </p:spPr>
      </p:sp>
      <p:sp>
        <p:nvSpPr>
          <p:cNvPr id="20" name="shape_4_18"/>
          <p:cNvSpPr/>
          <p:nvPr/>
        </p:nvSpPr>
        <p:spPr>
          <a:xfrm>
            <a:off x="3199943" y="5835609"/>
            <a:ext cx="1952701" cy="6309"/>
          </a:xfrm>
          <a:prstGeom prst="rect">
            <a:avLst/>
          </a:prstGeom>
          <a:solidFill>
            <a:srgbClr val="D6E6F5">
              <a:alpha val="13000"/>
            </a:srgbClr>
          </a:solidFill>
          <a:ln/>
        </p:spPr>
      </p:sp>
      <p:sp>
        <p:nvSpPr>
          <p:cNvPr id="21" name="shape_4_19"/>
          <p:cNvSpPr/>
          <p:nvPr/>
        </p:nvSpPr>
        <p:spPr>
          <a:xfrm>
            <a:off x="3199943" y="2667030"/>
            <a:ext cx="6309" cy="3174980"/>
          </a:xfrm>
          <a:prstGeom prst="rect">
            <a:avLst/>
          </a:prstGeom>
          <a:solidFill>
            <a:srgbClr val="D6E6F5">
              <a:alpha val="13000"/>
            </a:srgbClr>
          </a:solidFill>
          <a:ln/>
        </p:spPr>
      </p:sp>
      <p:sp>
        <p:nvSpPr>
          <p:cNvPr id="22" name="text_4_20"/>
          <p:cNvSpPr txBox="1"/>
          <p:nvPr/>
        </p:nvSpPr>
        <p:spPr>
          <a:xfrm>
            <a:off x="3384012" y="2895630"/>
            <a:ext cx="1644640" cy="809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6380"/>
              </a:lnSpc>
              <a:buNone/>
            </a:pPr>
            <a:r>
              <a:rPr lang="en-US" sz="7500" spc="-300" kern="0" dirty="0">
                <a:solidFill>
                  <a:srgbClr val="8A63F0"/>
                </a:solidFill>
                <a:latin typeface="Archivo Black" pitchFamily="34" charset="0"/>
                <a:ea typeface="Archivo Black" pitchFamily="34" charset="-122"/>
                <a:cs typeface="Archivo Black" pitchFamily="34" charset="-120"/>
              </a:rPr>
              <a:t>2</a:t>
            </a:r>
            <a:endParaRPr lang="en-US" sz="7500" dirty="0"/>
          </a:p>
        </p:txBody>
      </p:sp>
      <p:sp>
        <p:nvSpPr>
          <p:cNvPr id="23" name="text_4_21"/>
          <p:cNvSpPr txBox="1"/>
          <p:nvPr/>
        </p:nvSpPr>
        <p:spPr>
          <a:xfrm>
            <a:off x="3384012" y="4336451"/>
            <a:ext cx="1644640" cy="280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10"/>
              </a:lnSpc>
              <a:buNone/>
            </a:pPr>
            <a:r>
              <a:rPr lang="en-US" sz="2100" b="1" spc="-42" kern="0" dirty="0">
                <a:solidFill>
                  <a:srgbClr val="EEF3F8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Befugnis</a:t>
            </a:r>
            <a:endParaRPr lang="en-US" sz="2100" dirty="0"/>
          </a:p>
        </p:txBody>
      </p:sp>
      <p:sp>
        <p:nvSpPr>
          <p:cNvPr id="24" name="text_4_22"/>
          <p:cNvSpPr txBox="1"/>
          <p:nvPr/>
        </p:nvSpPr>
        <p:spPr>
          <a:xfrm>
            <a:off x="3384012" y="4718030"/>
            <a:ext cx="1644640" cy="9398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50"/>
              </a:lnSpc>
              <a:buNone/>
            </a:pPr>
            <a:r>
              <a:rPr lang="en-US" sz="1400" dirty="0">
                <a:solidFill>
                  <a:srgbClr val="EEF3F8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Was darf der Agent allein, und bis zu welchem Betrag?</a:t>
            </a:r>
            <a:endParaRPr lang="en-US" sz="1400" dirty="0"/>
          </a:p>
        </p:txBody>
      </p:sp>
      <p:sp>
        <p:nvSpPr>
          <p:cNvPr id="25" name="shape_4_23"/>
          <p:cNvSpPr/>
          <p:nvPr/>
        </p:nvSpPr>
        <p:spPr>
          <a:xfrm>
            <a:off x="5292364" y="2667030"/>
            <a:ext cx="1952701" cy="3174980"/>
          </a:xfrm>
          <a:prstGeom prst="rect">
            <a:avLst/>
          </a:prstGeom>
          <a:solidFill>
            <a:srgbClr val="0B1A2A"/>
          </a:solidFill>
          <a:ln/>
        </p:spPr>
      </p:sp>
      <p:sp>
        <p:nvSpPr>
          <p:cNvPr id="26" name="shape_4_24"/>
          <p:cNvSpPr/>
          <p:nvPr/>
        </p:nvSpPr>
        <p:spPr>
          <a:xfrm>
            <a:off x="5292364" y="2667030"/>
            <a:ext cx="1952701" cy="50841"/>
          </a:xfrm>
          <a:prstGeom prst="rect">
            <a:avLst/>
          </a:prstGeom>
          <a:solidFill>
            <a:srgbClr val="22CE61"/>
          </a:solidFill>
          <a:ln/>
        </p:spPr>
      </p:sp>
      <p:sp>
        <p:nvSpPr>
          <p:cNvPr id="27" name="shape_4_25"/>
          <p:cNvSpPr/>
          <p:nvPr/>
        </p:nvSpPr>
        <p:spPr>
          <a:xfrm>
            <a:off x="7238665" y="2667030"/>
            <a:ext cx="6309" cy="3174980"/>
          </a:xfrm>
          <a:prstGeom prst="rect">
            <a:avLst/>
          </a:prstGeom>
          <a:solidFill>
            <a:srgbClr val="D6E6F5">
              <a:alpha val="13000"/>
            </a:srgbClr>
          </a:solidFill>
          <a:ln/>
        </p:spPr>
      </p:sp>
      <p:sp>
        <p:nvSpPr>
          <p:cNvPr id="28" name="shape_4_26"/>
          <p:cNvSpPr/>
          <p:nvPr/>
        </p:nvSpPr>
        <p:spPr>
          <a:xfrm>
            <a:off x="5292364" y="5835609"/>
            <a:ext cx="1952701" cy="6309"/>
          </a:xfrm>
          <a:prstGeom prst="rect">
            <a:avLst/>
          </a:prstGeom>
          <a:solidFill>
            <a:srgbClr val="D6E6F5">
              <a:alpha val="13000"/>
            </a:srgbClr>
          </a:solidFill>
          <a:ln/>
        </p:spPr>
      </p:sp>
      <p:sp>
        <p:nvSpPr>
          <p:cNvPr id="29" name="shape_4_27"/>
          <p:cNvSpPr/>
          <p:nvPr/>
        </p:nvSpPr>
        <p:spPr>
          <a:xfrm>
            <a:off x="5292364" y="2667030"/>
            <a:ext cx="6309" cy="3174980"/>
          </a:xfrm>
          <a:prstGeom prst="rect">
            <a:avLst/>
          </a:prstGeom>
          <a:solidFill>
            <a:srgbClr val="D6E6F5">
              <a:alpha val="13000"/>
            </a:srgbClr>
          </a:solidFill>
          <a:ln/>
        </p:spPr>
      </p:sp>
      <p:sp>
        <p:nvSpPr>
          <p:cNvPr id="30" name="text_4_28"/>
          <p:cNvSpPr txBox="1"/>
          <p:nvPr/>
        </p:nvSpPr>
        <p:spPr>
          <a:xfrm>
            <a:off x="5476433" y="2895630"/>
            <a:ext cx="1644640" cy="809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6380"/>
              </a:lnSpc>
              <a:buNone/>
            </a:pPr>
            <a:r>
              <a:rPr lang="en-US" sz="7500" spc="-300" kern="0" dirty="0">
                <a:solidFill>
                  <a:srgbClr val="22CE61"/>
                </a:solidFill>
                <a:latin typeface="Archivo Black" pitchFamily="34" charset="0"/>
                <a:ea typeface="Archivo Black" pitchFamily="34" charset="-122"/>
                <a:cs typeface="Archivo Black" pitchFamily="34" charset="-120"/>
              </a:rPr>
              <a:t>3</a:t>
            </a:r>
            <a:endParaRPr lang="en-US" sz="7500" dirty="0"/>
          </a:p>
        </p:txBody>
      </p:sp>
      <p:sp>
        <p:nvSpPr>
          <p:cNvPr id="31" name="text_4_29"/>
          <p:cNvSpPr txBox="1"/>
          <p:nvPr/>
        </p:nvSpPr>
        <p:spPr>
          <a:xfrm>
            <a:off x="5476433" y="4336451"/>
            <a:ext cx="1644640" cy="280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10"/>
              </a:lnSpc>
              <a:buNone/>
            </a:pPr>
            <a:r>
              <a:rPr lang="en-US" sz="2100" b="1" spc="-42" kern="0" dirty="0">
                <a:solidFill>
                  <a:srgbClr val="EEF3F8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Nachweis</a:t>
            </a:r>
            <a:endParaRPr lang="en-US" sz="2100" dirty="0"/>
          </a:p>
        </p:txBody>
      </p:sp>
      <p:sp>
        <p:nvSpPr>
          <p:cNvPr id="32" name="text_4_30"/>
          <p:cNvSpPr txBox="1"/>
          <p:nvPr/>
        </p:nvSpPr>
        <p:spPr>
          <a:xfrm>
            <a:off x="5476433" y="4718030"/>
            <a:ext cx="1644640" cy="9398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50"/>
              </a:lnSpc>
              <a:buNone/>
            </a:pPr>
            <a:r>
              <a:rPr lang="en-US" sz="1400" dirty="0">
                <a:solidFill>
                  <a:srgbClr val="EEF3F8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Welche Antworten brauchen eine Quelle?</a:t>
            </a:r>
            <a:endParaRPr lang="en-US" sz="1400" dirty="0"/>
          </a:p>
        </p:txBody>
      </p:sp>
      <p:sp>
        <p:nvSpPr>
          <p:cNvPr id="33" name="shape_4_31"/>
          <p:cNvSpPr/>
          <p:nvPr/>
        </p:nvSpPr>
        <p:spPr>
          <a:xfrm>
            <a:off x="7384786" y="2667030"/>
            <a:ext cx="1952701" cy="3174980"/>
          </a:xfrm>
          <a:prstGeom prst="rect">
            <a:avLst/>
          </a:prstGeom>
          <a:solidFill>
            <a:srgbClr val="0B1A2A"/>
          </a:solidFill>
          <a:ln/>
        </p:spPr>
      </p:sp>
      <p:sp>
        <p:nvSpPr>
          <p:cNvPr id="34" name="shape_4_32"/>
          <p:cNvSpPr/>
          <p:nvPr/>
        </p:nvSpPr>
        <p:spPr>
          <a:xfrm>
            <a:off x="7384786" y="2667030"/>
            <a:ext cx="1952701" cy="50841"/>
          </a:xfrm>
          <a:prstGeom prst="rect">
            <a:avLst/>
          </a:prstGeom>
          <a:solidFill>
            <a:srgbClr val="F7A23B"/>
          </a:solidFill>
          <a:ln/>
        </p:spPr>
      </p:sp>
      <p:sp>
        <p:nvSpPr>
          <p:cNvPr id="35" name="shape_4_33"/>
          <p:cNvSpPr/>
          <p:nvPr/>
        </p:nvSpPr>
        <p:spPr>
          <a:xfrm>
            <a:off x="9331086" y="2667030"/>
            <a:ext cx="6309" cy="3174980"/>
          </a:xfrm>
          <a:prstGeom prst="rect">
            <a:avLst/>
          </a:prstGeom>
          <a:solidFill>
            <a:srgbClr val="D6E6F5">
              <a:alpha val="13000"/>
            </a:srgbClr>
          </a:solidFill>
          <a:ln/>
        </p:spPr>
      </p:sp>
      <p:sp>
        <p:nvSpPr>
          <p:cNvPr id="36" name="shape_4_34"/>
          <p:cNvSpPr/>
          <p:nvPr/>
        </p:nvSpPr>
        <p:spPr>
          <a:xfrm>
            <a:off x="7384786" y="5835609"/>
            <a:ext cx="1952701" cy="6309"/>
          </a:xfrm>
          <a:prstGeom prst="rect">
            <a:avLst/>
          </a:prstGeom>
          <a:solidFill>
            <a:srgbClr val="D6E6F5">
              <a:alpha val="13000"/>
            </a:srgbClr>
          </a:solidFill>
          <a:ln/>
        </p:spPr>
      </p:sp>
      <p:sp>
        <p:nvSpPr>
          <p:cNvPr id="37" name="shape_4_35"/>
          <p:cNvSpPr/>
          <p:nvPr/>
        </p:nvSpPr>
        <p:spPr>
          <a:xfrm>
            <a:off x="7384786" y="2667030"/>
            <a:ext cx="6309" cy="3174980"/>
          </a:xfrm>
          <a:prstGeom prst="rect">
            <a:avLst/>
          </a:prstGeom>
          <a:solidFill>
            <a:srgbClr val="D6E6F5">
              <a:alpha val="13000"/>
            </a:srgbClr>
          </a:solidFill>
          <a:ln/>
        </p:spPr>
      </p:sp>
      <p:sp>
        <p:nvSpPr>
          <p:cNvPr id="38" name="text_4_36"/>
          <p:cNvSpPr txBox="1"/>
          <p:nvPr/>
        </p:nvSpPr>
        <p:spPr>
          <a:xfrm>
            <a:off x="7568946" y="2895630"/>
            <a:ext cx="1644640" cy="809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6380"/>
              </a:lnSpc>
              <a:buNone/>
            </a:pPr>
            <a:r>
              <a:rPr lang="en-US" sz="7500" spc="-300" kern="0" dirty="0">
                <a:solidFill>
                  <a:srgbClr val="F7A23B"/>
                </a:solidFill>
                <a:latin typeface="Archivo Black" pitchFamily="34" charset="0"/>
                <a:ea typeface="Archivo Black" pitchFamily="34" charset="-122"/>
                <a:cs typeface="Archivo Black" pitchFamily="34" charset="-120"/>
              </a:rPr>
              <a:t>4</a:t>
            </a:r>
            <a:endParaRPr lang="en-US" sz="7500" dirty="0"/>
          </a:p>
        </p:txBody>
      </p:sp>
      <p:sp>
        <p:nvSpPr>
          <p:cNvPr id="39" name="text_4_37"/>
          <p:cNvSpPr txBox="1"/>
          <p:nvPr/>
        </p:nvSpPr>
        <p:spPr>
          <a:xfrm>
            <a:off x="7568946" y="4336451"/>
            <a:ext cx="1644640" cy="280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10"/>
              </a:lnSpc>
              <a:buNone/>
            </a:pPr>
            <a:r>
              <a:rPr lang="en-US" sz="2100" b="1" spc="-42" kern="0" dirty="0">
                <a:solidFill>
                  <a:srgbClr val="EEF3F8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Kontrolle</a:t>
            </a:r>
            <a:endParaRPr lang="en-US" sz="2100" dirty="0"/>
          </a:p>
        </p:txBody>
      </p:sp>
      <p:sp>
        <p:nvSpPr>
          <p:cNvPr id="40" name="text_4_38"/>
          <p:cNvSpPr txBox="1"/>
          <p:nvPr/>
        </p:nvSpPr>
        <p:spPr>
          <a:xfrm>
            <a:off x="7568946" y="4718030"/>
            <a:ext cx="1644640" cy="9398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50"/>
              </a:lnSpc>
              <a:buNone/>
            </a:pPr>
            <a:r>
              <a:rPr lang="en-US" sz="1400" dirty="0">
                <a:solidFill>
                  <a:srgbClr val="EEF3F8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Wann greift ein Mensch ein?</a:t>
            </a:r>
            <a:endParaRPr lang="en-US" sz="1400" dirty="0"/>
          </a:p>
        </p:txBody>
      </p:sp>
      <p:sp>
        <p:nvSpPr>
          <p:cNvPr id="41" name="shape_4_39"/>
          <p:cNvSpPr/>
          <p:nvPr/>
        </p:nvSpPr>
        <p:spPr>
          <a:xfrm>
            <a:off x="9477207" y="2667030"/>
            <a:ext cx="1952793" cy="3174980"/>
          </a:xfrm>
          <a:prstGeom prst="rect">
            <a:avLst/>
          </a:prstGeom>
          <a:solidFill>
            <a:srgbClr val="0B1A2A"/>
          </a:solidFill>
          <a:ln/>
        </p:spPr>
      </p:sp>
      <p:sp>
        <p:nvSpPr>
          <p:cNvPr id="42" name="shape_4_40"/>
          <p:cNvSpPr/>
          <p:nvPr/>
        </p:nvSpPr>
        <p:spPr>
          <a:xfrm>
            <a:off x="9477207" y="2667030"/>
            <a:ext cx="1952793" cy="50841"/>
          </a:xfrm>
          <a:prstGeom prst="rect">
            <a:avLst/>
          </a:prstGeom>
          <a:solidFill>
            <a:srgbClr val="F0507A"/>
          </a:solidFill>
          <a:ln/>
        </p:spPr>
      </p:sp>
      <p:sp>
        <p:nvSpPr>
          <p:cNvPr id="43" name="shape_4_41"/>
          <p:cNvSpPr/>
          <p:nvPr/>
        </p:nvSpPr>
        <p:spPr>
          <a:xfrm>
            <a:off x="11423691" y="2667030"/>
            <a:ext cx="6309" cy="3174980"/>
          </a:xfrm>
          <a:prstGeom prst="rect">
            <a:avLst/>
          </a:prstGeom>
          <a:solidFill>
            <a:srgbClr val="D6E6F5">
              <a:alpha val="13000"/>
            </a:srgbClr>
          </a:solidFill>
          <a:ln/>
        </p:spPr>
      </p:sp>
      <p:sp>
        <p:nvSpPr>
          <p:cNvPr id="44" name="shape_4_42"/>
          <p:cNvSpPr/>
          <p:nvPr/>
        </p:nvSpPr>
        <p:spPr>
          <a:xfrm>
            <a:off x="9477207" y="5835609"/>
            <a:ext cx="1952793" cy="6309"/>
          </a:xfrm>
          <a:prstGeom prst="rect">
            <a:avLst/>
          </a:prstGeom>
          <a:solidFill>
            <a:srgbClr val="D6E6F5">
              <a:alpha val="13000"/>
            </a:srgbClr>
          </a:solidFill>
          <a:ln/>
        </p:spPr>
      </p:sp>
      <p:sp>
        <p:nvSpPr>
          <p:cNvPr id="45" name="shape_4_43"/>
          <p:cNvSpPr/>
          <p:nvPr/>
        </p:nvSpPr>
        <p:spPr>
          <a:xfrm>
            <a:off x="9477207" y="2667030"/>
            <a:ext cx="6309" cy="3174980"/>
          </a:xfrm>
          <a:prstGeom prst="rect">
            <a:avLst/>
          </a:prstGeom>
          <a:solidFill>
            <a:srgbClr val="D6E6F5">
              <a:alpha val="13000"/>
            </a:srgbClr>
          </a:solidFill>
          <a:ln/>
        </p:spPr>
      </p:sp>
      <p:sp>
        <p:nvSpPr>
          <p:cNvPr id="46" name="text_4_44"/>
          <p:cNvSpPr txBox="1"/>
          <p:nvPr/>
        </p:nvSpPr>
        <p:spPr>
          <a:xfrm>
            <a:off x="9661368" y="2895630"/>
            <a:ext cx="1644731" cy="809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6380"/>
              </a:lnSpc>
              <a:buNone/>
            </a:pPr>
            <a:r>
              <a:rPr lang="en-US" sz="7500" spc="-300" kern="0" dirty="0">
                <a:solidFill>
                  <a:srgbClr val="F0507A"/>
                </a:solidFill>
                <a:latin typeface="Archivo Black" pitchFamily="34" charset="0"/>
                <a:ea typeface="Archivo Black" pitchFamily="34" charset="-122"/>
                <a:cs typeface="Archivo Black" pitchFamily="34" charset="-120"/>
              </a:rPr>
              <a:t>5</a:t>
            </a:r>
            <a:endParaRPr lang="en-US" sz="7500" dirty="0"/>
          </a:p>
        </p:txBody>
      </p:sp>
      <p:sp>
        <p:nvSpPr>
          <p:cNvPr id="47" name="text_4_45"/>
          <p:cNvSpPr txBox="1"/>
          <p:nvPr/>
        </p:nvSpPr>
        <p:spPr>
          <a:xfrm>
            <a:off x="9661368" y="4336451"/>
            <a:ext cx="1644731" cy="280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10"/>
              </a:lnSpc>
              <a:buNone/>
            </a:pPr>
            <a:r>
              <a:rPr lang="en-US" sz="2100" b="1" spc="-42" kern="0" dirty="0">
                <a:solidFill>
                  <a:srgbClr val="EEF3F8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Nutzen</a:t>
            </a:r>
            <a:endParaRPr lang="en-US" sz="2100" dirty="0"/>
          </a:p>
        </p:txBody>
      </p:sp>
      <p:sp>
        <p:nvSpPr>
          <p:cNvPr id="48" name="text_4_46"/>
          <p:cNvSpPr txBox="1"/>
          <p:nvPr/>
        </p:nvSpPr>
        <p:spPr>
          <a:xfrm>
            <a:off x="9661368" y="4718030"/>
            <a:ext cx="1644731" cy="9398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50"/>
              </a:lnSpc>
              <a:buNone/>
            </a:pPr>
            <a:r>
              <a:rPr lang="en-US" sz="1400" dirty="0">
                <a:solidFill>
                  <a:srgbClr val="EEF3F8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Wird das Ergebnis messbar besser?</a:t>
            </a:r>
            <a:endParaRPr lang="en-US" sz="1400" dirty="0"/>
          </a:p>
        </p:txBody>
      </p:sp>
      <p:sp>
        <p:nvSpPr>
          <p:cNvPr id="49" name="text_4_47"/>
          <p:cNvSpPr txBox="1"/>
          <p:nvPr/>
        </p:nvSpPr>
        <p:spPr>
          <a:xfrm>
            <a:off x="761970" y="6502390"/>
            <a:ext cx="4109679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900"/>
              </a:lnSpc>
              <a:buNone/>
            </a:pPr>
            <a:r>
              <a:rPr lang="en-US" sz="750" spc="90" kern="0" dirty="0">
                <a:solidFill>
                  <a:srgbClr val="71879C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ETHORITY · KEYNOTE KURZFASSUNG · DE · V3.4 · 27. OKT. 2026</a:t>
            </a:r>
            <a:endParaRPr lang="en-US" sz="750" dirty="0"/>
          </a:p>
        </p:txBody>
      </p:sp>
      <p:sp>
        <p:nvSpPr>
          <p:cNvPr id="50" name="text_4_48"/>
          <p:cNvSpPr txBox="1"/>
          <p:nvPr/>
        </p:nvSpPr>
        <p:spPr>
          <a:xfrm>
            <a:off x="10885841" y="6496080"/>
            <a:ext cx="573146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900"/>
              </a:lnSpc>
              <a:buNone/>
            </a:pPr>
            <a:r>
              <a:rPr lang="en-US" sz="900" b="1" spc="72" kern="0" dirty="0">
                <a:solidFill>
                  <a:srgbClr val="A3B4C5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04 / 05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_5_0"/>
          <p:cNvSpPr/>
          <p:nvPr/>
        </p:nvSpPr>
        <p:spPr>
          <a:xfrm>
            <a:off x="0" y="0"/>
            <a:ext cx="12191970" cy="88880"/>
          </a:xfrm>
          <a:prstGeom prst="rect">
            <a:avLst/>
          </a:prstGeom>
          <a:solidFill>
            <a:srgbClr val="35C8FF"/>
          </a:solidFill>
          <a:ln/>
        </p:spPr>
      </p:sp>
      <p:pic>
        <p:nvPicPr>
          <p:cNvPr id="3" name="picture_5_1" descr="/tmp/claude-0/-home-claude/5dcc285b-52c5-57b1-88a8-9616b3351304/scratchpad/f39/W2/decks_v3/_work/A_Keynote-Executive_KI-die-Ihr-Unternehmen-weiterbringt_DE_v3.4_20261027/img_006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970" y="317480"/>
            <a:ext cx="279441" cy="279441"/>
          </a:xfrm>
          <a:prstGeom prst="rect">
            <a:avLst/>
          </a:prstGeom>
        </p:spPr>
      </p:pic>
      <p:sp>
        <p:nvSpPr>
          <p:cNvPr id="4" name="text_5_2"/>
          <p:cNvSpPr txBox="1"/>
          <p:nvPr/>
        </p:nvSpPr>
        <p:spPr>
          <a:xfrm>
            <a:off x="1143000" y="320680"/>
            <a:ext cx="1770827" cy="1587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50"/>
              </a:lnSpc>
              <a:buNone/>
            </a:pPr>
            <a:r>
              <a:rPr lang="en-US" sz="1250" b="1" spc="175" kern="0" dirty="0">
                <a:solidFill>
                  <a:srgbClr val="EEF3F8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ETHORITY</a:t>
            </a:r>
            <a:pPr algn="l" indent="0" marL="0">
              <a:lnSpc>
                <a:spcPts val="1250"/>
              </a:lnSpc>
              <a:buNone/>
            </a:pPr>
            <a:r>
              <a:rPr lang="en-US" sz="600" b="1" baseline="30000" dirty="0">
                <a:solidFill>
                  <a:srgbClr val="EEF3F8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®</a:t>
            </a:r>
            <a:endParaRPr lang="en-US" sz="1250" dirty="0"/>
          </a:p>
        </p:txBody>
      </p:sp>
      <p:sp>
        <p:nvSpPr>
          <p:cNvPr id="5" name="text_5_3"/>
          <p:cNvSpPr txBox="1"/>
          <p:nvPr/>
        </p:nvSpPr>
        <p:spPr>
          <a:xfrm>
            <a:off x="1143000" y="517550"/>
            <a:ext cx="1770827" cy="761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600"/>
              </a:lnSpc>
              <a:buNone/>
            </a:pPr>
            <a:r>
              <a:rPr lang="en-US" sz="600" spc="120" kern="0" dirty="0">
                <a:solidFill>
                  <a:srgbClr val="71879C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AI BUSINESS OPERATING SYSTEM</a:t>
            </a:r>
            <a:endParaRPr lang="en-US" sz="600" dirty="0"/>
          </a:p>
        </p:txBody>
      </p:sp>
      <p:sp>
        <p:nvSpPr>
          <p:cNvPr id="6" name="text_5_4"/>
          <p:cNvSpPr txBox="1"/>
          <p:nvPr/>
        </p:nvSpPr>
        <p:spPr>
          <a:xfrm>
            <a:off x="9808403" y="406359"/>
            <a:ext cx="1682953" cy="1015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800"/>
              </a:lnSpc>
              <a:buNone/>
            </a:pPr>
            <a:r>
              <a:rPr lang="en-US" sz="800" b="1" spc="128" kern="0" dirty="0">
                <a:solidFill>
                  <a:srgbClr val="71879C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KEYNOTE · KURZFASSUNG</a:t>
            </a:r>
            <a:endParaRPr lang="en-US" sz="800" dirty="0"/>
          </a:p>
        </p:txBody>
      </p:sp>
      <p:sp>
        <p:nvSpPr>
          <p:cNvPr id="7" name="text_5_5"/>
          <p:cNvSpPr txBox="1"/>
          <p:nvPr/>
        </p:nvSpPr>
        <p:spPr>
          <a:xfrm>
            <a:off x="761970" y="1079541"/>
            <a:ext cx="6814840" cy="1733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370"/>
              </a:lnSpc>
              <a:buNone/>
            </a:pPr>
            <a:r>
              <a:rPr lang="en-US" sz="1050" b="1" spc="147" kern="0" dirty="0">
                <a:solidFill>
                  <a:srgbClr val="35C8FF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IHR NÄCHSTER SCHRITT</a:t>
            </a:r>
            <a:endParaRPr lang="en-US" sz="1050" dirty="0"/>
          </a:p>
        </p:txBody>
      </p:sp>
      <p:sp>
        <p:nvSpPr>
          <p:cNvPr id="8" name="Title"/>
          <p:cNvSpPr txBox="1"/>
          <p:nvPr/>
        </p:nvSpPr>
        <p:spPr>
          <a:xfrm>
            <a:off x="761970" y="1392540"/>
            <a:ext cx="6814840" cy="12070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70"/>
              </a:lnSpc>
              <a:buNone/>
            </a:pPr>
            <a:r>
              <a:rPr lang="en-US" sz="3300" spc="-132" kern="0" dirty="0">
                <a:solidFill>
                  <a:srgbClr val="EEF3F8"/>
                </a:solidFill>
                <a:latin typeface="Archivo Black" pitchFamily="34" charset="0"/>
                <a:ea typeface="Archivo Black" pitchFamily="34" charset="-122"/>
                <a:cs typeface="Archivo Black" pitchFamily="34" charset="-120"/>
              </a:rPr>
              <a:t>Beginnen Sie diesen Monat mit einer konkreten Frage und </a:t>
            </a:r>
            <a:pPr algn="l" indent="0" marL="0">
              <a:lnSpc>
                <a:spcPts val="3170"/>
              </a:lnSpc>
              <a:buNone/>
            </a:pPr>
            <a:r>
              <a:rPr lang="en-US" sz="3300" spc="-132" kern="0" dirty="0">
                <a:solidFill>
                  <a:srgbClr val="35C8FF"/>
                </a:solidFill>
                <a:latin typeface="Archivo Black" pitchFamily="34" charset="0"/>
                <a:ea typeface="Archivo Black" pitchFamily="34" charset="-122"/>
                <a:cs typeface="Archivo Black" pitchFamily="34" charset="-120"/>
              </a:rPr>
              <a:t>einer verantwortlichen Person.</a:t>
            </a:r>
            <a:endParaRPr lang="en-US" sz="3300" dirty="0"/>
          </a:p>
        </p:txBody>
      </p:sp>
      <p:sp>
        <p:nvSpPr>
          <p:cNvPr id="9" name="shape_5_7"/>
          <p:cNvSpPr/>
          <p:nvPr/>
        </p:nvSpPr>
        <p:spPr>
          <a:xfrm>
            <a:off x="761970" y="2891607"/>
            <a:ext cx="6603980" cy="6309"/>
          </a:xfrm>
          <a:prstGeom prst="rect">
            <a:avLst/>
          </a:prstGeom>
          <a:solidFill>
            <a:srgbClr val="D6E6F5">
              <a:alpha val="13000"/>
            </a:srgbClr>
          </a:solidFill>
          <a:ln/>
        </p:spPr>
      </p:sp>
      <p:sp>
        <p:nvSpPr>
          <p:cNvPr id="10" name="shape_5_8"/>
          <p:cNvSpPr/>
          <p:nvPr/>
        </p:nvSpPr>
        <p:spPr>
          <a:xfrm>
            <a:off x="761970" y="3025018"/>
            <a:ext cx="749259" cy="209580"/>
          </a:xfrm>
          <a:prstGeom prst="rect">
            <a:avLst/>
          </a:prstGeom>
          <a:solidFill>
            <a:srgbClr val="35C8FF"/>
          </a:solidFill>
          <a:ln/>
        </p:spPr>
      </p:sp>
      <p:sp>
        <p:nvSpPr>
          <p:cNvPr id="11" name="text_5_9"/>
          <p:cNvSpPr txBox="1"/>
          <p:nvPr/>
        </p:nvSpPr>
        <p:spPr>
          <a:xfrm>
            <a:off x="831830" y="3082168"/>
            <a:ext cx="640629" cy="95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750"/>
              </a:lnSpc>
              <a:buNone/>
            </a:pPr>
            <a:r>
              <a:rPr lang="en-US" sz="750" b="1" spc="90" kern="0" dirty="0">
                <a:solidFill>
                  <a:srgbClr val="06111D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PRÜFEN</a:t>
            </a:r>
            <a:endParaRPr lang="en-US" sz="750" dirty="0"/>
          </a:p>
        </p:txBody>
      </p:sp>
      <p:sp>
        <p:nvSpPr>
          <p:cNvPr id="12" name="text_5_10"/>
          <p:cNvSpPr txBox="1"/>
          <p:nvPr/>
        </p:nvSpPr>
        <p:spPr>
          <a:xfrm>
            <a:off x="1625620" y="2999598"/>
            <a:ext cx="5925312" cy="5992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350" u="sng" dirty="0">
                <a:solidFill>
                  <a:srgbClr val="EEF3F8"/>
                </a:solidFill>
                <a:latin typeface="IBM Plex Sans SemiBold" pitchFamily="34" charset="0"/>
                <a:ea typeface="IBM Plex Sans SemiBold" pitchFamily="34" charset="-122"/>
                <a:cs typeface="IBM Plex Sans SemiBold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KI-Reifegrad-Check: ein Workshoptag, danach die schriftliche Bewertung · 3.500 €</a:t>
            </a:r>
            <a:endParaRPr lang="en-US" sz="1350" dirty="0"/>
          </a:p>
        </p:txBody>
      </p:sp>
      <p:sp>
        <p:nvSpPr>
          <p:cNvPr id="13" name="text_5_11"/>
          <p:cNvSpPr txBox="1"/>
          <p:nvPr/>
        </p:nvSpPr>
        <p:spPr>
          <a:xfrm>
            <a:off x="1625620" y="3461736"/>
            <a:ext cx="5925312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80"/>
              </a:lnSpc>
              <a:buNone/>
            </a:pPr>
            <a:r>
              <a:rPr lang="en-US" sz="800" u="sng" spc="8" kern="0" dirty="0">
                <a:solidFill>
                  <a:srgbClr val="71879C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https://ethority.ai/</a:t>
            </a:r>
            <a:pPr algn="l" indent="0" marL="0">
              <a:lnSpc>
                <a:spcPts val="1080"/>
              </a:lnSpc>
              <a:buNone/>
            </a:pPr>
            <a:r>
              <a:rPr lang="en-US" sz="800" u="sng" spc="8" kern="0" dirty="0">
                <a:solidFill>
                  <a:srgbClr val="71879C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de/</a:t>
            </a:r>
            <a:pPr algn="l" indent="0" marL="0">
              <a:lnSpc>
                <a:spcPts val="1080"/>
              </a:lnSpc>
              <a:buNone/>
            </a:pPr>
            <a:r>
              <a:rPr lang="en-US" sz="800" u="sng" spc="8" kern="0" dirty="0">
                <a:solidFill>
                  <a:srgbClr val="71879C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  <a:hlinkClick r:id="rId5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products/</a:t>
            </a:r>
            <a:pPr algn="l" indent="0" marL="0">
              <a:lnSpc>
                <a:spcPts val="1080"/>
              </a:lnSpc>
              <a:buNone/>
            </a:pPr>
            <a:r>
              <a:rPr lang="en-US" sz="800" u="sng" spc="8" kern="0" dirty="0">
                <a:solidFill>
                  <a:srgbClr val="71879C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  <a:hlinkClick r:id="rId6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enterprise-services/</a:t>
            </a:r>
            <a:pPr algn="l" indent="0" marL="0">
              <a:lnSpc>
                <a:spcPts val="1080"/>
              </a:lnSpc>
              <a:buNone/>
            </a:pPr>
            <a:r>
              <a:rPr lang="en-US" sz="800" u="sng" spc="8" kern="0" dirty="0">
                <a:solidFill>
                  <a:srgbClr val="71879C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  <a:hlinkClick r:id="rId7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readiness-maturity-check</a:t>
            </a:r>
            <a:endParaRPr lang="en-US" sz="800" dirty="0"/>
          </a:p>
        </p:txBody>
      </p:sp>
      <p:sp>
        <p:nvSpPr>
          <p:cNvPr id="14" name="shape_5_12"/>
          <p:cNvSpPr/>
          <p:nvPr/>
        </p:nvSpPr>
        <p:spPr>
          <a:xfrm>
            <a:off x="761970" y="3700485"/>
            <a:ext cx="6603980" cy="6309"/>
          </a:xfrm>
          <a:prstGeom prst="rect">
            <a:avLst/>
          </a:prstGeom>
          <a:solidFill>
            <a:srgbClr val="D6E6F5">
              <a:alpha val="13000"/>
            </a:srgbClr>
          </a:solidFill>
          <a:ln/>
        </p:spPr>
      </p:sp>
      <p:sp>
        <p:nvSpPr>
          <p:cNvPr id="15" name="shape_5_13"/>
          <p:cNvSpPr/>
          <p:nvPr/>
        </p:nvSpPr>
        <p:spPr>
          <a:xfrm>
            <a:off x="761970" y="3833805"/>
            <a:ext cx="825612" cy="209580"/>
          </a:xfrm>
          <a:prstGeom prst="rect">
            <a:avLst/>
          </a:prstGeom>
          <a:solidFill>
            <a:srgbClr val="35C8FF"/>
          </a:solidFill>
          <a:ln/>
        </p:spPr>
      </p:sp>
      <p:sp>
        <p:nvSpPr>
          <p:cNvPr id="16" name="text_5_14"/>
          <p:cNvSpPr txBox="1"/>
          <p:nvPr/>
        </p:nvSpPr>
        <p:spPr>
          <a:xfrm>
            <a:off x="831830" y="3890955"/>
            <a:ext cx="719176" cy="95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750"/>
              </a:lnSpc>
              <a:buNone/>
            </a:pPr>
            <a:r>
              <a:rPr lang="en-US" sz="750" b="1" spc="90" kern="0" dirty="0">
                <a:solidFill>
                  <a:srgbClr val="06111D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2–3 WOCHEN</a:t>
            </a:r>
            <a:endParaRPr lang="en-US" sz="750" dirty="0"/>
          </a:p>
        </p:txBody>
      </p:sp>
      <p:sp>
        <p:nvSpPr>
          <p:cNvPr id="17" name="text_5_15"/>
          <p:cNvSpPr txBox="1"/>
          <p:nvPr/>
        </p:nvSpPr>
        <p:spPr>
          <a:xfrm>
            <a:off x="1701881" y="3808385"/>
            <a:ext cx="4800417" cy="393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350" u="sng" dirty="0">
                <a:solidFill>
                  <a:srgbClr val="EEF3F8"/>
                </a:solidFill>
                <a:latin typeface="IBM Plex Sans SemiBold" pitchFamily="34" charset="0"/>
                <a:ea typeface="IBM Plex Sans SemiBold" pitchFamily="34" charset="-122"/>
                <a:cs typeface="IBM Plex Sans SemiBold" pitchFamily="34" charset="-120"/>
                <a:hlinkClick r:id="rId8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AI Act Readiness Sprint · ab 6.900 €</a:t>
            </a:r>
            <a:endParaRPr lang="en-US" sz="1350" dirty="0"/>
          </a:p>
        </p:txBody>
      </p:sp>
      <p:sp>
        <p:nvSpPr>
          <p:cNvPr id="18" name="text_5_16"/>
          <p:cNvSpPr txBox="1"/>
          <p:nvPr/>
        </p:nvSpPr>
        <p:spPr>
          <a:xfrm>
            <a:off x="1701881" y="4064874"/>
            <a:ext cx="4800417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80"/>
              </a:lnSpc>
              <a:buNone/>
            </a:pPr>
            <a:r>
              <a:rPr lang="en-US" sz="800" u="sng" spc="8" kern="0" dirty="0">
                <a:solidFill>
                  <a:srgbClr val="71879C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  <a:hlinkClick r:id="rId9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https://ethority.ai/</a:t>
            </a:r>
            <a:pPr algn="l" indent="0" marL="0">
              <a:lnSpc>
                <a:spcPts val="1080"/>
              </a:lnSpc>
              <a:buNone/>
            </a:pPr>
            <a:r>
              <a:rPr lang="en-US" sz="800" u="sng" spc="8" kern="0" dirty="0">
                <a:solidFill>
                  <a:srgbClr val="71879C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  <a:hlinkClick r:id="rId10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de/</a:t>
            </a:r>
            <a:pPr algn="l" indent="0" marL="0">
              <a:lnSpc>
                <a:spcPts val="1080"/>
              </a:lnSpc>
              <a:buNone/>
            </a:pPr>
            <a:r>
              <a:rPr lang="en-US" sz="800" u="sng" spc="8" kern="0" dirty="0">
                <a:solidFill>
                  <a:srgbClr val="71879C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  <a:hlinkClick r:id="rId1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products/</a:t>
            </a:r>
            <a:pPr algn="l" indent="0" marL="0">
              <a:lnSpc>
                <a:spcPts val="1080"/>
              </a:lnSpc>
              <a:buNone/>
            </a:pPr>
            <a:r>
              <a:rPr lang="en-US" sz="800" u="sng" spc="8" kern="0" dirty="0">
                <a:solidFill>
                  <a:srgbClr val="71879C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  <a:hlinkClick r:id="rId1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enterprise-services/</a:t>
            </a:r>
            <a:pPr algn="l" indent="0" marL="0">
              <a:lnSpc>
                <a:spcPts val="1080"/>
              </a:lnSpc>
              <a:buNone/>
            </a:pPr>
            <a:r>
              <a:rPr lang="en-US" sz="800" u="sng" spc="8" kern="0" dirty="0">
                <a:solidFill>
                  <a:srgbClr val="71879C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  <a:hlinkClick r:id="rId1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ai-act-readiness-sprint</a:t>
            </a:r>
            <a:endParaRPr lang="en-US" sz="800" dirty="0"/>
          </a:p>
        </p:txBody>
      </p:sp>
      <p:sp>
        <p:nvSpPr>
          <p:cNvPr id="19" name="shape_5_17"/>
          <p:cNvSpPr/>
          <p:nvPr/>
        </p:nvSpPr>
        <p:spPr>
          <a:xfrm>
            <a:off x="761970" y="4303624"/>
            <a:ext cx="6603980" cy="6309"/>
          </a:xfrm>
          <a:prstGeom prst="rect">
            <a:avLst/>
          </a:prstGeom>
          <a:solidFill>
            <a:srgbClr val="D6E6F5">
              <a:alpha val="13000"/>
            </a:srgbClr>
          </a:solidFill>
          <a:ln/>
        </p:spPr>
      </p:sp>
      <p:sp>
        <p:nvSpPr>
          <p:cNvPr id="20" name="shape_5_18"/>
          <p:cNvSpPr/>
          <p:nvPr/>
        </p:nvSpPr>
        <p:spPr>
          <a:xfrm>
            <a:off x="761970" y="4436943"/>
            <a:ext cx="749259" cy="209580"/>
          </a:xfrm>
          <a:prstGeom prst="rect">
            <a:avLst/>
          </a:prstGeom>
          <a:solidFill>
            <a:srgbClr val="35C8FF"/>
          </a:solidFill>
          <a:ln/>
        </p:spPr>
      </p:sp>
      <p:sp>
        <p:nvSpPr>
          <p:cNvPr id="21" name="text_5_19"/>
          <p:cNvSpPr txBox="1"/>
          <p:nvPr/>
        </p:nvSpPr>
        <p:spPr>
          <a:xfrm>
            <a:off x="831830" y="4494093"/>
            <a:ext cx="640629" cy="95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750"/>
              </a:lnSpc>
              <a:buNone/>
            </a:pPr>
            <a:r>
              <a:rPr lang="en-US" sz="750" b="1" spc="90" kern="0" dirty="0">
                <a:solidFill>
                  <a:srgbClr val="06111D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E-MAIL</a:t>
            </a:r>
            <a:endParaRPr lang="en-US" sz="750" dirty="0"/>
          </a:p>
        </p:txBody>
      </p:sp>
      <p:sp>
        <p:nvSpPr>
          <p:cNvPr id="22" name="text_5_20"/>
          <p:cNvSpPr txBox="1"/>
          <p:nvPr/>
        </p:nvSpPr>
        <p:spPr>
          <a:xfrm>
            <a:off x="1625620" y="4411523"/>
            <a:ext cx="1363005" cy="393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350" u="sng" dirty="0">
                <a:solidFill>
                  <a:srgbClr val="EEF3F8"/>
                </a:solidFill>
                <a:latin typeface="IBM Plex Sans SemiBold" pitchFamily="34" charset="0"/>
                <a:ea typeface="IBM Plex Sans SemiBold" pitchFamily="34" charset="-122"/>
                <a:cs typeface="IBM Plex Sans SemiBold" pitchFamily="34" charset="-120"/>
                <a:hlinkClick r:id="rId1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sten@ethority.ai</a:t>
            </a:r>
            <a:endParaRPr lang="en-US" sz="1350" dirty="0"/>
          </a:p>
        </p:txBody>
      </p:sp>
      <p:sp>
        <p:nvSpPr>
          <p:cNvPr id="23" name="text_5_21"/>
          <p:cNvSpPr txBox="1"/>
          <p:nvPr/>
        </p:nvSpPr>
        <p:spPr>
          <a:xfrm>
            <a:off x="1625620" y="4668012"/>
            <a:ext cx="1363005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80"/>
              </a:lnSpc>
              <a:buNone/>
            </a:pPr>
            <a:r>
              <a:rPr lang="en-US" sz="800" u="sng" spc="8" kern="0" dirty="0">
                <a:solidFill>
                  <a:srgbClr val="71879C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  <a:hlinkClick r:id="rId15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Gespräch, 30 Min.</a:t>
            </a:r>
            <a:endParaRPr lang="en-US" sz="800" dirty="0"/>
          </a:p>
        </p:txBody>
      </p:sp>
      <p:sp>
        <p:nvSpPr>
          <p:cNvPr id="24" name="text_5_22"/>
          <p:cNvSpPr txBox="1"/>
          <p:nvPr/>
        </p:nvSpPr>
        <p:spPr>
          <a:xfrm>
            <a:off x="761970" y="5021062"/>
            <a:ext cx="6814840" cy="3047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800" spc="16" kern="0" dirty="0">
                <a:solidFill>
                  <a:srgbClr val="71879C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Das Good AI Prisma von Sten Franke &amp; ETHORITY® · seit dem ersten Social Media Prisma 2009 · Wurzeln: ETHORITY.AI und STEN.AI · Text © 2026 ETHORITY &amp; STEN.AI LLC</a:t>
            </a:r>
            <a:endParaRPr lang="en-US" sz="800" dirty="0"/>
          </a:p>
        </p:txBody>
      </p:sp>
      <p:pic>
        <p:nvPicPr>
          <p:cNvPr id="25" name="picture_5_23" descr="/tmp/claude-0/-home-claude/5dcc285b-52c5-57b1-88a8-9616b3351304/scratchpad/f39/W2/decks_v3/_work/A_Keynote-Executive_KI-die-Ihr-Unternehmen-weiterbringt_DE_v3.4_20261027/img_007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128010" y="952530"/>
            <a:ext cx="3301990" cy="1587490"/>
          </a:xfrm>
          <a:prstGeom prst="rect">
            <a:avLst/>
          </a:prstGeom>
        </p:spPr>
      </p:pic>
      <p:sp>
        <p:nvSpPr>
          <p:cNvPr id="26" name="text_5_24"/>
          <p:cNvSpPr txBox="1"/>
          <p:nvPr/>
        </p:nvSpPr>
        <p:spPr>
          <a:xfrm>
            <a:off x="8128010" y="2679741"/>
            <a:ext cx="3413730" cy="265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90"/>
              </a:lnSpc>
              <a:buNone/>
            </a:pPr>
            <a:r>
              <a:rPr lang="en-US" sz="1900" b="1" dirty="0">
                <a:solidFill>
                  <a:srgbClr val="EEF3F8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Sten Franke</a:t>
            </a:r>
            <a:endParaRPr lang="en-US" sz="1900" dirty="0"/>
          </a:p>
        </p:txBody>
      </p:sp>
      <p:sp>
        <p:nvSpPr>
          <p:cNvPr id="27" name="text_5_25"/>
          <p:cNvSpPr txBox="1"/>
          <p:nvPr/>
        </p:nvSpPr>
        <p:spPr>
          <a:xfrm>
            <a:off x="8128010" y="3008650"/>
            <a:ext cx="3413730" cy="2843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20"/>
              </a:lnSpc>
              <a:buNone/>
            </a:pPr>
            <a:r>
              <a:rPr lang="en-US" sz="800" b="1" spc="96" kern="0" dirty="0">
                <a:solidFill>
                  <a:srgbClr val="35C8FF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GRÜNDER &amp; CEO · LEITENDER KI-ARCHITEKT, ETHORITY</a:t>
            </a:r>
            <a:endParaRPr lang="en-US" sz="800" dirty="0"/>
          </a:p>
        </p:txBody>
      </p:sp>
      <p:sp>
        <p:nvSpPr>
          <p:cNvPr id="28" name="text_5_26"/>
          <p:cNvSpPr txBox="1"/>
          <p:nvPr/>
        </p:nvSpPr>
        <p:spPr>
          <a:xfrm>
            <a:off x="8128010" y="3394527"/>
            <a:ext cx="3413730" cy="167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320"/>
              </a:lnSpc>
              <a:buNone/>
            </a:pPr>
            <a:r>
              <a:rPr lang="en-US" sz="1100" u="sng" dirty="0">
                <a:solidFill>
                  <a:srgbClr val="EEF3F8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  <a:hlinkClick r:id="rId17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sten@ethority.ai</a:t>
            </a:r>
            <a:pPr algn="l" indent="0" marL="0">
              <a:lnSpc>
                <a:spcPts val="1320"/>
              </a:lnSpc>
              <a:buNone/>
            </a:pPr>
            <a:r>
              <a:rPr lang="en-US" sz="1100" dirty="0">
                <a:solidFill>
                  <a:srgbClr val="EEF3F8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 · </a:t>
            </a:r>
            <a:pPr algn="l" indent="0" marL="0">
              <a:lnSpc>
                <a:spcPts val="1320"/>
              </a:lnSpc>
              <a:buNone/>
            </a:pPr>
            <a:r>
              <a:rPr lang="en-US" sz="1100" u="sng" dirty="0">
                <a:solidFill>
                  <a:srgbClr val="EEF3F8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  <a:hlinkClick r:id="rId18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ethority.ai</a:t>
            </a:r>
            <a:endParaRPr lang="en-US" sz="1100" dirty="0"/>
          </a:p>
        </p:txBody>
      </p:sp>
      <p:sp>
        <p:nvSpPr>
          <p:cNvPr id="29" name="shape_5_27"/>
          <p:cNvSpPr/>
          <p:nvPr/>
        </p:nvSpPr>
        <p:spPr>
          <a:xfrm>
            <a:off x="8128010" y="3676437"/>
            <a:ext cx="1587490" cy="2047067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30" name="picture_5_28" descr="QR code: https://ethority.ai/de/research/presentations">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8286750" y="3765316"/>
            <a:ext cx="1270010" cy="1270010"/>
          </a:xfrm>
          <a:prstGeom prst="rect">
            <a:avLst/>
          </a:prstGeom>
        </p:spPr>
      </p:pic>
      <p:sp>
        <p:nvSpPr>
          <p:cNvPr id="31" name="text_5_29"/>
          <p:cNvSpPr txBox="1"/>
          <p:nvPr/>
        </p:nvSpPr>
        <p:spPr>
          <a:xfrm>
            <a:off x="8216890" y="5086167"/>
            <a:ext cx="1464686" cy="3047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200"/>
              </a:lnSpc>
              <a:buNone/>
            </a:pPr>
            <a:r>
              <a:rPr lang="en-US" sz="1000" dirty="0">
                <a:solidFill>
                  <a:srgbClr val="06111D"/>
                </a:solidFill>
                <a:latin typeface="IBM Plex Sans SemiBold" pitchFamily="34" charset="0"/>
                <a:ea typeface="IBM Plex Sans SemiBold" pitchFamily="34" charset="-122"/>
                <a:cs typeface="IBM Plex Sans SemiBold" pitchFamily="34" charset="-120"/>
              </a:rPr>
              <a:t>Diese Präsentation online</a:t>
            </a:r>
            <a:endParaRPr lang="en-US" sz="1000" dirty="0"/>
          </a:p>
        </p:txBody>
      </p:sp>
      <p:sp>
        <p:nvSpPr>
          <p:cNvPr id="32" name="text_5_30"/>
          <p:cNvSpPr txBox="1"/>
          <p:nvPr/>
        </p:nvSpPr>
        <p:spPr>
          <a:xfrm>
            <a:off x="8216890" y="5416357"/>
            <a:ext cx="1464686" cy="2309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910"/>
              </a:lnSpc>
              <a:buNone/>
            </a:pPr>
            <a:r>
              <a:rPr lang="en-US" sz="700" dirty="0">
                <a:solidFill>
                  <a:srgbClr val="3A4B5C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https://ethority.ai/</a:t>
            </a:r>
            <a:pPr algn="ctr" indent="0" marL="0">
              <a:lnSpc>
                <a:spcPts val="910"/>
              </a:lnSpc>
              <a:buNone/>
            </a:pPr>
            <a:r>
              <a:rPr lang="en-US" sz="700" dirty="0">
                <a:solidFill>
                  <a:srgbClr val="3A4B5C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de/</a:t>
            </a:r>
            <a:endParaRPr lang="en-US" sz="700" dirty="0"/>
          </a:p>
          <a:p>
            <a:pPr algn="ctr" indent="0" marL="0">
              <a:lnSpc>
                <a:spcPts val="910"/>
              </a:lnSpc>
              <a:buNone/>
            </a:pPr>
            <a:r>
              <a:rPr lang="en-US" sz="700" dirty="0">
                <a:solidFill>
                  <a:srgbClr val="3A4B5C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research/</a:t>
            </a:r>
            <a:pPr algn="ctr" indent="0" marL="0">
              <a:lnSpc>
                <a:spcPts val="910"/>
              </a:lnSpc>
              <a:buNone/>
            </a:pPr>
            <a:r>
              <a:rPr lang="en-US" sz="700" dirty="0">
                <a:solidFill>
                  <a:srgbClr val="3A4B5C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presentations</a:t>
            </a:r>
            <a:endParaRPr lang="en-US" sz="700" dirty="0"/>
          </a:p>
        </p:txBody>
      </p:sp>
      <p:sp>
        <p:nvSpPr>
          <p:cNvPr id="33" name="shape_5_31"/>
          <p:cNvSpPr/>
          <p:nvPr/>
        </p:nvSpPr>
        <p:spPr>
          <a:xfrm>
            <a:off x="9842510" y="3676437"/>
            <a:ext cx="1587490" cy="2047067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34" name="picture_5_32" descr="QR code: https://www.linkedin.com/in/stenfranke">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0001250" y="3765316"/>
            <a:ext cx="1270010" cy="1270010"/>
          </a:xfrm>
          <a:prstGeom prst="rect">
            <a:avLst/>
          </a:prstGeom>
        </p:spPr>
      </p:pic>
      <p:sp>
        <p:nvSpPr>
          <p:cNvPr id="35" name="text_5_33"/>
          <p:cNvSpPr txBox="1"/>
          <p:nvPr/>
        </p:nvSpPr>
        <p:spPr>
          <a:xfrm>
            <a:off x="9931390" y="5086167"/>
            <a:ext cx="1464686" cy="3047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200"/>
              </a:lnSpc>
              <a:buNone/>
            </a:pPr>
            <a:r>
              <a:rPr lang="en-US" sz="1000" dirty="0">
                <a:solidFill>
                  <a:srgbClr val="06111D"/>
                </a:solidFill>
                <a:latin typeface="IBM Plex Sans SemiBold" pitchFamily="34" charset="0"/>
                <a:ea typeface="IBM Plex Sans SemiBold" pitchFamily="34" charset="-122"/>
                <a:cs typeface="IBM Plex Sans SemiBold" pitchFamily="34" charset="-120"/>
              </a:rPr>
              <a:t>Mit Sten Franke vernetzen</a:t>
            </a:r>
            <a:endParaRPr lang="en-US" sz="1000" dirty="0"/>
          </a:p>
        </p:txBody>
      </p:sp>
      <p:sp>
        <p:nvSpPr>
          <p:cNvPr id="36" name="text_5_34"/>
          <p:cNvSpPr txBox="1"/>
          <p:nvPr/>
        </p:nvSpPr>
        <p:spPr>
          <a:xfrm>
            <a:off x="9931390" y="5416357"/>
            <a:ext cx="1464686" cy="2309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910"/>
              </a:lnSpc>
              <a:buNone/>
            </a:pPr>
            <a:r>
              <a:rPr lang="en-US" sz="700" dirty="0">
                <a:solidFill>
                  <a:srgbClr val="3A4B5C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https://www.linkedin.com/</a:t>
            </a:r>
            <a:endParaRPr lang="en-US" sz="700" dirty="0"/>
          </a:p>
          <a:p>
            <a:pPr algn="ctr" indent="0" marL="0">
              <a:lnSpc>
                <a:spcPts val="910"/>
              </a:lnSpc>
              <a:buNone/>
            </a:pPr>
            <a:r>
              <a:rPr lang="en-US" sz="700" dirty="0">
                <a:solidFill>
                  <a:srgbClr val="3A4B5C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in/</a:t>
            </a:r>
            <a:pPr algn="ctr" indent="0" marL="0">
              <a:lnSpc>
                <a:spcPts val="910"/>
              </a:lnSpc>
              <a:buNone/>
            </a:pPr>
            <a:r>
              <a:rPr lang="en-US" sz="700" dirty="0">
                <a:solidFill>
                  <a:srgbClr val="3A4B5C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stenfranke</a:t>
            </a:r>
            <a:endParaRPr lang="en-US" sz="700" dirty="0"/>
          </a:p>
        </p:txBody>
      </p:sp>
      <p:sp>
        <p:nvSpPr>
          <p:cNvPr id="37" name="text_5_35"/>
          <p:cNvSpPr txBox="1"/>
          <p:nvPr/>
        </p:nvSpPr>
        <p:spPr>
          <a:xfrm>
            <a:off x="761970" y="6068690"/>
            <a:ext cx="11000781" cy="1543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20"/>
              </a:lnSpc>
              <a:buNone/>
            </a:pPr>
            <a:r>
              <a:rPr lang="en-US" sz="900" b="1" spc="108" kern="0" dirty="0">
                <a:solidFill>
                  <a:srgbClr val="A3B4C5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Quelle ·</a:t>
            </a:r>
            <a:pPr algn="l" indent="0" marL="0">
              <a:lnSpc>
                <a:spcPts val="1220"/>
              </a:lnSpc>
              <a:buNone/>
            </a:pPr>
            <a:r>
              <a:rPr lang="en-US" sz="900" spc="36" kern="0" dirty="0">
                <a:solidFill>
                  <a:srgbClr val="71879C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 Angebotsseiten auf ethority.ai · Nettopreise, ggf. zzgl. Umsatzsteuer · Okt. 2026</a:t>
            </a:r>
            <a:endParaRPr lang="en-US" sz="900" dirty="0"/>
          </a:p>
        </p:txBody>
      </p:sp>
      <p:sp>
        <p:nvSpPr>
          <p:cNvPr id="38" name="text_5_36"/>
          <p:cNvSpPr txBox="1"/>
          <p:nvPr/>
        </p:nvSpPr>
        <p:spPr>
          <a:xfrm>
            <a:off x="761970" y="6502390"/>
            <a:ext cx="4109679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900"/>
              </a:lnSpc>
              <a:buNone/>
            </a:pPr>
            <a:r>
              <a:rPr lang="en-US" sz="750" spc="90" kern="0" dirty="0">
                <a:solidFill>
                  <a:srgbClr val="71879C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ETHORITY · KEYNOTE KURZFASSUNG · DE · V3.4 · 27. OKT. 2026</a:t>
            </a:r>
            <a:endParaRPr lang="en-US" sz="750" dirty="0"/>
          </a:p>
        </p:txBody>
      </p:sp>
      <p:sp>
        <p:nvSpPr>
          <p:cNvPr id="39" name="text_5_37"/>
          <p:cNvSpPr txBox="1"/>
          <p:nvPr/>
        </p:nvSpPr>
        <p:spPr>
          <a:xfrm>
            <a:off x="10885841" y="6496080"/>
            <a:ext cx="573146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900"/>
              </a:lnSpc>
              <a:buNone/>
            </a:pPr>
            <a:r>
              <a:rPr lang="en-US" sz="900" b="1" spc="72" kern="0" dirty="0">
                <a:solidFill>
                  <a:srgbClr val="A3B4C5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05 / 05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chivo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IBM Plex San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ETHORITY &amp; STEN.AI LLC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KI, die Ihr Unternehmen weiterbringt · Keynote-Kurzfassung v3.4 (DE)</dc:title>
  <dc:subject>PptxGenJS Presentation</dc:subject>
  <dc:creator>Sten Franke &amp; ETHORITY</dc:creator>
  <cp:lastModifiedBy>Sten Franke &amp; ETHORITY</cp:lastModifiedBy>
  <cp:revision>1</cp:revision>
  <dcterms:created xsi:type="dcterms:W3CDTF">2026-10-27T19:21:35Z</dcterms:created>
  <dcterms:modified xsi:type="dcterms:W3CDTF">2026-10-27T19:21:35Z</dcterms:modified>
  <dc:identifier>ETH-DECK-A-KEYNOTE-EXECUTIVE-KI-DIE-IHR-UNTERNEHMEN-WEITERBRINGT-DE-v3.4</dc:identifier>
  <cp:keywords>ETHORITY; ETH-DECK-A-KEYNOTE-EXECUTIVE-KI-DIE-IHR-UNTERNEHMEN-WEITERBRINGT-DE</cp:keywords>
  <dc:description>© 2026 ETHORITY &amp; STEN.AI LLC · quote with attribution · Prism artwork CC BY-NC-ND 4.0 (artwork only) · licensing: https://ethority.ai/de/products/research-licensing</dc:description>
  <cp:category>ETHORITY presentation</cp:category>
  <cp:contentStatus>Review candidate, 27 Oct 2026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ETHORITYPublicationURL">
    <vt:lpwstr>https://ethority.ai/de/research/presentations</vt:lpwstr>
  </property>
  <property fmtid="{D5CDD505-2E9C-101B-9397-08002B2CF9AE}" pid="3" name="ETHORITYDocumentID">
    <vt:lpwstr>ETH-DECK-A-KEYNOTE-EXECUTIVE-KI-DIE-IHR-UNTERNEHMEN-WEITERBRINGT-DE</vt:lpwstr>
  </property>
  <property fmtid="{D5CDD505-2E9C-101B-9397-08002B2CF9AE}" pid="4" name="ETHORITYEditionID">
    <vt:lpwstr>ETH-DECK-A-KEYNOTE-EXECUTIVE-KI-DIE-IHR-UNTERNEHMEN-WEITERBRINGT-DE-v3.4</vt:lpwstr>
  </property>
  <property fmtid="{D5CDD505-2E9C-101B-9397-08002B2CF9AE}" pid="5" name="ETHORITYRights">
    <vt:lpwstr>© 2026 ETHORITY &amp; STEN.AI LLC. Texte und Abbildungen dürfen mit Quellenangabe zitiert werden. Good AI Prisma Artwork: CC BY-NC-ND 4.0 (nur das Artwork; Daten, Software und Marken Dritter ausgenommen); kommerzielle Nutzung auf Anfrage per Lizenz: https://ethority.ai/de/products/research-licensing</vt:lpwstr>
  </property>
  <property fmtid="{D5CDD505-2E9C-101B-9397-08002B2CF9AE}" pid="6" name="ETHORITYLicensing">
    <vt:lpwstr>https://ethority.ai/de/products/research-licensing</vt:lpwstr>
  </property>
  <property fmtid="{D5CDD505-2E9C-101B-9397-08002B2CF9AE}" pid="7" name="ETHORITYStampTool">
    <vt:lpwstr>stamp_identity.py 1.1.0</vt:lpwstr>
  </property>
</Properties>
</file>