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charts/chart4.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ut AI to Work · Keynote" id="{c2ea40e3-42d7-486c-39fa-759ef3e8ef13}">
          <p14:sldIdLst>
            <p14:sldId id="256"/>
          </p14:sldIdLst>
        </p14:section>
        <p14:section name="The question" id="{7e4185ae-8b48-dd8e-526d-427ddd5339ad}">
          <p14:sldIdLst>
            <p14:sldId id="257"/>
            <p14:sldId id="258"/>
            <p14:sldId id="259"/>
            <p14:sldId id="260"/>
            <p14:sldId id="261"/>
          </p14:sldIdLst>
        </p14:section>
        <p14:section name="The market" id="{900ac47a-b395-0fb4-f122-28f83b6ecdc7}">
          <p14:sldIdLst>
            <p14:sldId id="262"/>
            <p14:sldId id="263"/>
            <p14:sldId id="264"/>
            <p14:sldId id="265"/>
            <p14:sldId id="266"/>
          </p14:sldIdLst>
        </p14:section>
        <p14:section name="Rules and regions" id="{b80f50c7-be0c-0d0e-a768-82e7555d7ca2}">
          <p14:sldIdLst>
            <p14:sldId id="267"/>
            <p14:sldId id="268"/>
            <p14:sldId id="269"/>
            <p14:sldId id="270"/>
          </p14:sldIdLst>
        </p14:section>
        <p14:section name="What the market documents" id="{224c899c-7255-5564-81f5-40a5aa7d5357}">
          <p14:sldIdLst>
            <p14:sldId id="271"/>
            <p14:sldId id="272"/>
            <p14:sldId id="273"/>
          </p14:sldIdLst>
        </p14:section>
        <p14:section name="Decisions" id="{56d13686-4d7f-6bf7-f53e-d24033231904}">
          <p14:sldIdLst>
            <p14:sldId id="274"/>
            <p14:sldId id="275"/>
            <p14:sldId id="276"/>
            <p14:sldId id="277"/>
            <p14:sldId id="278"/>
            <p14:sldId id="279"/>
            <p14:sldId id="280"/>
            <p14:sldId id="281"/>
          </p14:sldIdLst>
        </p14:section>
        <p14:section name="Close" id="{d54ab7ea-576b-1fb4-8d63-638d069010d6}">
          <p14:sldIdLst>
            <p14:sldId id="282"/>
          </p14:sldIdLst>
        </p14:section>
        <p14:section name="Default-1" id="{ce590648-5053-4789-a391-d06b936b4fea}">
          <p14:sldIdLst>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US$ tn</c:v>
                </c:pt>
              </c:strCache>
            </c:strRef>
          </c:tx>
          <c:spPr>
            <a:solidFill>
              <a:srgbClr val="0A6E9E"/>
            </a:solidFill>
            <a:effectLst/>
          </c:spPr>
          <c:invertIfNegative val="0"/>
          <c:dLbls>
            <c:numFmt formatCode="0.00"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Sheet1!$A$2:$A$4</c:f>
              <c:multiLvlStrCache>
                <c:ptCount val="3"/>
                <c:lvl>
                  <c:pt idx="0">
                    <c:v>2025 actual</c:v>
                  </c:pt>
                  <c:pt idx="1">
                    <c:v>2026 forecast</c:v>
                  </c:pt>
                  <c:pt idx="2">
                    <c:v>2027 projection</c:v>
                  </c:pt>
                </c:lvl>
              </c:multiLvlStrCache>
            </c:multiLvlStrRef>
          </c:cat>
          <c:val>
            <c:numRef>
              <c:f>Sheet1!$B$2:$B$4</c:f>
              <c:numCache>
                <c:formatCode>General</c:formatCode>
                <c:ptCount val="3"/>
                <c:pt idx="0">
                  <c:v>1.79</c:v>
                </c:pt>
                <c:pt idx="1">
                  <c:v>2.67</c:v>
                </c:pt>
                <c:pt idx="2">
                  <c:v>3.64</c:v>
                </c:pt>
              </c:numCache>
            </c:numRef>
          </c:val>
        </c:ser>
        <c:dLbls>
          <c:numFmt formatCode="0.00"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firms</c:v>
                </c:pt>
              </c:strCache>
            </c:strRef>
          </c:tx>
          <c:spPr>
            <a:solidFill>
              <a:srgbClr val="0A6E9E"/>
            </a:solidFill>
            <a:effectLst/>
          </c:spPr>
          <c:invertIfNegative val="0"/>
          <c:dLbls>
            <c:numFmt formatCode="0.0&quot;%&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Sheet1!$A$2:$A$10</c:f>
              <c:multiLvlStrCache>
                <c:ptCount val="9"/>
                <c:lvl>
                  <c:pt idx="0">
                    <c:v>Denmark</c:v>
                  </c:pt>
                  <c:pt idx="1">
                    <c:v>Finland</c:v>
                  </c:pt>
                  <c:pt idx="2">
                    <c:v>United Kingdom</c:v>
                  </c:pt>
                  <c:pt idx="3">
                    <c:v>Sweden</c:v>
                  </c:pt>
                  <c:pt idx="4">
                    <c:v>Germany</c:v>
                  </c:pt>
                  <c:pt idx="5">
                    <c:v>EU-27</c:v>
                  </c:pt>
                  <c:pt idx="6">
                    <c:v>France</c:v>
                  </c:pt>
                  <c:pt idx="7">
                    <c:v>Italy</c:v>
                  </c:pt>
                  <c:pt idx="8">
                    <c:v>Romania</c:v>
                  </c:pt>
                </c:lvl>
              </c:multiLvlStrCache>
            </c:multiLvlStrRef>
          </c:cat>
          <c:val>
            <c:numRef>
              <c:f>Sheet1!$B$2:$B$10</c:f>
              <c:numCache>
                <c:formatCode>General</c:formatCode>
                <c:ptCount val="9"/>
                <c:pt idx="0">
                  <c:v>42</c:v>
                </c:pt>
                <c:pt idx="1">
                  <c:v>37.8</c:v>
                </c:pt>
                <c:pt idx="2">
                  <c:v>35</c:v>
                </c:pt>
                <c:pt idx="3">
                  <c:v>35</c:v>
                </c:pt>
                <c:pt idx="4">
                  <c:v>26</c:v>
                </c:pt>
                <c:pt idx="5">
                  <c:v>20</c:v>
                </c:pt>
                <c:pt idx="6">
                  <c:v>18</c:v>
                </c:pt>
                <c:pt idx="7">
                  <c:v>16.4</c:v>
                </c:pt>
                <c:pt idx="8">
                  <c:v>5.2</c:v>
                </c:pt>
              </c:numCache>
            </c:numRef>
          </c:val>
        </c:ser>
        <c:dLbls>
          <c:numFmt formatCode="0.0&quot;%&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Small firms</c:v>
                </c:pt>
              </c:strCache>
            </c:strRef>
          </c:tx>
          <c:spPr>
            <a:solidFill>
              <a:srgbClr val="A8BBCE"/>
            </a:solidFill>
            <a:effectLst/>
          </c:spPr>
          <c:invertIfNegative val="0"/>
          <c:dLbls>
            <c:numFmt formatCode="0.#&quot;%&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Sheet1!$A$2:$A$7</c:f>
              <c:multiLvlStrCache>
                <c:ptCount val="6"/>
                <c:lvl>
                  <c:pt idx="0">
                    <c:v>EU-27</c:v>
                  </c:pt>
                  <c:pt idx="1">
                    <c:v>France</c:v>
                  </c:pt>
                  <c:pt idx="2">
                    <c:v>Singapore</c:v>
                  </c:pt>
                  <c:pt idx="3">
                    <c:v>United Kingdom</c:v>
                  </c:pt>
                  <c:pt idx="4">
                    <c:v>South Korea</c:v>
                  </c:pt>
                  <c:pt idx="5">
                    <c:v>Mexico</c:v>
                  </c:pt>
                </c:lvl>
              </c:multiLvlStrCache>
            </c:multiLvlStrRef>
          </c:cat>
          <c:val>
            <c:numRef>
              <c:f>Sheet1!$B$2:$B$7</c:f>
              <c:numCache>
                <c:formatCode>General</c:formatCode>
                <c:ptCount val="6"/>
                <c:pt idx="0">
                  <c:v>17</c:v>
                </c:pt>
                <c:pt idx="1">
                  <c:v>15</c:v>
                </c:pt>
                <c:pt idx="2">
                  <c:v>14.5</c:v>
                </c:pt>
                <c:pt idx="3">
                  <c:v>28</c:v>
                </c:pt>
                <c:pt idx="4">
                  <c:v>28.9</c:v>
                </c:pt>
                <c:pt idx="5">
                  <c:v>43.7</c:v>
                </c:pt>
              </c:numCache>
            </c:numRef>
          </c:val>
        </c:ser>
        <c:ser>
          <c:idx val="1"/>
          <c:order val="1"/>
          <c:tx>
            <c:strRef>
              <c:f>Sheet1!$C$1</c:f>
              <c:strCache>
                <c:ptCount val="1"/>
                <c:pt idx="0">
                  <c:v>Large firms</c:v>
                </c:pt>
              </c:strCache>
            </c:strRef>
          </c:tx>
          <c:spPr>
            <a:solidFill>
              <a:srgbClr val="0A6E9E"/>
            </a:solidFill>
            <a:effectLst/>
          </c:spPr>
          <c:invertIfNegative val="0"/>
          <c:dLbls>
            <c:numFmt formatCode="0.#&quot;%&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Sheet1!$A$2:$A$7</c:f>
              <c:multiLvlStrCache>
                <c:ptCount val="6"/>
                <c:lvl>
                  <c:pt idx="0">
                    <c:v>EU-27</c:v>
                  </c:pt>
                  <c:pt idx="1">
                    <c:v>France</c:v>
                  </c:pt>
                  <c:pt idx="2">
                    <c:v>Singapore</c:v>
                  </c:pt>
                  <c:pt idx="3">
                    <c:v>United Kingdom</c:v>
                  </c:pt>
                  <c:pt idx="4">
                    <c:v>South Korea</c:v>
                  </c:pt>
                  <c:pt idx="5">
                    <c:v>Mexico</c:v>
                  </c:pt>
                </c:lvl>
              </c:multiLvlStrCache>
            </c:multiLvlStrRef>
          </c:cat>
          <c:val>
            <c:numRef>
              <c:f>Sheet1!$C$2:$C$7</c:f>
              <c:numCache>
                <c:formatCode>General</c:formatCode>
                <c:ptCount val="6"/>
                <c:pt idx="0">
                  <c:v>55</c:v>
                </c:pt>
                <c:pt idx="1">
                  <c:v>58</c:v>
                </c:pt>
                <c:pt idx="2">
                  <c:v>62.5</c:v>
                </c:pt>
                <c:pt idx="3">
                  <c:v>49</c:v>
                </c:pt>
                <c:pt idx="4">
                  <c:v>77.3</c:v>
                </c:pt>
                <c:pt idx="5">
                  <c:v>69.9</c:v>
                </c:pt>
              </c:numCache>
            </c:numRef>
          </c:val>
        </c:ser>
        <c:dLbls>
          <c:numFmt formatCode="0.#&quot;%&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4A5B6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Offerings</c:v>
                </c:pt>
              </c:strCache>
            </c:strRef>
          </c:tx>
          <c:spPr>
            <a:solidFill>
              <a:srgbClr val="0A6E9E"/>
            </a:solidFill>
            <a:effectLst/>
          </c:spPr>
          <c:invertIfNegative val="0"/>
          <c:dLbls>
            <c:numFmt formatCode="0&quot; of 107&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Sheet1!$A$2:$A$9</c:f>
              <c:multiLvlStrCache>
                <c:ptCount val="8"/>
                <c:lvl>
                  <c:pt idx="0">
                    <c:v>Hosting described at all</c:v>
                  </c:pt>
                  <c:pt idx="1">
                    <c:v>Named integrations</c:v>
                  </c:pt>
                  <c:pt idx="2">
                    <c:v>Transparent pricing unit</c:v>
                  </c:pt>
                  <c:pt idx="3">
                    <c:v>Published price</c:v>
                  </c:pt>
                  <c:pt idx="4">
                    <c:v>States whether customer data trains models</c:v>
                  </c:pt>
                  <c:pt idx="5">
                    <c:v>EU hosting option documented</c:v>
                  </c:pt>
                  <c:pt idx="6">
                    <c:v>No training, or opt-in only</c:v>
                  </c:pt>
                  <c:pt idx="7">
                    <c:v>Both: EU hosting and training limits</c:v>
                  </c:pt>
                </c:lvl>
              </c:multiLvlStrCache>
            </c:multiLvlStrRef>
          </c:cat>
          <c:val>
            <c:numRef>
              <c:f>Sheet1!$B$2:$B$9</c:f>
              <c:numCache>
                <c:formatCode>General</c:formatCode>
                <c:ptCount val="8"/>
                <c:pt idx="0">
                  <c:v>88</c:v>
                </c:pt>
                <c:pt idx="1">
                  <c:v>77</c:v>
                </c:pt>
                <c:pt idx="2">
                  <c:v>64</c:v>
                </c:pt>
                <c:pt idx="3">
                  <c:v>43</c:v>
                </c:pt>
                <c:pt idx="4">
                  <c:v>41</c:v>
                </c:pt>
                <c:pt idx="5">
                  <c:v>38</c:v>
                </c:pt>
                <c:pt idx="6">
                  <c:v>23</c:v>
                </c:pt>
                <c:pt idx="7">
                  <c:v>10</c:v>
                </c:pt>
              </c:numCache>
            </c:numRef>
          </c:val>
        </c:ser>
        <c:dLbls>
          <c:numFmt formatCode="0&quot; of 107&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max val="107"/>
        </c:scaling>
        <c:delete val="1"/>
        <c:axPos val="b"/>
        <c:numFmt formatCode="General" sourceLinked="0"/>
        <c:majorTickMark val="out"/>
        <c:minorTickMark val="none"/>
        <c:tickLblPos val="low"/>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Thank the hosts. One sentence on who I am: I build systems that make technological change usable for organisations. Today: what the evidence says about AI in business, and what to decide next. Everything I show is sourced in the study, which the audience can download.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separate answers, not a funnel. Most surveyed organisations use AI; a minority can point to a profit effect. That gap is the subject of this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method briefly: we keep market data and client data apart, we do not pool surveys, and every Prism entry carries a dated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wheel from outside to inside. The outer ring is where a business leader starts: the job to be done. The inner rings show the dependencies underneath, which matter for cost, control and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reading rule: the map shows what exists and what is known about it; the decision still has to be made for a specific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Founder story in one slide: the same problem, a larger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 alone does not buy results. The distance between trying AI and running it in a core process is where value is won or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the 90% from surveys: statistics offices count firms, surveys count large-firm respondents. Both are true; they measure different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policy and large companies can help: supplier programmes, shared patterns, practical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barrier is skills, not technology. That is good news: it is the barrier organisations can address themselves,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inventory of AI uses, mapped to every jurisdiction you operate in, is the practical answer for multinationals.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Tailor this slide to the audience’s region; the study has a full chapter per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German audiences: the Mittelstand buys AI through people it already trusts: system houses, chambers, Mittelstand-Digital centres.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finding carefully: both criteria, the 8/2 split and the review date. This is a finding about documentation, not about product capability; subsequent waves record how it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buyers: convert prices to your own volume; for providers: documentation is becoming a buying criterion.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buyers the risk is not a blackout; it is a change in capacity, price or terms in their region during the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the two rows most relevant to this audience and tell one story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conclusions; each maps to a chapter of the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phase ends with a decision the audience can name: proceed, request more evidence, redesign or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nothing is accepted, the measure is undefined, not zero. Savings are a separate calculation.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content part with the audience’s own segment.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questions. Point to the download and offer the A3 Prism to participants.
People (full bios):
Sten Franke, Founder, Principal Architect &amp; Lead Creator: Sten Franke is a digital pioneer, entrepreneur and AI systems architect who has built companies since 1997. Through mediatime, Gridpatrol and ETHORITY, his work has served hundreds of national and international brands and public institutions. His contributions include the Social Media Prisma and industry work involving BITKOM and BVDW.
He creates ETHORITY’s vision, products and research methods, including the Good AI Prism and AI Business Operating System. His work also extends into biomedical innovation: from advising the Dr. Rurainski Foundation and developing its digital presence to EpiTrace.AI and an agenda focused on cancer research, longevity and healing. Across these fields, he connects market intelligence, engineering and entrepreneurship to build useful AI systems with clear economics, evidence and human accountability.
Severin L. Wilson, Chief Business &amp; Transformation Officer: Severin L. Wilson connects business ambition with the people, capabilities and governance needed to deliver change. Drawing on experience involving Detecon, SAP SuccessFactors and E.ON, he brings expertise in human capital management, digital transformation and international organisational change.
At ETHORITY, his focus is developing client relationships and translating AI opportunities into organisational progress: aligning leadership, developing workforce capabilities, involving employees and establishing accountable human oversight. His contribution to the study examines how organisations turn technical capability into improvements they can sustain.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The Good AI PRISM by STEN &amp; ETHORITY · Put AI to Work · Market Study 2026/27</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The Good AI PRISM by STEN &amp; ETHORITY · Put AI to Work · Market Study 2026/27</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The Good AI PRISM by STEN &amp; ETHORITY · Put AI to Work · Market Study 2026/27</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5.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4.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hyperlink" Target="https://ethority.ai/ai-prism-study" TargetMode="External"/><Relationship Id="rId5" Type="http://schemas.openxmlformats.org/officeDocument/2006/relationships/hyperlink" Target="https://ethority.ai/ai-prism-study" TargetMode="External"/><Relationship Id="rId6" Type="http://schemas.openxmlformats.org/officeDocument/2006/relationships/hyperlink" Target="mailto:sten@ethority.ai" TargetMode="External"/><Relationship Id="rId1" Type="http://schemas.openxmlformats.org/officeDocument/2006/relationships/image" Target="../media/Slide-27-image-1.jpeg"/><Relationship Id="rId3" Type="http://schemas.openxmlformats.org/officeDocument/2006/relationships/image" Target="../media/image-27-2.jpg"/><Relationship Id="rId4" Type="http://schemas.openxmlformats.org/officeDocument/2006/relationships/image" Target="../media/image-27-3.jpg"/><Relationship Id="rId7" Type="http://schemas.openxmlformats.org/officeDocument/2006/relationships/slideLayout" Target="../slideLayouts/slideLayout4.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28.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3" name="prism wheel" descr="ETHORITY illustration or source figure">    </ns0:cNvPr>
          <ns0:cNvPicPr>
            <ns1:picLocks noChangeAspect="1"/>
          </ns0:cNvPicPr>
          <ns0:nvPr/>
        </ns0:nvPicPr>
        <ns0:blipFill>
          <ns1:blip ns2:embed="rId1"/>
          <ns1:stretch>
            <ns1:fillRect/>
          </ns1:stretch>
        </ns0:blipFill>
        <ns0:spPr>
          <ns1:xfrm>
            <ns1:off x="6035040" y="1143000"/>
            <ns1:ext cx="6035040" cy="4965192"/>
          </ns1:xfrm>
          <ns1:prstGeom prst="rect">
            <ns1:avLst/>
          </ns1:prstGeom>
        </ns0:spPr>
      </ns0:pic>
      <ns0:sp>
        <ns0:nvSpPr>
          <ns0:cNvPr id="4" name="brand lockup"/>
          <ns0:cNvSpPr txBox="1"/>
          <ns0:nvPr/>
        </ns0:nvSpPr>
        <ns0:spPr>
          <ns1:xfrm>
            <ns1:off x="7071055" y="411480"/>
            <ns1:ext cx="4572000" cy="731520"/>
          </ns1:xfrm>
          <ns1:prstGeom prst="rect">
            <ns1:avLst/>
          </ns1:prstGeom>
          <ns1:noFill/>
          <ns1:ln/>
        </ns0:spPr>
        <ns0:txBody>
          <ns1:bodyPr wrap="square" lIns="0" tIns="0" rIns="0" bIns="0" rtlCol="0" anchor="t"/>
          <ns1:lstStyle/>
          <ns1:p>
            <ns1:pPr algn="r" indent="0" marL="0">
              <ns1:buNone/>
            </ns1:pPr>
            <ns1:r>
              <ns1:rPr lang="en-US" sz="2400" dirty="0">
                <ns1:solidFill>
                  <ns1:srgbClr val="FFFFFF"/>
                </ns1:solidFill>
              </ns1:rPr>
              <ns1:t>The Good AI PRISM</ns1:t>
            </ns1:r>
            <ns1:endParaRPr lang="en-US" sz="2400" dirty="0"/>
          </ns1:p>
          <ns1:p>
            <ns1:pPr algn="r" indent="0" marL="0">
              <ns1:buNone/>
            </ns1:pPr>
            <ns1:r>
              <ns1:rPr lang="en-US" sz="1100" spc="200" kern="0" dirty="0">
                <ns1:solidFill>
                  <ns1:srgbClr val="67E8F9"/>
                </ns1:solidFill>
              </ns1:rPr>
              <ns1:t>by STEN &amp; ETHORITY</ns1:t>
            </ns1:r>
            <ns1:endParaRPr lang="en-US" sz="2400" dirty="0"/>
          </ns1:p>
        </ns0:txBody>
      </ns0:sp>
      <ns0:pic>
        <ns0:nvPicPr>
          <ns0:cNvPr id="5" name="Image 1" descr="ETHORITY illustration or source figure">    </ns0:cNvPr>
          <ns0:cNvPicPr>
            <ns1:picLocks noChangeAspect="1"/>
          </ns0:cNvPicPr>
          <ns0:nvPr/>
        </ns0:nvPicPr>
        <ns0:blipFill>
          <ns1:blip ns2:embed="rId2"/>
          <ns1:stretch>
            <ns1:fillRect/>
          </ns1:stretch>
        </ns0:blipFill>
        <ns0:spPr>
          <ns1:xfrm>
            <ns1:off x="548640" y="502920"/>
            <ns1:ext cx="457200" cy="457200"/>
          </ns1:xfrm>
          <ns1:prstGeom prst="rect">
            <ns1:avLst/>
          </ns1:prstGeom>
        </ns0:spPr>
      </ns0:pic>
      <ns0:sp>
        <ns0:nvSpPr>
          <ns0:cNvPr id="6" name="Text 1"/>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sp>
        <ns0:nvSpPr>
          <ns0:cNvPr id="7" name="Text 2"/>
          <ns0:cNvSpPr txBox="1"/>
          <ns0:nvPr/>
        </ns0:nvSpPr>
        <ns0:spPr>
          <ns1:xfrm>
            <ns1:off x="548640" y="1691640"/>
            <ns1:ext cx="5669280" cy="32004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KEYNOTE · GOOD AI PRISM MARKET STUDY 2026/27</ns1:t>
            </ns1:r>
            <ns1:endParaRPr lang="en-US" sz="1100" dirty="0"/>
          </ns1:p>
        </ns0:txBody>
      </ns0:sp>
      <ns0:sp>
        <ns0:nvSpPr>
          <ns0:cNvPr id="8"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r>
              <ns1:rPr lang="en-US" sz="4000" b="1" dirty="0">
                <ns1:solidFill>
                  <ns1:srgbClr val="FFFFFF"/>
                </ns1:solidFill>
              </ns1:rPr>
              <ns1:t>Put AI to work.</ns1:t>
            </ns1:r>
            <ns1:endParaRPr lang="en-US" sz="4000" dirty="0"/>
          </ns1:p>
        </ns0:txBody>
      </ns0:sp>
      <ns0:sp>
        <ns0:nvSpPr>
          <ns0:cNvPr id="9" name="Text 4"/>
          <ns0:cNvSpPr txBox="1"/>
          <ns0:nvPr/>
        </ns0:nvSpPr>
        <ns0:spPr>
          <ns1:xfrm>
            <ns1:off x="548640" y="4206240"/>
            <ns1:ext cx="5394960" cy="914400"/>
          </ns1:xfrm>
          <ns1:prstGeom prst="rect">
            <ns1:avLst/>
          </ns1:prstGeom>
          <ns1:noFill/>
          <ns1:ln/>
        </ns0:spPr>
        <ns0:txBody>
          <ns1:bodyPr wrap="square" lIns="0" tIns="0" rIns="0" bIns="0" rtlCol="0" anchor="t"/>
          <ns1:lstStyle/>
          <ns1:p>
            <ns1:pPr indent="0" marL="0">
              <ns1:buNone/>
            </ns1:pPr>
            <ns1:r>
              <ns1:rPr lang="en-US" sz="1600" dirty="0">
                <ns1:solidFill>
                  <ns1:srgbClr val="DCE4EE"/>
                </ns1:solidFill>
              </ns1:rPr>
              <ns1:t>What organisations need from AI now, and the decisions that will shape 2027.</ns1:t>
            </ns1:r>
            <ns1:endParaRPr lang="en-US" sz="1600" dirty="0"/>
          </ns1:p>
        </ns0:txBody>
      </ns0:sp>
      <ns0:sp>
        <ns0:nvSpPr>
          <ns0:cNvPr id="10" name="Text 5"/>
          <ns0:cNvSpPr txBox="1"/>
          <ns0:nvPr/>
        </ns0:nvSpPr>
        <ns0:spPr>
          <ns1:xfrm>
            <ns1:off x="548640" y="5715000"/>
            <ns1:ext cx="5486400" cy="54864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Sten Franke · Founder, Principal Architect &amp; Lead Creator</ns1:t>
            </ns1:r>
            <ns1:endParaRPr lang="en-US" sz="1200" dirty="0"/>
          </ns1:p>
        </ns0:txBody>
      </ns0:sp>
    </ns0:spTree>
  </ns0:cSld>
  <ns0:clrMapOvr>
    <ns1:masterClrMapping/>
  </ns0:clrMapOvr>
</ns0: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THE QUESTION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AI adoption is advancing unevenly</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One global survey of 1,719 organisations, three separate answers:</a:t>
            </a:r>
            <a:endParaRPr lang="en-US" sz="1600" dirty="0"/>
          </a:p>
        </p:txBody>
      </p:sp>
      <p:sp>
        <p:nvSpPr>
          <p:cNvPr id="6" name="stat card"/>
          <p:cNvSpPr/>
          <p:nvPr/>
        </p:nvSpPr>
        <p:spPr>
          <a:xfrm>
            <a:off x="548640"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152400" dist="38100" dir="5400000">
              <a:srgbClr val="0B1F33">
                <a:alpha val="8000"/>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≈90%</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of surveyed organisations report regular AI use in at least one function</a:t>
            </a:r>
            <a:endParaRPr lang="en-US" sz="1400" dirty="0"/>
          </a:p>
        </p:txBody>
      </p:sp>
      <p:sp>
        <p:nvSpPr>
          <p:cNvPr id="9" name="stat card"/>
          <p:cNvSpPr/>
          <p:nvPr/>
        </p:nvSpPr>
        <p:spPr>
          <a:xfrm>
            <a:off x="4338218"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1935480000" dist="483870000" dir="324000000000">
              <a:srgbClr val="0B1F33">
                <a:alpha val="800000000"/>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44%</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report scaling AI across the enterprise</a:t>
            </a:r>
            <a:endParaRPr lang="en-US" sz="1400" dirty="0"/>
          </a:p>
        </p:txBody>
      </p:sp>
      <p:sp>
        <p:nvSpPr>
          <p:cNvPr id="12" name="stat card"/>
          <p:cNvSpPr/>
          <p:nvPr/>
        </p:nvSpPr>
        <p:spPr>
          <a:xfrm>
            <a:off x="8127797"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177800" dist="50800" dir="5400000">
              <a:srgbClr val="0B1F33">
                <a:alpha val="18000"/>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37%</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attribute any EBIT effect to AI</a:t>
            </a:r>
            <a:endParaRPr lang="en-US" sz="1400" dirty="0"/>
          </a:p>
        </p:txBody>
      </p:sp>
      <p:sp>
        <p:nvSpPr>
          <p:cNvPr id="15" name="Text 12"/>
          <p:cNvSpPr txBox="1"/>
          <p:nvPr/>
        </p:nvSpPr>
        <p:spPr>
          <a:xfrm>
            <a:off x="548640" y="5349240"/>
            <a:ext cx="11094415" cy="548640"/>
          </a:xfrm>
          <a:prstGeom prst="rect">
            <a:avLst/>
          </a:prstGeom>
          <a:noFill/>
          <a:ln/>
        </p:spPr>
        <p:txBody>
          <a:bodyPr wrap="square" lIns="0" tIns="0" rIns="0" bIns="0" rtlCol="0" anchor="ctr"/>
          <a:lstStyle/>
          <a:p>
            <a:pPr indent="0" marL="0">
              <a:buNone/>
            </a:pPr>
            <a:r>
              <a:rPr lang="en-US" sz="1400" i="1" dirty="0">
                <a:solidFill>
                  <a:srgbClr val="061321"/>
                </a:solidFill>
              </a:rPr>
              <a:t>The question has moved from whether to use AI to which AI, how safely, and whether it pays.</a:t>
            </a:r>
            <a:endParaRPr lang="en-US" sz="1400" dirty="0"/>
          </a:p>
        </p:txBody>
      </p:sp>
      <p:sp>
        <p:nvSpPr>
          <p:cNvPr id="1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McKinsey, The state of AI, Aug 2026 (1,719 respondents, 97 countries; self-reported, separate answers, not a funnel).</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ABOUT THE STUDY</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Wave 1 of a longitudinal research programme</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Two parts: provider documentation, observed repeatedly in waves (research edition of 20 October 2026), and a synthesis of external market and buyer studies from 2025 and 2026.</a:t>
            </a:r>
            <a:endParaRPr lang="en-US" sz="1600" dirty="0"/>
          </a:p>
        </p:txBody>
      </p:sp>
      <p:sp>
        <p:nvSpPr>
          <p:cNvPr id="6" name="card"/>
          <p:cNvSpPr/>
          <p:nvPr/>
        </p:nvSpPr>
        <p:spPr>
          <a:xfrm>
            <a:off x="548640"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4580596000000" dist="6145149000000" dir="19440000000000000">
              <a:srgbClr val="0B1F33">
                <a:alpha val="80000000000000"/>
              </a:srgbClr>
            </a:outerShdw>
          </a:effectLst>
        </p:spPr>
      </p:sp>
      <p:sp>
        <p:nvSpPr>
          <p:cNvPr id="7" name="Text 4"/>
          <p:cNvSpPr txBox="1"/>
          <p:nvPr/>
        </p:nvSpPr>
        <p:spPr>
          <a:xfrm>
            <a:off x="804672"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30+ economies</a:t>
            </a:r>
            <a:endParaRPr lang="en-US" sz="1900" dirty="0"/>
          </a:p>
        </p:txBody>
      </p:sp>
      <p:sp>
        <p:nvSpPr>
          <p:cNvPr id="8" name="Text 5"/>
          <p:cNvSpPr txBox="1"/>
          <p:nvPr/>
        </p:nvSpPr>
        <p:spPr>
          <a:xfrm>
            <a:off x="804672"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Official statistics, associations, academic and consulting surveys, each cited where it is used. Survey figures are never pooled.</a:t>
            </a:r>
            <a:endParaRPr lang="en-US" sz="1500" dirty="0"/>
          </a:p>
        </p:txBody>
      </p:sp>
      <p:sp>
        <p:nvSpPr>
          <p:cNvPr id="9" name="card"/>
          <p:cNvSpPr/>
          <p:nvPr/>
        </p:nvSpPr>
        <p:spPr>
          <a:xfrm>
            <a:off x="3390824"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312173569200000000" dist="78043392300000000" dir="1.1664e+21">
              <a:srgbClr val="0B1F33">
                <a:alpha val="8000000000000000000"/>
              </a:srgbClr>
            </a:outerShdw>
          </a:effectLst>
        </p:spPr>
      </p:sp>
      <p:sp>
        <p:nvSpPr>
          <p:cNvPr id="10" name="Text 7"/>
          <p:cNvSpPr txBox="1"/>
          <p:nvPr/>
        </p:nvSpPr>
        <p:spPr>
          <a:xfrm>
            <a:off x="3646856"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998 market entries</a:t>
            </a:r>
            <a:endParaRPr lang="en-US" sz="1900" dirty="0"/>
          </a:p>
        </p:txBody>
      </p:sp>
      <p:sp>
        <p:nvSpPr>
          <p:cNvPr id="11" name="Text 8"/>
          <p:cNvSpPr txBox="1"/>
          <p:nvPr/>
        </p:nvSpPr>
        <p:spPr>
          <a:xfrm>
            <a:off x="3646856"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Including 961 AI offerings, each recorded with a dated source from the provider’s own pages.</a:t>
            </a:r>
            <a:endParaRPr lang="en-US" sz="1500" dirty="0"/>
          </a:p>
        </p:txBody>
      </p:sp>
      <p:sp>
        <p:nvSpPr>
          <p:cNvPr id="12" name="card"/>
          <p:cNvSpPr/>
          <p:nvPr/>
        </p:nvSpPr>
        <p:spPr>
          <a:xfrm>
            <a:off x="6233008"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3.96460432884e+21" dist="991151082210000000000" dir="6.9984e+25">
              <a:srgbClr val="0B1F33">
                <a:alpha val="8e+23"/>
              </a:srgbClr>
            </a:outerShdw>
          </a:effectLst>
        </p:spPr>
      </p:sp>
      <p:sp>
        <p:nvSpPr>
          <p:cNvPr id="13" name="Text 10"/>
          <p:cNvSpPr txBox="1"/>
          <p:nvPr/>
        </p:nvSpPr>
        <p:spPr>
          <a:xfrm>
            <a:off x="6489040"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194 depth records</a:t>
            </a:r>
            <a:endParaRPr lang="en-US" sz="1900" dirty="0"/>
          </a:p>
        </p:txBody>
      </p:sp>
      <p:sp>
        <p:nvSpPr>
          <p:cNvPr id="14" name="Text 11"/>
          <p:cNvSpPr txBox="1"/>
          <p:nvPr/>
        </p:nvSpPr>
        <p:spPr>
          <a:xfrm>
            <a:off x="6489040"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Customer Service and Manufacturing researched for pricing unit, price, hosting, training use, integrations and limits.</a:t>
            </a:r>
            <a:endParaRPr lang="en-US" sz="1500" dirty="0"/>
          </a:p>
        </p:txBody>
      </p:sp>
      <p:sp>
        <p:nvSpPr>
          <p:cNvPr id="15" name="card"/>
          <p:cNvSpPr/>
          <p:nvPr/>
        </p:nvSpPr>
        <p:spPr>
          <a:xfrm>
            <a:off x="9075191"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5.0350474976268e+25" dist="1.2587618744067e+25" dir="4.19904e+30">
              <a:srgbClr val="0B1F33">
                <a:alpha val="8e+28"/>
              </a:srgbClr>
            </a:outerShdw>
          </a:effectLst>
        </p:spPr>
      </p:sp>
      <p:sp>
        <p:nvSpPr>
          <p:cNvPr id="16" name="Text 13"/>
          <p:cNvSpPr txBox="1"/>
          <p:nvPr/>
        </p:nvSpPr>
        <p:spPr>
          <a:xfrm>
            <a:off x="9331223"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775 sourced values</a:t>
            </a:r>
            <a:endParaRPr lang="en-US" sz="1900" dirty="0"/>
          </a:p>
        </p:txBody>
      </p:sp>
      <p:sp>
        <p:nvSpPr>
          <p:cNvPr id="17" name="Text 14"/>
          <p:cNvSpPr txBox="1"/>
          <p:nvPr/>
        </p:nvSpPr>
        <p:spPr>
          <a:xfrm>
            <a:off x="9331223"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216 relations checked against first-party pages; 103 values re-checked in a separate research pass.</a:t>
            </a:r>
            <a:endParaRPr lang="en-US" sz="1500" dirty="0"/>
          </a:p>
        </p:txBody>
      </p:sp>
      <p:sp>
        <p:nvSpPr>
          <p:cNvPr id="18" name="Text 15"/>
          <p:cNvSpPr txBox="1"/>
          <p:nvPr/>
        </p:nvSpPr>
        <p:spPr>
          <a:xfrm>
            <a:off x="548640" y="5166360"/>
            <a:ext cx="11094415" cy="365760"/>
          </a:xfrm>
          <a:prstGeom prst="rect">
            <a:avLst/>
          </a:prstGeom>
          <a:noFill/>
          <a:ln/>
        </p:spPr>
        <p:txBody>
          <a:bodyPr wrap="square" lIns="0" tIns="0" rIns="0" bIns="0" rtlCol="0" anchor="ctr"/>
          <a:lstStyle/>
          <a:p>
            <a:pPr indent="0" marL="0">
              <a:buNone/>
            </a:pPr>
            <a:r>
              <a:rPr lang="en-US" sz="1400" i="1" dirty="0">
                <a:solidFill>
                  <a:srgbClr val="061321"/>
                </a:solidFill>
              </a:rPr>
              <a:t>Wave 1 documents the state of the provider information ETHORITY reviewed on 19–20 October 2026. Changes are recorded in subsequent waves.</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THE GOOD AI PRISM</ns1:t>
            </ns1:r>
            <ns1:endParaRPr lang="en-US" sz="11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Three rings. One AI market</ns1:t>
            </ns1:r>
            <ns1:endParaRPr lang="en-US" sz="3000" dirty="0"/>
          </ns1:p>
        </ns0:txBody>
      </ns0:sp>
      <ns0:pic>
        <ns0:nvPicPr>
          <ns0:cNvPr id="5" name="prism wheel" descr="ETHORITY illustration or source figure">    </ns0:cNvPr>
          <ns0:cNvPicPr>
            <ns1:picLocks noChangeAspect="1"/>
          </ns0:cNvPicPr>
          <ns0:nvPr/>
        </ns0:nvPicPr>
        <ns0:blipFill>
          <ns1:blip ns2:embed="rId1"/>
          <ns1:stretch>
            <ns1:fillRect/>
          </ns1:stretch>
        </ns0:blipFill>
        <ns0:spPr>
          <ns1:xfrm>
            <ns1:off x="457200" y="1600200"/>
            <ns1:ext cx="5394960" cy="4434840"/>
          </ns1:xfrm>
          <ns1:prstGeom prst="rect">
            <ns1:avLst/>
          </ns1:prstGeom>
        </ns0:spPr>
      </ns0:pic>
      <ns0:sp>
        <ns0:nvSpPr>
          <ns0:cNvPr id="6" name="Text 2"/>
          <ns0:cNvSpPr txBox="1"/>
          <ns0:nvPr/>
        </ns0:nvSpPr>
        <ns0:spPr>
          <ns1:xfrm>
            <ns1:off x="6172200" y="1645920"/>
            <ns1:ext cx="5470855" cy="1005840"/>
          </ns1:xfrm>
          <ns1:prstGeom prst="rect">
            <ns1:avLst/>
          </ns1:prstGeom>
          <ns1:noFill/>
          <ns1:ln/>
        </ns0:spPr>
        <ns0:txBody>
          <ns1:bodyPr wrap="square" lIns="0" tIns="0" rIns="0" bIns="0" rtlCol="0" anchor="t"/>
          <ns1:lstStyle/>
          <ns1:p>
            <ns1:pPr indent="0" marL="0">
              <ns1:buNone/>
            </ns1:pPr>
            <ns1:r>
              <ns1:rPr lang="en-US" sz="1500" dirty="0">
                <ns1:solidFill>
                  <ns1:srgbClr val="4A5B6E"/>
                </ns1:solidFill>
              </ns1:rPr>
              <ns1:t>The Good AI Prism maps the AI market from the outside in: where AI does the work, what it works with and what it is built on.</ns1:t>
            </ns1:r>
            <ns1:endParaRPr lang="en-US" sz="1500" dirty="0"/>
          </ns1:p>
        </ns0:txBody>
      </ns0:sp>
      <ns0:sp>
        <ns0:nvSpPr>
          <ns0:cNvPr id="7" name="motif"/>
          <ns0:cNvSpPr/>
          <ns0:nvPr/>
        </ns0:nvSpPr>
        <ns0:spPr>
          <ns1:xfrm>
            <ns1:off x="6172200" y="2788920"/>
            <ns1:ext cx="384048" cy="384048"/>
          </ns1:xfrm>
          <ns1:prstGeom prst="ellipse">
            <ns1:avLst/>
          </ns1:prstGeom>
          <ns1:solidFill>
            <ns1:srgbClr val="0A6E9E"/>
          </ns1:solidFill>
          <ns1:ln w="12700">
            <ns1:solidFill>
              <ns1:srgbClr val="0A6E9E"/>
            </ns1:solidFill>
            <ns1:prstDash val="solid"/>
          </ns1:ln>
        </ns0:spPr>
      </ns0:sp>
      <ns0:sp>
        <ns0:nvSpPr>
          <ns0:cNvPr id="8" name="Text 4"/>
          <ns0:cNvSpPr txBox="1"/>
          <ns0:nvPr/>
        </ns0:nvSpPr>
        <ns0:spPr>
          <ns1:xfrm>
            <ns1:off x="6172200" y="2788920"/>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9" name="Text 5"/>
          <ns0:cNvSpPr txBox="1"/>
          <ns0:nvPr/>
        </ns0:nvSpPr>
        <ns0:spPr>
          <ns1:xfrm>
            <ns1:off x="6720840" y="2743200"/>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Outer petals · 24 business areas</ns1:t>
            </ns1:r>
            <ns1:endParaRPr lang="en-US" sz="1500" dirty="0"/>
          </ns1:p>
          <ns1:p>
            <ns1:pPr indent="0" marL="0">
              <ns1:buNone/>
            </ns1:pPr>
            <ns1:r>
              <ns1:rPr lang="en-US" sz="1300" dirty="0">
                <ns1:solidFill>
                  <ns1:srgbClr val="4A5B6E"/>
                </ns1:solidFill>
              </ns1:rPr>
              <ns1:t>Where AI does the work: 14 functions such as Customer Service or Finance, and 10 industries such as Manufacturing or Public Sector.</ns1:t>
            </ns1:r>
            <ns1:endParaRPr lang="en-US" sz="1500" dirty="0"/>
          </ns1:p>
        </ns0:txBody>
      </ns0:sp>
      <ns0:sp>
        <ns0:nvSpPr>
          <ns0:cNvPr id="10" name="motif"/>
          <ns0:cNvSpPr/>
          <ns0:nvPr/>
        </ns0:nvSpPr>
        <ns0:spPr>
          <ns1:xfrm>
            <ns1:off x="6172200" y="3813048"/>
            <ns1:ext cx="384048" cy="384048"/>
          </ns1:xfrm>
          <ns1:prstGeom prst="ellipse">
            <ns1:avLst/>
          </ns1:prstGeom>
          <ns1:solidFill>
            <ns1:srgbClr val="0B1F33"/>
          </ns1:solidFill>
          <ns1:ln w="12700">
            <ns1:solidFill>
              <ns1:srgbClr val="0B1F33"/>
            </ns1:solidFill>
            <ns1:prstDash val="solid"/>
          </ns1:ln>
        </ns0:spPr>
      </ns0:sp>
      <ns0:sp>
        <ns0:nvSpPr>
          <ns0:cNvPr id="11" name="Text 7"/>
          <ns0:cNvSpPr txBox="1"/>
          <ns0:nvPr/>
        </ns0:nvSpPr>
        <ns0:spPr>
          <ns1:xfrm>
            <ns1:off x="6172200" y="3813048"/>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12" name="Text 8"/>
          <ns0:cNvSpPr txBox="1"/>
          <ns0:nvPr/>
        </ns0:nvSpPr>
        <ns0:spPr>
          <ns1:xfrm>
            <ns1:off x="6720840" y="3767328"/>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Middle ring · 8 data types</ns1:t>
            </ns1:r>
            <ns1:endParaRPr lang="en-US" sz="1500" dirty="0"/>
          </ns1:p>
          <ns1:p>
            <ns1:pPr indent="0" marL="0">
              <ns1:buNone/>
            </ns1:pPr>
            <ns1:r>
              <ns1:rPr lang="en-US" sz="1300" dirty="0">
                <ns1:solidFill>
                  <ns1:srgbClr val="4A5B6E"/>
                </ns1:solidFill>
              </ns1:rPr>
              <ns1:t>What the AI works with: language, code, image, video, audio, multimodal, tables, robotics.</ns1:t>
            </ns1:r>
            <ns1:endParaRPr lang="en-US" sz="1500" dirty="0"/>
          </ns1:p>
        </ns0:txBody>
      </ns0:sp>
      <ns0:sp>
        <ns0:nvSpPr>
          <ns0:cNvPr id="13" name="motif"/>
          <ns0:cNvSpPr/>
          <ns0:nvPr/>
        </ns0:nvSpPr>
        <ns0:spPr>
          <ns1:xfrm>
            <ns1:off x="6172200" y="4837176"/>
            <ns1:ext cx="384048" cy="384048"/>
          </ns1:xfrm>
          <ns1:prstGeom prst="ellipse">
            <ns1:avLst/>
          </ns1:prstGeom>
          <ns1:solidFill>
            <ns1:srgbClr val="0A6E9E"/>
          </ns1:solidFill>
          <ns1:ln w="12700">
            <ns1:solidFill>
              <ns1:srgbClr val="0A6E9E"/>
            </ns1:solidFill>
            <ns1:prstDash val="solid"/>
          </ns1:ln>
        </ns0:spPr>
      </ns0:sp>
      <ns0:sp>
        <ns0:nvSpPr>
          <ns0:cNvPr id="14" name="Text 10"/>
          <ns0:cNvSpPr txBox="1"/>
          <ns0:nvPr/>
        </ns0:nvSpPr>
        <ns0:spPr>
          <ns1:xfrm>
            <ns1:off x="6172200" y="4837176"/>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15" name="Text 11"/>
          <ns0:cNvSpPr txBox="1"/>
          <ns0:nvPr/>
        </ns0:nvSpPr>
        <ns0:spPr>
          <ns1:xfrm>
            <ns1:off x="6720840" y="4791456"/>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Inner ring · 6 technology layers</ns1:t>
            </ns1:r>
            <ns1:endParaRPr lang="en-US" sz="1500" dirty="0"/>
          </ns1:p>
          <ns1:p>
            <ns1:pPr indent="0" marL="0">
              <ns1:buNone/>
            </ns1:pPr>
            <ns1:r>
              <ns1:rPr lang="en-US" sz="1300" dirty="0">
                <ns1:solidFill>
                  <ns1:srgbClr val="4A5B6E"/>
                </ns1:solidFill>
              </ns1:rPr>
              <ns1:t>What it is built on: chips, clouds, models, data, agents and tooling, trust and governance.</ns1:t>
            </ns1:r>
            <ns1:endParaRPr lang="en-US" sz="1500" dirty="0"/>
          </ns1:p>
        </ns0:txBody>
      </ns0:sp>
      <ns0:sp>
        <ns0:nvSpPr>
          <ns0:cNvPr id="16" name="source"/>
          <ns0:cNvSpPr txBox="1"/>
          <ns0:nvPr/>
        </ns0:nvSpPr>
        <ns0:spPr>
          <ns1:xfrm>
            <ns1:off x="548640" y="5989320"/>
            <ns1:ext cx="11094415" cy="320040"/>
          </ns1:xfrm>
          <ns1:prstGeom prst="rect">
            <ns1:avLst/>
          </ns1:prstGeom>
          <ns1:noFill/>
          <ns1:ln/>
        </ns0:spPr>
        <ns0:txBody>
          <ns1:bodyPr wrap="square" lIns="0" tIns="0" rIns="0" bIns="0" rtlCol="0" anchor="b"/>
          <ns1:lstStyle/>
          <ns1:p>
            <ns1:pPr indent="0" marL="0">
              <ns1:buNone/>
            </ns1:pPr>
            <ns1:r>
              <ns1:rPr lang="en-US" sz="1000" dirty="0">
                <ns1:solidFill>
                  <ns1:srgbClr val="6B7C8F"/>
                </ns1:solidFill>
              </ns1:rPr>
              <ns1:t>1,037 placements for 998 entries; an entry can appear in more than one area. Names on the wheel are an illustrative selection.</ns1:t>
            </ns1:r>
            <ns1:endParaRPr lang="en-US" sz="1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HOW TO READ THE PRISM</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A map of what exists, with its evidence attached</a:t>
            </a:r>
            <a:endParaRPr lang="en-US" sz="3000" dirty="0"/>
          </a:p>
        </p:txBody>
      </p:sp>
      <p:sp>
        <p:nvSpPr>
          <p:cNvPr id="5" name="card"/>
          <p:cNvSpPr/>
          <p:nvPr/>
        </p:nvSpPr>
        <p:spPr>
          <a:xfrm>
            <a:off x="548640"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6.394510321986036e+29" dist="1.598627580496509e+29" dir="2.519424e+35">
              <a:srgbClr val="0B1F33">
                <a:alpha val="8e+33"/>
              </a:srgbClr>
            </a:outerShdw>
          </a:effectLst>
        </p:spPr>
      </p:sp>
      <p:sp>
        <p:nvSpPr>
          <p:cNvPr id="6" name="Text 3"/>
          <p:cNvSpPr txBox="1"/>
          <p:nvPr/>
        </p:nvSpPr>
        <p:spPr>
          <a:xfrm>
            <a:off x="804672"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Listed</a:t>
            </a:r>
            <a:endParaRPr lang="en-US" sz="1900" dirty="0"/>
          </a:p>
        </p:txBody>
      </p:sp>
      <p:sp>
        <p:nvSpPr>
          <p:cNvPr id="7" name="Text 4"/>
          <p:cNvSpPr txBox="1"/>
          <p:nvPr/>
        </p:nvSpPr>
        <p:spPr>
          <a:xfrm>
            <a:off x="804672"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An entry shows that an option exists and where it does the work.</a:t>
            </a:r>
            <a:endParaRPr lang="en-US" sz="1500" dirty="0"/>
          </a:p>
        </p:txBody>
      </p:sp>
      <p:sp>
        <p:nvSpPr>
          <p:cNvPr id="8" name="card"/>
          <p:cNvSpPr/>
          <p:nvPr/>
        </p:nvSpPr>
        <p:spPr>
          <a:xfrm>
            <a:off x="3390824"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8.121028108922265e+33" dist="2.0302570272305663e+33" dir="1.5116544e+40">
              <a:srgbClr val="0B1F33">
                <a:alpha val="8e+38"/>
              </a:srgbClr>
            </a:outerShdw>
          </a:effectLst>
        </p:spPr>
      </p:sp>
      <p:sp>
        <p:nvSpPr>
          <p:cNvPr id="9" name="Text 6"/>
          <p:cNvSpPr txBox="1"/>
          <p:nvPr/>
        </p:nvSpPr>
        <p:spPr>
          <a:xfrm>
            <a:off x="3646856"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Sourced</a:t>
            </a:r>
            <a:endParaRPr lang="en-US" sz="1900" dirty="0"/>
          </a:p>
        </p:txBody>
      </p:sp>
      <p:sp>
        <p:nvSpPr>
          <p:cNvPr id="10" name="Text 7"/>
          <p:cNvSpPr txBox="1"/>
          <p:nvPr/>
        </p:nvSpPr>
        <p:spPr>
          <a:xfrm>
            <a:off x="3646856"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Each entry carries its provider source and the date it was read.</a:t>
            </a:r>
            <a:endParaRPr lang="en-US" sz="1500" dirty="0"/>
          </a:p>
        </p:txBody>
      </p:sp>
      <p:sp>
        <p:nvSpPr>
          <p:cNvPr id="11" name="card"/>
          <p:cNvSpPr/>
          <p:nvPr/>
        </p:nvSpPr>
        <p:spPr>
          <a:xfrm>
            <a:off x="6233008"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0313705698331276e+38" dist="2.578426424582819e+37" dir="9.069926400000001e+44">
              <a:srgbClr val="0B1F33">
                <a:alpha val="8e+43"/>
              </a:srgbClr>
            </a:outerShdw>
          </a:effectLst>
        </p:spPr>
      </p:sp>
      <p:sp>
        <p:nvSpPr>
          <p:cNvPr id="12" name="Text 9"/>
          <p:cNvSpPr txBox="1"/>
          <p:nvPr/>
        </p:nvSpPr>
        <p:spPr>
          <a:xfrm>
            <a:off x="6489040"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Researched</a:t>
            </a:r>
            <a:endParaRPr lang="en-US" sz="1900" dirty="0"/>
          </a:p>
        </p:txBody>
      </p:sp>
      <p:sp>
        <p:nvSpPr>
          <p:cNvPr id="13" name="Text 10"/>
          <p:cNvSpPr txBox="1"/>
          <p:nvPr/>
        </p:nvSpPr>
        <p:spPr>
          <a:xfrm>
            <a:off x="6489040"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Depth shows how far decision facts have been established.</a:t>
            </a:r>
            <a:endParaRPr lang="en-US" sz="1500" dirty="0"/>
          </a:p>
        </p:txBody>
      </p:sp>
      <p:sp>
        <p:nvSpPr>
          <p:cNvPr id="14" name="card"/>
          <p:cNvSpPr/>
          <p:nvPr/>
        </p:nvSpPr>
        <p:spPr>
          <a:xfrm>
            <a:off x="9075191"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3098406236880721e+42" dist="3.2746015592201804e+41" dir="5.44195584e+49">
              <a:srgbClr val="0B1F33">
                <a:alpha val="8e+48"/>
              </a:srgbClr>
            </a:outerShdw>
          </a:effectLst>
        </p:spPr>
      </p:sp>
      <p:sp>
        <p:nvSpPr>
          <p:cNvPr id="15" name="Text 12"/>
          <p:cNvSpPr txBox="1"/>
          <p:nvPr/>
        </p:nvSpPr>
        <p:spPr>
          <a:xfrm>
            <a:off x="9331223"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Evaluated</a:t>
            </a:r>
            <a:endParaRPr lang="en-US" sz="1900" dirty="0"/>
          </a:p>
        </p:txBody>
      </p:sp>
      <p:sp>
        <p:nvSpPr>
          <p:cNvPr id="16" name="Text 13"/>
          <p:cNvSpPr txBox="1"/>
          <p:nvPr/>
        </p:nvSpPr>
        <p:spPr>
          <a:xfrm>
            <a:off x="9331223"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Evaluation for a specific use is a separate, documented step.</a:t>
            </a:r>
            <a:endParaRPr lang="en-US" sz="1500" dirty="0"/>
          </a:p>
        </p:txBody>
      </p:sp>
      <p:sp>
        <p:nvSpPr>
          <p:cNvPr id="17" name="Text 14"/>
          <p:cNvSpPr txBox="1"/>
          <p:nvPr/>
        </p:nvSpPr>
        <p:spPr>
          <a:xfrm>
            <a:off x="548640" y="4617720"/>
            <a:ext cx="11094415" cy="365760"/>
          </a:xfrm>
          <a:prstGeom prst="rect">
            <a:avLst/>
          </a:prstGeom>
          <a:noFill/>
          <a:ln/>
        </p:spPr>
        <p:txBody>
          <a:bodyPr wrap="square" lIns="0" tIns="0" rIns="0" bIns="0" rtlCol="0" anchor="ctr"/>
          <a:lstStyle/>
          <a:p>
            <a:pPr indent="0" marL="0">
              <a:buNone/>
            </a:pPr>
            <a:r>
              <a:rPr lang="en-US" sz="1400" i="1" dirty="0">
                <a:solidFill>
                  <a:srgbClr val="061321"/>
                </a:solidFill>
              </a:rPr>
              <a:t>Unknown facts stay open research questions until a source is found.</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WHY A MAP, AGAIN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From the Social Media Prisma to the Good AI Prism</a:t>
            </a:r>
            <a:endParaRPr lang="en-US" sz="3000" dirty="0"/>
          </a:p>
        </p:txBody>
      </p:sp>
      <p:sp>
        <p:nvSpPr>
          <p:cNvPr id="5" name="card"/>
          <p:cNvSpPr/>
          <p:nvPr/>
        </p:nvSpPr>
        <p:spPr>
          <a:xfrm>
            <a:off x="548640"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6634975920838516e+46" dist="4.158743980209629e+45" dir="3.2651735040000005e+54">
              <a:srgbClr val="0B1F33">
                <a:alpha val="8e+53"/>
              </a:srgbClr>
            </a:outerShdw>
          </a:effectLst>
        </p:spPr>
      </p:sp>
      <p:sp>
        <p:nvSpPr>
          <p:cNvPr id="6" name="Text 3"/>
          <p:cNvSpPr txBox="1"/>
          <p:nvPr/>
        </p:nvSpPr>
        <p:spPr>
          <a:xfrm>
            <a:off x="804672"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Then: social media, 2010–2019</a:t>
            </a:r>
            <a:endParaRPr lang="en-US" sz="1900" dirty="0"/>
          </a:p>
        </p:txBody>
      </p:sp>
      <p:sp>
        <p:nvSpPr>
          <p:cNvPr id="7" name="Text 4"/>
          <p:cNvSpPr txBox="1"/>
          <p:nvPr/>
        </p:nvSpPr>
        <p:spPr>
          <a:xfrm>
            <a:off x="804672"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The Social Media Prisma mapped a fragmented social web for German brands, adapted from the Conversation Prism by Brian Solis and JESS3.</a:t>
            </a:r>
            <a:endParaRPr lang="en-US" sz="1500" dirty="0"/>
          </a:p>
        </p:txBody>
      </p:sp>
      <p:sp>
        <p:nvSpPr>
          <p:cNvPr id="8" name="card"/>
          <p:cNvSpPr/>
          <p:nvPr/>
        </p:nvSpPr>
        <p:spPr>
          <a:xfrm>
            <a:off x="4338218"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1126419419464913e+50" dist="5.281604854866228e+49" dir="1.9591041024000004e+59">
              <a:srgbClr val="0B1F33">
                <a:alpha val="8e+58"/>
              </a:srgbClr>
            </a:outerShdw>
          </a:effectLst>
        </p:spPr>
      </p:sp>
      <p:sp>
        <p:nvSpPr>
          <p:cNvPr id="9" name="Text 6"/>
          <p:cNvSpPr txBox="1"/>
          <p:nvPr/>
        </p:nvSpPr>
        <p:spPr>
          <a:xfrm>
            <a:off x="4594250"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The lesson</a:t>
            </a:r>
            <a:endParaRPr lang="en-US" sz="1900" dirty="0"/>
          </a:p>
        </p:txBody>
      </p:sp>
      <p:sp>
        <p:nvSpPr>
          <p:cNvPr id="10" name="Text 7"/>
          <p:cNvSpPr txBox="1"/>
          <p:nvPr/>
        </p:nvSpPr>
        <p:spPr>
          <a:xfrm>
            <a:off x="4594250"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Signals are abundant; useful decisions are scarce. A map of the ecosystem helps more than a list of platforms.</a:t>
            </a:r>
            <a:endParaRPr lang="en-US" sz="1500" dirty="0"/>
          </a:p>
        </p:txBody>
      </p:sp>
      <p:sp>
        <p:nvSpPr>
          <p:cNvPr id="11" name="card"/>
          <p:cNvSpPr/>
          <p:nvPr/>
        </p:nvSpPr>
        <p:spPr>
          <a:xfrm>
            <a:off x="8127797"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683055266272044e+54" dist="6.70763816568011e+53" dir="1.1754624614400003e+64">
              <a:srgbClr val="0B1F33">
                <a:alpha val="7.999999999999999e+63"/>
              </a:srgbClr>
            </a:outerShdw>
          </a:effectLst>
        </p:spPr>
      </p:sp>
      <p:sp>
        <p:nvSpPr>
          <p:cNvPr id="12" name="Text 9"/>
          <p:cNvSpPr txBox="1"/>
          <p:nvPr/>
        </p:nvSpPr>
        <p:spPr>
          <a:xfrm>
            <a:off x="8383829"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Now: AI, 2026</a:t>
            </a:r>
            <a:endParaRPr lang="en-US" sz="1900" dirty="0"/>
          </a:p>
        </p:txBody>
      </p:sp>
      <p:sp>
        <p:nvSpPr>
          <p:cNvPr id="13" name="Text 10"/>
          <p:cNvSpPr txBox="1"/>
          <p:nvPr/>
        </p:nvSpPr>
        <p:spPr>
          <a:xfrm>
            <a:off x="8383829"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The Good AI Prism maps the AI market in three rings and keeps the evidence attached to every entry.</a:t>
            </a:r>
            <a:endParaRPr lang="en-US" sz="1500" dirty="0"/>
          </a:p>
        </p:txBody>
      </p:sp>
      <p:sp>
        <p:nvSpPr>
          <p:cNvPr id="14"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Independent references to the Social Media Prisma include Cool Infographics (2010) and a Springer chapter (2021).</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A6E9E"/>
          </a:solidFill>
          <a:ln w="12700">
            <a:solidFill>
              <a:srgbClr val="0A6E9E"/>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Big spend, broad use, rare scale</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Spending grows by half; results trail behind.</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 · THE GLOBAL MARKET</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AI spending grows by half in one year</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Worldwide AI spending, US$ trillion (broad definition including infrastructure).</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3.4074801881654956e+58" dist="8.518700470413739e+57" dir="7.052774768640002e+68">
              <a:srgbClr val="0B1F33">
                <a:alpha val="7.999999999999999e+6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2258060000" dist="645160000" dir="324000000000">
              <a:srgbClr val="0B1F33">
                <a:alpha val="18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+49.5% in 2026</a:t>
            </a:r>
            <a:endParaRPr lang="en-US" sz="2000" dirty="0"/>
          </a:p>
          <a:p>
            <a:pPr indent="0" marL="0">
              <a:buNone/>
            </a:pPr>
            <a:r>
              <a:rPr lang="en-US" sz="1400" dirty="0">
                <a:solidFill>
                  <a:srgbClr val="DCE4EE"/>
                </a:solidFill>
              </a:rPr>
              <a:t>More than half goes into infrastructure: US$1.48 tn of the US$2.67 tn. Asia/Pacific spending is forecast to grow 4.6-fold by 2030.</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 Gartner, Sep 2026; IDC, Sep 2026 (Asia/Pacific). 2027 is a projection.</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2 · ADOPTION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Official statistics tell a soberer story</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Firms with 10+ employees using AI, 2025 (Eurostat and national statistics).</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4.32749983897018e+62" dist="1.081874959742545e+62" dir="4.2316648611840007e+73">
              <a:srgbClr val="0B1F33">
                <a:alpha val="7.999999999999999e+73"/>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28677362000000" dist="8193532000000" dir="19440000000000000">
              <a:srgbClr val="0B1F33">
                <a:alpha val="1800000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One firm in five</a:t>
            </a:r>
            <a:endParaRPr lang="en-US" sz="2000" dirty="0"/>
          </a:p>
          <a:p>
            <a:pPr indent="0" marL="0">
              <a:buNone/>
            </a:pPr>
            <a:r>
              <a:rPr lang="en-US" sz="1400" dirty="0">
                <a:solidFill>
                  <a:srgbClr val="DCE4EE"/>
                </a:solidFill>
              </a:rPr>
              <a:t>In the EU, one firm in five with ten or more staff uses AI. National ranges run from about 5% to 42%.</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Eurostat (Dec 2025) and national statistics offices; UK = firms with 10+ employees, June 2026 (ONS). Definitions differ by country.</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2 · ADOPTION BY FIRM SIZE</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700" b="1" dirty="0">
                <a:solidFill>
                  <a:srgbClr val="0B1726"/>
                </a:solidFill>
              </a:rPr>
              <a:t>Large firms adopt more often, in every study we compared</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Share of firms using AI, small versus large (size bands differ by country).</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5.495924795492128e+66" dist="1.373981198873032e+66" dir="2.5389989167104004e+78">
              <a:srgbClr val="0B1F33">
                <a:alpha val="7.999999999999998e+7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364202497400000000" dist="104057856400000000" dir="1.1664e+21">
              <a:srgbClr val="0B1F33">
                <a:alpha val="180000000000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1.6 to 4.3 times</a:t>
            </a:r>
            <a:endParaRPr lang="en-US" sz="2000" dirty="0"/>
          </a:p>
          <a:p>
            <a:pPr indent="0" marL="0">
              <a:buNone/>
            </a:pPr>
            <a:r>
              <a:rPr lang="en-US" sz="1400" dirty="0">
                <a:solidFill>
                  <a:srgbClr val="DCE4EE"/>
                </a:solidFill>
              </a:rPr>
              <a:t>The size gap is the most consistent pattern in the data. Small firms need proportionate entry points and supplier programmes run by large customers.</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Eurostat, INSEE, IMDA, ONS, KCCI via JoongAng Daily, Banxico via Ecosistema Startup; 2024–2026 releases.</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3 · BARRIERS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Know-how first, then law and cost</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Asked why they do not use AI, or use it less, firms answer in a similar order across regions.</a:t>
            </a:r>
            <a:endParaRPr lang="en-US" sz="1600" dirty="0"/>
          </a:p>
        </p:txBody>
      </p:sp>
      <p:sp>
        <p:nvSpPr>
          <p:cNvPr id="6" name="card"/>
          <p:cNvSpPr/>
          <p:nvPr/>
        </p:nvSpPr>
        <p:spPr>
          <a:xfrm>
            <a:off x="548640"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6.979824490275003e+70" dist="1.7449561225687507e+70" dir="1.5233993500262402e+83">
              <a:srgbClr val="0B1F33">
                <a:alpha val="7.999999999999998e+83"/>
              </a:srgbClr>
            </a:outerShdw>
          </a:effectLst>
        </p:spPr>
      </p:sp>
      <p:sp>
        <p:nvSpPr>
          <p:cNvPr id="7" name="Text 4"/>
          <p:cNvSpPr txBox="1"/>
          <p:nvPr/>
        </p:nvSpPr>
        <p:spPr>
          <a:xfrm>
            <a:off x="804672"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Know-how</a:t>
            </a:r>
            <a:endParaRPr lang="en-US" sz="1900" dirty="0"/>
          </a:p>
        </p:txBody>
      </p:sp>
      <p:sp>
        <p:nvSpPr>
          <p:cNvPr id="8" name="Text 5"/>
          <p:cNvSpPr txBox="1"/>
          <p:nvPr/>
        </p:nvSpPr>
        <p:spPr>
          <a:xfrm>
            <a:off x="804672"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71% of EU firms that considered AI name lack of expertise; 85% of German non-users; 81% of Korean manufacturers have no AI specialists.</a:t>
            </a:r>
            <a:endParaRPr lang="en-US" sz="1500" dirty="0"/>
          </a:p>
        </p:txBody>
      </p:sp>
      <p:sp>
        <p:nvSpPr>
          <p:cNvPr id="9" name="card"/>
          <p:cNvSpPr/>
          <p:nvPr/>
        </p:nvSpPr>
        <p:spPr>
          <a:xfrm>
            <a:off x="4338218"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8.864377102649254e+74" dist="2.2160942756623134e+74" dir="9.14039610015744e+87">
              <a:srgbClr val="0B1F33">
                <a:alpha val="7.999999999999998e+88"/>
              </a:srgbClr>
            </a:outerShdw>
          </a:effectLst>
        </p:spPr>
      </p:sp>
      <p:sp>
        <p:nvSpPr>
          <p:cNvPr id="10" name="Text 7"/>
          <p:cNvSpPr txBox="1"/>
          <p:nvPr/>
        </p:nvSpPr>
        <p:spPr>
          <a:xfrm>
            <a:off x="4594250"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Legal uncertainty</a:t>
            </a:r>
            <a:endParaRPr lang="en-US" sz="1900" dirty="0"/>
          </a:p>
        </p:txBody>
      </p:sp>
      <p:sp>
        <p:nvSpPr>
          <p:cNvPr id="11" name="Text 8"/>
          <p:cNvSpPr txBox="1"/>
          <p:nvPr/>
        </p:nvSpPr>
        <p:spPr>
          <a:xfrm>
            <a:off x="4594250"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53% of EU firms that considered AI name unclear legal consequences; 56% of German users report legal uncertainty.</a:t>
            </a:r>
            <a:endParaRPr lang="en-US" sz="1500" dirty="0"/>
          </a:p>
        </p:txBody>
      </p:sp>
      <p:sp>
        <p:nvSpPr>
          <p:cNvPr id="12" name="card"/>
          <p:cNvSpPr/>
          <p:nvPr/>
        </p:nvSpPr>
        <p:spPr>
          <a:xfrm>
            <a:off x="8127797"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1257758920364552e+79" dist="2.814439730091138e+78" dir="5.484237660094465e+92">
              <a:srgbClr val="0B1F33">
                <a:alpha val="7.9999999999999985e+93"/>
              </a:srgbClr>
            </a:outerShdw>
          </a:effectLst>
        </p:spPr>
      </p:sp>
      <p:sp>
        <p:nvSpPr>
          <p:cNvPr id="13" name="Text 10"/>
          <p:cNvSpPr txBox="1"/>
          <p:nvPr/>
        </p:nvSpPr>
        <p:spPr>
          <a:xfrm>
            <a:off x="8383829"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Cost</a:t>
            </a:r>
            <a:endParaRPr lang="en-US" sz="1900" dirty="0"/>
          </a:p>
        </p:txBody>
      </p:sp>
      <p:sp>
        <p:nvSpPr>
          <p:cNvPr id="14" name="Text 11"/>
          <p:cNvSpPr txBox="1"/>
          <p:nvPr/>
        </p:nvSpPr>
        <p:spPr>
          <a:xfrm>
            <a:off x="8383829"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63% of German non-users find costs hard to calculate; in Brazilian industry, cost is named first.</a:t>
            </a:r>
            <a:endParaRPr lang="en-US" sz="1500" dirty="0"/>
          </a:p>
        </p:txBody>
      </p:sp>
      <p:sp>
        <p:nvSpPr>
          <p:cNvPr id="15"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Eurostat 2025; Bitkom, Sep 2026; KCCI 2025; IBGE via Poder360.</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B1F33"/>
          </a:solidFill>
          <a:ln w="12700">
            <a:solidFill>
              <a:srgbClr val="0B1F33"/>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Rules diverge. The dates are concrete</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Regulation is a set of dated deadlines that differ by jurisdiction.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4 · REGULATION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The deadlines leaders should plan for</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Application dates, not adoption dates. Confirm the operative law for the intended use.</a:t>
            </a:r>
            <a:endParaRPr lang="en-US" sz="1600" dirty="0"/>
          </a:p>
        </p:txBody>
      </p:sp>
      <p:sp>
        <p:nvSpPr>
          <p:cNvPr id="6" name="connector"/>
          <p:cNvSpPr/>
          <p:nvPr/>
        </p:nvSpPr>
        <p:spPr>
          <a:xfrm>
            <a:off x="1566642" y="2807208"/>
            <a:ext cx="9058412" cy="0"/>
          </a:xfrm>
          <a:prstGeom prst="line">
            <a:avLst/>
          </a:prstGeom>
          <a:noFill/>
          <a:ln w="25400">
            <a:solidFill>
              <a:srgbClr val="DCE4EC"/>
            </a:solidFill>
            <a:prstDash val="solid"/>
          </a:ln>
        </p:spPr>
      </p:sp>
      <p:sp>
        <p:nvSpPr>
          <p:cNvPr id="7"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8"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9" name="Text 6"/>
          <p:cNvSpPr txBox="1"/>
          <p:nvPr/>
        </p:nvSpPr>
        <p:spPr>
          <a:xfrm>
            <a:off x="548640"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IN FORCE</a:t>
            </a:r>
            <a:endParaRPr lang="en-US" sz="1100" dirty="0"/>
          </a:p>
        </p:txBody>
      </p:sp>
      <p:sp>
        <p:nvSpPr>
          <p:cNvPr id="10" name="Text 7"/>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Korea, Vietnam</a:t>
            </a:r>
            <a:endParaRPr lang="en-US" sz="1800" dirty="0"/>
          </a:p>
        </p:txBody>
      </p:sp>
      <p:sp>
        <p:nvSpPr>
          <p:cNvPr id="11" name="Text 8"/>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AI laws apply; labelling of AI-generated content is the rule most regimes share.</a:t>
            </a:r>
            <a:endParaRPr lang="en-US" sz="1400" dirty="0"/>
          </a:p>
        </p:txBody>
      </p:sp>
      <p:sp>
        <p:nvSpPr>
          <p:cNvPr id="12"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3" name="Text 10"/>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4" name="Text 11"/>
          <p:cNvSpPr txBox="1"/>
          <p:nvPr/>
        </p:nvSpPr>
        <p:spPr>
          <a:xfrm>
            <a:off x="2813243"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 DEC 2026</a:t>
            </a:r>
            <a:endParaRPr lang="en-US" sz="1100" dirty="0"/>
          </a:p>
        </p:txBody>
      </p:sp>
      <p:sp>
        <p:nvSpPr>
          <p:cNvPr id="15" name="Text 12"/>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EU marking</a:t>
            </a:r>
            <a:endParaRPr lang="en-US" sz="1800" dirty="0"/>
          </a:p>
        </p:txBody>
      </p:sp>
      <p:sp>
        <p:nvSpPr>
          <p:cNvPr id="16" name="Text 13"/>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Machine-readable marking for generative AI already on the market.</a:t>
            </a:r>
            <a:endParaRPr lang="en-US" sz="1400" dirty="0"/>
          </a:p>
        </p:txBody>
      </p:sp>
      <p:sp>
        <p:nvSpPr>
          <p:cNvPr id="17"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8" name="Text 15"/>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9" name="Text 16"/>
          <p:cNvSpPr txBox="1"/>
          <p:nvPr/>
        </p:nvSpPr>
        <p:spPr>
          <a:xfrm>
            <a:off x="5077846"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1 JAN 2027</a:t>
            </a:r>
            <a:endParaRPr lang="en-US" sz="1100" dirty="0"/>
          </a:p>
        </p:txBody>
      </p:sp>
      <p:sp>
        <p:nvSpPr>
          <p:cNvPr id="20" name="Text 17"/>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Colorado, California</a:t>
            </a:r>
            <a:endParaRPr lang="en-US" sz="1800" dirty="0"/>
          </a:p>
        </p:txBody>
      </p:sp>
      <p:sp>
        <p:nvSpPr>
          <p:cNvPr id="21" name="Text 18"/>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Duties for covered automated decisions: notice, explanation, review.</a:t>
            </a:r>
            <a:endParaRPr lang="en-US" sz="1400" dirty="0"/>
          </a:p>
        </p:txBody>
      </p:sp>
      <p:sp>
        <p:nvSpPr>
          <p:cNvPr id="22"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23" name="Text 20"/>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24" name="Text 21"/>
          <p:cNvSpPr txBox="1"/>
          <p:nvPr/>
        </p:nvSpPr>
        <p:spPr>
          <a:xfrm>
            <a:off x="7342449"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13 MAY 2027</a:t>
            </a:r>
            <a:endParaRPr lang="en-US" sz="1100" dirty="0"/>
          </a:p>
        </p:txBody>
      </p:sp>
      <p:sp>
        <p:nvSpPr>
          <p:cNvPr id="25" name="Text 22"/>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India</a:t>
            </a:r>
            <a:endParaRPr lang="en-US" sz="1800" dirty="0"/>
          </a:p>
        </p:txBody>
      </p:sp>
      <p:sp>
        <p:nvSpPr>
          <p:cNvPr id="26" name="Text 23"/>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Main data-protection duties under the DPDP Rules.</a:t>
            </a:r>
            <a:endParaRPr lang="en-US" sz="1400" dirty="0"/>
          </a:p>
        </p:txBody>
      </p:sp>
      <p:sp>
        <p:nvSpPr>
          <p:cNvPr id="27"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8" name="Text 25"/>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5</a:t>
            </a:r>
            <a:endParaRPr lang="en-US" sz="1500" dirty="0"/>
          </a:p>
        </p:txBody>
      </p:sp>
      <p:sp>
        <p:nvSpPr>
          <p:cNvPr id="29" name="Text 26"/>
          <p:cNvSpPr txBox="1"/>
          <p:nvPr/>
        </p:nvSpPr>
        <p:spPr>
          <a:xfrm>
            <a:off x="9607052"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 DEC 2027</a:t>
            </a:r>
            <a:endParaRPr lang="en-US" sz="1100" dirty="0"/>
          </a:p>
        </p:txBody>
      </p:sp>
      <p:sp>
        <p:nvSpPr>
          <p:cNvPr id="30" name="Text 27"/>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EU high-risk</a:t>
            </a:r>
            <a:endParaRPr lang="en-US" sz="1800" dirty="0"/>
          </a:p>
        </p:txBody>
      </p:sp>
      <p:sp>
        <p:nvSpPr>
          <p:cNvPr id="31" name="Text 28"/>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Duties for high-risk uses listed in Annex III; Annex I products from 2 Aug 2028.</a:t>
            </a:r>
            <a:endParaRPr lang="en-US" sz="1400" dirty="0"/>
          </a:p>
        </p:txBody>
      </p:sp>
      <p:sp>
        <p:nvSpPr>
          <p:cNvPr id="32"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Regulation (EU) 2026/1744 (EUR-Lex); Colorado SB 26-189; CPPA; India DPDP Rules 2025; ITA; Baker McKenzie. Not legal advice.</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5–8 · REGIONS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Six regions, six different starting points</a:t>
            </a:r>
            <a:endParaRPr lang="en-US" sz="3000" dirty="0"/>
          </a:p>
        </p:txBody>
      </p:sp>
      <p:sp>
        <p:nvSpPr>
          <p:cNvPr id="5" name="card"/>
          <p:cNvSpPr/>
          <p:nvPr/>
        </p:nvSpPr>
        <p:spPr>
          <a:xfrm>
            <a:off x="548640"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429735382886298e+83" dist="3.574338457215745e+82" dir="3.2905425960566786e+97">
              <a:srgbClr val="0B1F33">
                <a:alpha val="7.999999999999999e+98"/>
              </a:srgbClr>
            </a:outerShdw>
          </a:effectLst>
        </p:spPr>
      </p:sp>
      <p:sp>
        <p:nvSpPr>
          <p:cNvPr id="6" name="Text 3"/>
          <p:cNvSpPr txBox="1"/>
          <p:nvPr/>
        </p:nvSpPr>
        <p:spPr>
          <a:xfrm>
            <a:off x="804672"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Europe</a:t>
            </a:r>
            <a:endParaRPr lang="en-US" sz="1900" dirty="0"/>
          </a:p>
        </p:txBody>
      </p:sp>
      <p:sp>
        <p:nvSpPr>
          <p:cNvPr id="7" name="Text 4"/>
          <p:cNvSpPr txBox="1"/>
          <p:nvPr/>
        </p:nvSpPr>
        <p:spPr>
          <a:xfrm>
            <a:off x="804672"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From 5% (Romania) to 42% (Denmark) of firms; expertise and legal clarity first.</a:t>
            </a:r>
            <a:endParaRPr lang="en-US" sz="1500" dirty="0"/>
          </a:p>
        </p:txBody>
      </p:sp>
      <p:sp>
        <p:nvSpPr>
          <p:cNvPr id="8" name="card"/>
          <p:cNvSpPr/>
          <p:nvPr/>
        </p:nvSpPr>
        <p:spPr>
          <a:xfrm>
            <a:off x="4338218"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8157639362655985e+87" dist="4.539409840663996e+86" dir="1.9743255576340073e+102">
              <a:srgbClr val="0B1F33">
                <a:alpha val="7.999999999999998e+103"/>
              </a:srgbClr>
            </a:outerShdw>
          </a:effectLst>
        </p:spPr>
      </p:sp>
      <p:sp>
        <p:nvSpPr>
          <p:cNvPr id="9" name="Text 6"/>
          <p:cNvSpPr txBox="1"/>
          <p:nvPr/>
        </p:nvSpPr>
        <p:spPr>
          <a:xfrm>
            <a:off x="4594250"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Germany</a:t>
            </a:r>
            <a:endParaRPr lang="en-US" sz="1900" dirty="0"/>
          </a:p>
        </p:txBody>
      </p:sp>
      <p:sp>
        <p:nvSpPr>
          <p:cNvPr id="10" name="Text 7"/>
          <p:cNvSpPr txBox="1"/>
          <p:nvPr/>
        </p:nvSpPr>
        <p:spPr>
          <a:xfrm>
            <a:off x="4594250"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57% of firms with 20+ staff use AI; 98% of large firms have a strategy, 37% clear governance.</a:t>
            </a:r>
            <a:endParaRPr lang="en-US" sz="1500" dirty="0"/>
          </a:p>
        </p:txBody>
      </p:sp>
      <p:sp>
        <p:nvSpPr>
          <p:cNvPr id="11" name="card"/>
          <p:cNvSpPr/>
          <p:nvPr/>
        </p:nvSpPr>
        <p:spPr>
          <a:xfrm>
            <a:off x="8127797"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30602019905731e+91" dist="5.765050497643275e+90" dir="1.1845953345804043e+107">
              <a:srgbClr val="0B1F33">
                <a:alpha val="7.999999999999998e+108"/>
              </a:srgbClr>
            </a:outerShdw>
          </a:effectLst>
        </p:spPr>
      </p:sp>
      <p:sp>
        <p:nvSpPr>
          <p:cNvPr id="12" name="Text 9"/>
          <p:cNvSpPr txBox="1"/>
          <p:nvPr/>
        </p:nvSpPr>
        <p:spPr>
          <a:xfrm>
            <a:off x="8383829"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United States</a:t>
            </a:r>
            <a:endParaRPr lang="en-US" sz="1900" dirty="0"/>
          </a:p>
        </p:txBody>
      </p:sp>
      <p:sp>
        <p:nvSpPr>
          <p:cNvPr id="13" name="Text 10"/>
          <p:cNvSpPr txBox="1"/>
          <p:nvPr/>
        </p:nvSpPr>
        <p:spPr>
          <a:xfrm>
            <a:off x="8383829"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Leads on spend; 48% of small-business users struggle to choose the right tool.</a:t>
            </a:r>
            <a:endParaRPr lang="en-US" sz="1500" dirty="0"/>
          </a:p>
        </p:txBody>
      </p:sp>
      <p:sp>
        <p:nvSpPr>
          <p:cNvPr id="14" name="card"/>
          <p:cNvSpPr/>
          <p:nvPr/>
        </p:nvSpPr>
        <p:spPr>
          <a:xfrm>
            <a:off x="548640"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9286456528027836e+95" dist="7.321614132006959e+94" dir="7.107572007482426e+111">
              <a:srgbClr val="0B1F33">
                <a:alpha val="7.999999999999999e+113"/>
              </a:srgbClr>
            </a:outerShdw>
          </a:effectLst>
        </p:spPr>
      </p:sp>
      <p:sp>
        <p:nvSpPr>
          <p:cNvPr id="15" name="Text 12"/>
          <p:cNvSpPr txBox="1"/>
          <p:nvPr/>
        </p:nvSpPr>
        <p:spPr>
          <a:xfrm>
            <a:off x="804672"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Latin America</a:t>
            </a:r>
            <a:endParaRPr lang="en-US" sz="1900" dirty="0"/>
          </a:p>
        </p:txBody>
      </p:sp>
      <p:sp>
        <p:nvSpPr>
          <p:cNvPr id="16" name="Text 13"/>
          <p:cNvSpPr txBox="1"/>
          <p:nvPr/>
        </p:nvSpPr>
        <p:spPr>
          <a:xfrm>
            <a:off x="804672"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About US$10 bn in 2026; Brazil US$4.2 bn, Mexico US$2.4 bn.</a:t>
            </a:r>
            <a:endParaRPr lang="en-US" sz="1500" dirty="0"/>
          </a:p>
        </p:txBody>
      </p:sp>
      <p:sp>
        <p:nvSpPr>
          <p:cNvPr id="17" name="card"/>
          <p:cNvSpPr/>
          <p:nvPr/>
        </p:nvSpPr>
        <p:spPr>
          <a:xfrm>
            <a:off x="4338218"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3.7193799790595354e+99" dist="9.298449947648839e+98" dir="4.2645432044894554e+116">
              <a:srgbClr val="0B1F33">
                <a:alpha val="7.999999999999999e+118"/>
              </a:srgbClr>
            </a:outerShdw>
          </a:effectLst>
        </p:spPr>
      </p:sp>
      <p:sp>
        <p:nvSpPr>
          <p:cNvPr id="18" name="Text 15"/>
          <p:cNvSpPr txBox="1"/>
          <p:nvPr/>
        </p:nvSpPr>
        <p:spPr>
          <a:xfrm>
            <a:off x="4594250"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Middle East and Africa</a:t>
            </a:r>
            <a:endParaRPr lang="en-US" sz="1900" dirty="0"/>
          </a:p>
        </p:txBody>
      </p:sp>
      <p:sp>
        <p:nvSpPr>
          <p:cNvPr id="19" name="Text 16"/>
          <p:cNvSpPr txBox="1"/>
          <p:nvPr/>
        </p:nvSpPr>
        <p:spPr>
          <a:xfrm>
            <a:off x="4594250"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Highest private use in the UAE; firm-level data still thin.</a:t>
            </a:r>
            <a:endParaRPr lang="en-US" sz="1500" dirty="0"/>
          </a:p>
        </p:txBody>
      </p:sp>
      <p:sp>
        <p:nvSpPr>
          <p:cNvPr id="20" name="card"/>
          <p:cNvSpPr/>
          <p:nvPr/>
        </p:nvSpPr>
        <p:spPr>
          <a:xfrm>
            <a:off x="8127797"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4.72361257340561e+103" dist="1.1809031433514024e+103" dir="2.5587259226936733e+121">
              <a:srgbClr val="0B1F33">
                <a:alpha val="7.999999999999999e+123"/>
              </a:srgbClr>
            </a:outerShdw>
          </a:effectLst>
        </p:spPr>
      </p:sp>
      <p:sp>
        <p:nvSpPr>
          <p:cNvPr id="21" name="Text 18"/>
          <p:cNvSpPr txBox="1"/>
          <p:nvPr/>
        </p:nvSpPr>
        <p:spPr>
          <a:xfrm>
            <a:off x="8383829"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Asia-Pacific</a:t>
            </a:r>
            <a:endParaRPr lang="en-US" sz="1900" dirty="0"/>
          </a:p>
        </p:txBody>
      </p:sp>
      <p:sp>
        <p:nvSpPr>
          <p:cNvPr id="22" name="Text 19"/>
          <p:cNvSpPr txBox="1"/>
          <p:nvPr/>
        </p:nvSpPr>
        <p:spPr>
          <a:xfrm>
            <a:off x="8383829"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Spending forecast to grow 4.6-fold by 2030; a sharp size gap.</a:t>
            </a:r>
            <a:endParaRPr lang="en-US" sz="1500" dirty="0"/>
          </a:p>
        </p:txBody>
      </p:sp>
      <p:sp>
        <p:nvSpPr>
          <p:cNvPr id="23"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Eurostat; Bitkom, Sep 2026; KPMG, Jun 2026; Goldman Sachs 10KSB; IDC 2024–2026; Microsoft, Sep 2026.</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5 · GERMANY AND THE MITTELSTAND</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Germany crossed the majority line</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German firms with 20+ employees using AI: 20% (2024), 36% (2025), 57% (2026).</a:t>
            </a:r>
            <a:endParaRPr lang="en-US" sz="1600" dirty="0"/>
          </a:p>
        </p:txBody>
      </p:sp>
      <p:sp>
        <p:nvSpPr>
          <p:cNvPr id="6" name="stat card"/>
          <p:cNvSpPr/>
          <p:nvPr/>
        </p:nvSpPr>
        <p:spPr>
          <a:xfrm>
            <a:off x="548640"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4.62537171698e+21" dist="1.32153477628e+21" dir="6.9984e+25">
              <a:srgbClr val="0B1F33">
                <a:alpha val="1.8e+24"/>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57%</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of firms with 20+ employees use AI in 2026</a:t>
            </a:r>
            <a:endParaRPr lang="en-US" sz="1400" dirty="0"/>
          </a:p>
        </p:txBody>
      </p:sp>
      <p:sp>
        <p:nvSpPr>
          <p:cNvPr id="9" name="stat card"/>
          <p:cNvSpPr/>
          <p:nvPr/>
        </p:nvSpPr>
        <p:spPr>
          <a:xfrm>
            <a:off x="4338218"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5.998987968225125e+107" dist="1.499746992056281e+107" dir="1.535235553616204e+126">
              <a:srgbClr val="0B1F33">
                <a:alpha val="7.999999999999999e+128"/>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85%</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of non-users lack technical know-how</a:t>
            </a:r>
            <a:endParaRPr lang="en-US" sz="1400" dirty="0"/>
          </a:p>
        </p:txBody>
      </p:sp>
      <p:sp>
        <p:nvSpPr>
          <p:cNvPr id="12" name="stat card"/>
          <p:cNvSpPr/>
          <p:nvPr/>
        </p:nvSpPr>
        <p:spPr>
          <a:xfrm>
            <a:off x="8127797"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7.618714719645908e+111" dist="1.904678679911477e+111" dir="9.211413321697224e+130">
              <a:srgbClr val="0B1F33">
                <a:alpha val="7.999999999999999e+133"/>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21%</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name licences as a cost driver; cloud 51%, data preparation 50%</a:t>
            </a:r>
            <a:endParaRPr lang="en-US" sz="1400" dirty="0"/>
          </a:p>
        </p:txBody>
      </p:sp>
      <p:sp>
        <p:nvSpPr>
          <p:cNvPr id="15" name="Text 12"/>
          <p:cNvSpPr txBox="1"/>
          <p:nvPr/>
        </p:nvSpPr>
        <p:spPr>
          <a:xfrm>
            <a:off x="548640" y="5349240"/>
            <a:ext cx="11094415" cy="548640"/>
          </a:xfrm>
          <a:prstGeom prst="rect">
            <a:avLst/>
          </a:prstGeom>
          <a:noFill/>
          <a:ln/>
        </p:spPr>
        <p:txBody>
          <a:bodyPr wrap="square" lIns="0" tIns="0" rIns="0" bIns="0" rtlCol="0" anchor="ctr"/>
          <a:lstStyle/>
          <a:p>
            <a:pPr indent="0" marL="0">
              <a:buNone/>
            </a:pPr>
            <a:r>
              <a:rPr lang="en-US" sz="1400" i="1" dirty="0">
                <a:solidFill>
                  <a:srgbClr val="061321"/>
                </a:solidFill>
              </a:rPr>
              <a:t>Adoption is broad but shallow: text generation far outweighs automation and decision support in the Mittelstand.</a:t>
            </a:r>
            <a:endParaRPr lang="en-US" sz="1400" dirty="0"/>
          </a:p>
        </p:txBody>
      </p:sp>
      <p:sp>
        <p:nvSpPr>
          <p:cNvPr id="1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Bitkom, Sep 2026 (n=603); KfW Fokus 554.</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A6E9E"/>
          </a:solidFill>
          <a:ln w="12700">
            <a:solidFill>
              <a:srgbClr val="0A6E9E"/>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Buyers can rarely compare offerings on facts</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What providers publish, and what they leave open.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11 · WHAT THE MARKET DOCUMENTS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10 of 107 offerings document both key data facts</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Customer-service AI offerings whose own public pages document each fact; Wave 1; provider information reviewed by ETHORITY, 19–20 Oct 2026.</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9.675767693950304e+115" dist="2.418941923487576e+115" dir="5.526847993018334e+135">
              <a:srgbClr val="0B1F33">
                <a:alpha val="7.999999999999999e+13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5.8742220805646e+25" dist="1.6783491658756e+25" dir="4.19904e+30">
              <a:srgbClr val="0B1F33">
                <a:alpha val="1.8e+29"/>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8 no training, 2 opt-in only</a:t>
            </a:r>
            <a:endParaRPr lang="en-US" sz="2000" dirty="0"/>
          </a:p>
          <a:p>
            <a:pPr indent="0" marL="0">
              <a:buNone/>
            </a:pPr>
            <a:r>
              <a:rPr lang="en-US" sz="1400" dirty="0">
                <a:solidFill>
                  <a:srgbClr val="DCE4EE"/>
                </a:solidFill>
              </a:rPr>
              <a:t>Missing documentation does not mean a capability is missing. Ask suppliers to confirm plan, region and terms in writing before any demo.</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 Good AI Prism research edition, 20 Oct 2026. Quote with both criteria; providers can submit corrections at ethority.ai/ai-prism-study.</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11 · WHAT THE MARKET DOCUMENTS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The same pattern across the market</a:t>
            </a:r>
            <a:endParaRPr lang="en-US" sz="3000" dirty="0"/>
          </a:p>
        </p:txBody>
      </p:sp>
      <p:sp>
        <p:nvSpPr>
          <p:cNvPr id="5" name="card"/>
          <p:cNvSpPr/>
          <p:nvPr/>
        </p:nvSpPr>
        <p:spPr>
          <a:xfrm>
            <a:off x="548640" y="182880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2288224971316886e+120" dist="3.0720562428292216e+119" dir="3.3161087958110005e+140">
              <a:srgbClr val="0B1F33">
                <a:alpha val="7.999999999999998e+143"/>
              </a:srgbClr>
            </a:outerShdw>
          </a:effectLst>
        </p:spPr>
      </p:sp>
      <p:sp>
        <p:nvSpPr>
          <p:cNvPr id="6" name="Text 3"/>
          <p:cNvSpPr txBox="1"/>
          <p:nvPr/>
        </p:nvSpPr>
        <p:spPr>
          <a:xfrm>
            <a:off x="804672" y="204825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Marketing before documentation</a:t>
            </a:r>
            <a:endParaRPr lang="en-US" sz="1900" dirty="0"/>
          </a:p>
        </p:txBody>
      </p:sp>
      <p:sp>
        <p:nvSpPr>
          <p:cNvPr id="7" name="Text 4"/>
          <p:cNvSpPr txBox="1"/>
          <p:nvPr/>
        </p:nvSpPr>
        <p:spPr>
          <a:xfrm>
            <a:off x="804672" y="265176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564 of 701 new placements rest on provider marketing pages; 137 on technical documentation.</a:t>
            </a:r>
            <a:endParaRPr lang="en-US" sz="1500" dirty="0"/>
          </a:p>
        </p:txBody>
      </p:sp>
      <p:sp>
        <p:nvSpPr>
          <p:cNvPr id="8" name="card"/>
          <p:cNvSpPr/>
          <p:nvPr/>
        </p:nvSpPr>
        <p:spPr>
          <a:xfrm>
            <a:off x="6233008" y="182880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5606045713572446e+124" dist="3.9015114283931116e+123" dir="1.9896652774866004e+145">
              <a:srgbClr val="0B1F33">
                <a:alpha val="7.999999999999998e+148"/>
              </a:srgbClr>
            </a:outerShdw>
          </a:effectLst>
        </p:spPr>
      </p:sp>
      <p:sp>
        <p:nvSpPr>
          <p:cNvPr id="9" name="Text 6"/>
          <p:cNvSpPr txBox="1"/>
          <p:nvPr/>
        </p:nvSpPr>
        <p:spPr>
          <a:xfrm>
            <a:off x="6489040" y="204825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Prices are hard to compare</a:t>
            </a:r>
            <a:endParaRPr lang="en-US" sz="1900" dirty="0"/>
          </a:p>
        </p:txBody>
      </p:sp>
      <p:sp>
        <p:nvSpPr>
          <p:cNvPr id="10" name="Text 7"/>
          <p:cNvSpPr txBox="1"/>
          <p:nvPr/>
        </p:nvSpPr>
        <p:spPr>
          <a:xfrm>
            <a:off x="6489040" y="265176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Customer-service AI is billed in at least seven units: per resolution, per seat, per conversation, per minute, credits, tiers or on request.</a:t>
            </a:r>
            <a:endParaRPr lang="en-US" sz="1500" dirty="0"/>
          </a:p>
        </p:txBody>
      </p:sp>
      <p:sp>
        <p:nvSpPr>
          <p:cNvPr id="11" name="card"/>
          <p:cNvSpPr/>
          <p:nvPr/>
        </p:nvSpPr>
        <p:spPr>
          <a:xfrm>
            <a:off x="548640" y="395478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9819678056237005e+128" dist="4.954919514059251e+127" dir="1.1937991664919603e+150">
              <a:srgbClr val="0B1F33">
                <a:alpha val="7.999999999999999e+153"/>
              </a:srgbClr>
            </a:outerShdw>
          </a:effectLst>
        </p:spPr>
      </p:sp>
      <p:sp>
        <p:nvSpPr>
          <p:cNvPr id="12" name="Text 9"/>
          <p:cNvSpPr txBox="1"/>
          <p:nvPr/>
        </p:nvSpPr>
        <p:spPr>
          <a:xfrm>
            <a:off x="804672" y="417423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Dependencies stay hidden</a:t>
            </a:r>
            <a:endParaRPr lang="en-US" sz="1900" dirty="0"/>
          </a:p>
        </p:txBody>
      </p:sp>
      <p:sp>
        <p:nvSpPr>
          <p:cNvPr id="13" name="Text 10"/>
          <p:cNvSpPr txBox="1"/>
          <p:nvPr/>
        </p:nvSpPr>
        <p:spPr>
          <a:xfrm>
            <a:off x="804672" y="477774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Verified relations show many applications resting on a few hubs, so one model or platform change can affect many products.</a:t>
            </a:r>
            <a:endParaRPr lang="en-US" sz="1500" dirty="0"/>
          </a:p>
        </p:txBody>
      </p:sp>
      <p:sp>
        <p:nvSpPr>
          <p:cNvPr id="14" name="card"/>
          <p:cNvSpPr/>
          <p:nvPr/>
        </p:nvSpPr>
        <p:spPr>
          <a:xfrm>
            <a:off x="6233008" y="395478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5170991131420998e+132" dist="6.2927477828552495e+131" dir="7.162794998951762e+154">
              <a:srgbClr val="0B1F33">
                <a:alpha val="7.999999999999999e+158"/>
              </a:srgbClr>
            </a:outerShdw>
          </a:effectLst>
        </p:spPr>
      </p:sp>
      <p:sp>
        <p:nvSpPr>
          <p:cNvPr id="15" name="Text 12"/>
          <p:cNvSpPr txBox="1"/>
          <p:nvPr/>
        </p:nvSpPr>
        <p:spPr>
          <a:xfrm>
            <a:off x="6489040" y="417423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Identities change fast</a:t>
            </a:r>
            <a:endParaRPr lang="en-US" sz="1900" dirty="0"/>
          </a:p>
        </p:txBody>
      </p:sp>
      <p:sp>
        <p:nvSpPr>
          <p:cNvPr id="16" name="Text 13"/>
          <p:cNvSpPr txBox="1"/>
          <p:nvPr/>
        </p:nvSpPr>
        <p:spPr>
          <a:xfrm>
            <a:off x="6489040" y="477774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34 renamings and 26 ownership changes within weeks of research.</a:t>
            </a:r>
            <a:endParaRPr lang="en-US" sz="1500" dirty="0"/>
          </a:p>
        </p:txBody>
      </p:sp>
      <p:sp>
        <p:nvSpPr>
          <p:cNvPr id="17"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 Good AI Prism research edition, 20 Oct 2026.</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B1F33"/>
          </a:solidFill>
          <a:ln w="12700">
            <a:solidFill>
              <a:srgbClr val="0B1F33"/>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AI decisions in an uncertain world</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A credible AI strategy must remain useful when conditions change.</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12 · PHYSICAL AND FINANCIAL FOUNDATIONS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AI rests on chips, power, capital and law</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Hyperscalers are investing more than US$700 billion in 2026; the pace is set by grids, connection queues and permits.</a:t>
            </a:r>
            <a:endParaRPr lang="en-US" sz="1600" dirty="0"/>
          </a:p>
        </p:txBody>
      </p:sp>
      <p:sp>
        <p:nvSpPr>
          <p:cNvPr id="6" name="stat card"/>
          <p:cNvSpPr/>
          <p:nvPr/>
        </p:nvSpPr>
        <p:spPr>
          <a:xfrm>
            <a:off x="548640"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3.1967158736904667e+136" dist="7.991789684226167e+135" dir="4.297676999371057e+159">
              <a:srgbClr val="0B1F33">
                <a:alpha val="7.999999999999998e+163"/>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485 TWh</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data-centre electricity use in 2025, all data centres</a:t>
            </a:r>
            <a:endParaRPr lang="en-US" sz="1400" dirty="0"/>
          </a:p>
        </p:txBody>
      </p:sp>
      <p:sp>
        <p:nvSpPr>
          <p:cNvPr id="9" name="stat card"/>
          <p:cNvSpPr/>
          <p:nvPr/>
        </p:nvSpPr>
        <p:spPr>
          <a:xfrm>
            <a:off x="4338218"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7.460262042317042e+29" dist="2.1315034406620118e+29" dir="2.519424e+35">
              <a:srgbClr val="0B1F33">
                <a:alpha val="1.7999999999999998e+34"/>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950 TWh</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projected for 2030, about 3% of global demand</a:t>
            </a:r>
            <a:endParaRPr lang="en-US" sz="1400" dirty="0"/>
          </a:p>
        </p:txBody>
      </p:sp>
      <p:sp>
        <p:nvSpPr>
          <p:cNvPr id="12" name="stat card"/>
          <p:cNvSpPr/>
          <p:nvPr/>
        </p:nvSpPr>
        <p:spPr>
          <a:xfrm>
            <a:off x="8127797"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4.0598291595868925e+140" dist="1.0149572898967231e+140" dir="2.5786061996226343e+164">
              <a:srgbClr val="0B1F33">
                <a:alpha val="7.999999999999998e+168"/>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56%</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of CEOs report no significant financial benefit from AI so far</a:t>
            </a:r>
            <a:endParaRPr lang="en-US" sz="1400" dirty="0"/>
          </a:p>
        </p:txBody>
      </p:sp>
      <p:sp>
        <p:nvSpPr>
          <p:cNvPr id="15"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Sources: IEA, Key Questions on Energy and AI, 2026; PwC 29th Global CEO Survey, Jan 2026 (4,454 CEOs).</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12 · SIX DECISIONS, TWO RISKS EACH</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Choose reversible ways through</a:t>
            </a:r>
            <a:endParaRPr lang="en-US" sz="3000" dirty="0"/>
          </a:p>
        </p:txBody>
      </p:sp>
      <p:graphicFrame>
        <p:nvGraphicFramePr>
          <p:cNvPr id="22" name="table"/>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377440"/>
                <a:gridCol w="2743200"/>
                <a:gridCol w="2743200"/>
                <a:gridCol w="3227832"/>
              </a:tblGrid>
              <a:tr h="0">
                <a:tc>
                  <a:txBody>
                    <a:bodyPr/>
                    <a:lstStyle/>
                    <a:p>
                      <a:pPr indent="0" marL="0">
                        <a:buNone/>
                      </a:pPr>
                      <a:r>
                        <a:rPr lang="en-US" sz="1100" b="1" spc="100" kern="0" dirty="0">
                          <a:solidFill>
                            <a:srgbClr val="FFFFFF"/>
                          </a:solidFill>
                        </a:rPr>
                        <a:t>DECISION</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MOVING TOO FAST</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MOVING TOO SLOWLY</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A REVERSIBLE WAY THROUGH</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r>
              <a:tr h="0">
                <a:tc>
                  <a:txBody>
                    <a:bodyPr/>
                    <a:lstStyle/>
                    <a:p>
                      <a:pPr indent="0" marL="0">
                        <a:buNone/>
                      </a:pPr>
                      <a:r>
                        <a:rPr lang="en-US" sz="1300" b="1" dirty="0">
                          <a:solidFill>
                            <a:srgbClr val="061321"/>
                          </a:solidFill>
                        </a:rPr>
                        <a:t>Invest now or stage it</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Paying for capability that is soon cheaper or obsolete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Falling behind competitors who redesign the work</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Staged commitments with a review date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300" b="1" dirty="0">
                          <a:solidFill>
                            <a:srgbClr val="061321"/>
                          </a:solidFill>
                        </a:rPr>
                        <a:t>Buy, build or combine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Lock-in to one supplier’s roadmap</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Owning maintenance the business cannot staff</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Hybrid with clear exit and export terms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r h="0">
                <a:tc>
                  <a:txBody>
                    <a:bodyPr/>
                    <a:lstStyle/>
                    <a:p>
                      <a:pPr indent="0" marL="0">
                        <a:buNone/>
                      </a:pPr>
                      <a:r>
                        <a:rPr lang="en-US" sz="1300" b="1" dirty="0">
                          <a:solidFill>
                            <a:srgbClr val="061321"/>
                          </a:solidFill>
                        </a:rPr>
                        <a:t>Keep control of data</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Data used or stored beyond what is agreed</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Blocking the uses that create value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Documented hosting, training and access terms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300" b="1" dirty="0">
                          <a:solidFill>
                            <a:srgbClr val="061321"/>
                          </a:solidFill>
                        </a:rPr>
                        <a:t>Rely on which providers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Concentration: price, capacity or access changes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Integration cost of too many suppliers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A tested fallback for each critical use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r h="0">
                <a:tc>
                  <a:txBody>
                    <a:bodyPr/>
                    <a:lstStyle/>
                    <a:p>
                      <a:pPr indent="0" marL="0">
                        <a:buNone/>
                      </a:pPr>
                      <a:r>
                        <a:rPr lang="en-US" sz="1300" b="1" dirty="0">
                          <a:solidFill>
                            <a:srgbClr val="061321"/>
                          </a:solidFill>
                        </a:rPr>
                        <a:t>Redesign whose work</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Resistance, skill gaps and unowned errors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Gains that stay as unused saved time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300" dirty="0">
                          <a:solidFill>
                            <a:srgbClr val="4A5B6E"/>
                          </a:solidFill>
                        </a:rPr>
                        <a:t>Participatory change plan with owners</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300" b="1" dirty="0">
                          <a:solidFill>
                            <a:srgbClr val="061321"/>
                          </a:solidFill>
                        </a:rPr>
                        <a:t>Evidence before scale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Scaling an unproven result</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Endless pilots that never decide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4A5B6E"/>
                          </a:solidFill>
                        </a:rPr>
                        <a:t>Stop/go criteria agreed in advance</a:t>
                      </a:r>
                      <a:endParaRPr lang="en-US" sz="13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bl>
          </a:graphicData>
        </a:graphic>
      </p:graphicFrame>
      <p:sp>
        <p:nvSpPr>
          <p:cNvPr id="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Workforce lens (Severin L. Wilson): plan adoption, training, participation and oversight as part of every staged commitment.</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CONCLUSIONS</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What the evidence adds up to</a:t>
            </a:r>
            <a:endParaRPr lang="en-US" sz="3000" dirty="0"/>
          </a:p>
        </p:txBody>
      </p:sp>
      <p:sp>
        <p:nvSpPr>
          <p:cNvPr id="5" name="card"/>
          <p:cNvSpPr/>
          <p:nvPr/>
        </p:nvSpPr>
        <p:spPr>
          <a:xfrm>
            <a:off x="548640"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5.155983032675354e+144" dist="1.2889957581688384e+144" dir="1.5471637197735807e+169">
              <a:srgbClr val="0B1F33">
                <a:alpha val="7.999999999999998e+173"/>
              </a:srgbClr>
            </a:outerShdw>
          </a:effectLst>
        </p:spPr>
      </p:sp>
      <p:sp>
        <p:nvSpPr>
          <p:cNvPr id="6" name="motif"/>
          <p:cNvSpPr/>
          <p:nvPr/>
        </p:nvSpPr>
        <p:spPr>
          <a:xfrm>
            <a:off x="804672" y="2084832"/>
            <a:ext cx="384048" cy="384048"/>
          </a:xfrm>
          <a:prstGeom prst="ellipse">
            <a:avLst/>
          </a:prstGeom>
          <a:solidFill>
            <a:srgbClr val="0A6E9E"/>
          </a:solidFill>
          <a:ln w="12700">
            <a:solidFill>
              <a:srgbClr val="0A6E9E"/>
            </a:solidFill>
            <a:prstDash val="solid"/>
          </a:ln>
        </p:spPr>
      </p:sp>
      <p:sp>
        <p:nvSpPr>
          <p:cNvPr id="7" name="Text 4"/>
          <p:cNvSpPr txBox="1"/>
          <p:nvPr/>
        </p:nvSpPr>
        <p:spPr>
          <a:xfrm>
            <a:off x="804672"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8" name="Text 5"/>
          <p:cNvSpPr txBox="1"/>
          <p:nvPr/>
        </p:nvSpPr>
        <p:spPr>
          <a:xfrm>
            <a:off x="1371600"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Connect adoption with outcomes</a:t>
            </a:r>
            <a:endParaRPr lang="en-US" sz="1900" dirty="0"/>
          </a:p>
        </p:txBody>
      </p:sp>
      <p:sp>
        <p:nvSpPr>
          <p:cNvPr id="9" name="Text 6"/>
          <p:cNvSpPr txBox="1"/>
          <p:nvPr/>
        </p:nvSpPr>
        <p:spPr>
          <a:xfrm>
            <a:off x="804672"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Track use, accepted outcomes, quality and full cost together.</a:t>
            </a:r>
            <a:endParaRPr lang="en-US" sz="1500" dirty="0"/>
          </a:p>
        </p:txBody>
      </p:sp>
      <p:sp>
        <p:nvSpPr>
          <p:cNvPr id="10" name="card"/>
          <p:cNvSpPr/>
          <p:nvPr/>
        </p:nvSpPr>
        <p:spPr>
          <a:xfrm>
            <a:off x="4338218"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6.548098451497699e+148" dist="1.6370246128744248e+148" dir="9.282982318641485e+173">
              <a:srgbClr val="0B1F33">
                <a:alpha val="7.999999999999998e+178"/>
              </a:srgbClr>
            </a:outerShdw>
          </a:effectLst>
        </p:spPr>
      </p:sp>
      <p:sp>
        <p:nvSpPr>
          <p:cNvPr id="11" name="motif"/>
          <p:cNvSpPr/>
          <p:nvPr/>
        </p:nvSpPr>
        <p:spPr>
          <a:xfrm>
            <a:off x="4594250" y="2084832"/>
            <a:ext cx="384048" cy="384048"/>
          </a:xfrm>
          <a:prstGeom prst="ellipse">
            <a:avLst/>
          </a:prstGeom>
          <a:solidFill>
            <a:srgbClr val="0B1F33"/>
          </a:solidFill>
          <a:ln w="12700">
            <a:solidFill>
              <a:srgbClr val="0B1F33"/>
            </a:solidFill>
            <a:prstDash val="solid"/>
          </a:ln>
        </p:spPr>
      </p:sp>
      <p:sp>
        <p:nvSpPr>
          <p:cNvPr id="12" name="Text 9"/>
          <p:cNvSpPr txBox="1"/>
          <p:nvPr/>
        </p:nvSpPr>
        <p:spPr>
          <a:xfrm>
            <a:off x="4594250"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13" name="Text 10"/>
          <p:cNvSpPr txBox="1"/>
          <p:nvPr/>
        </p:nvSpPr>
        <p:spPr>
          <a:xfrm>
            <a:off x="5161178"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Build capability around a useful first task</a:t>
            </a:r>
            <a:endParaRPr lang="en-US" sz="1900" dirty="0"/>
          </a:p>
        </p:txBody>
      </p:sp>
      <p:sp>
        <p:nvSpPr>
          <p:cNvPr id="14" name="Text 11"/>
          <p:cNvSpPr txBox="1"/>
          <p:nvPr/>
        </p:nvSpPr>
        <p:spPr>
          <a:xfrm>
            <a:off x="4594250"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One worthwhile process, a baseline, time and support to learn.</a:t>
            </a:r>
            <a:endParaRPr lang="en-US" sz="1500" dirty="0"/>
          </a:p>
        </p:txBody>
      </p:sp>
      <p:sp>
        <p:nvSpPr>
          <p:cNvPr id="15" name="card"/>
          <p:cNvSpPr/>
          <p:nvPr/>
        </p:nvSpPr>
        <p:spPr>
          <a:xfrm>
            <a:off x="8127797"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8.316085033402078e+152" dist="2.0790212583505195e+152" dir="5.569789391184891e+178">
              <a:srgbClr val="0B1F33">
                <a:alpha val="7.999999999999998e+183"/>
              </a:srgbClr>
            </a:outerShdw>
          </a:effectLst>
        </p:spPr>
      </p:sp>
      <p:sp>
        <p:nvSpPr>
          <p:cNvPr id="16" name="motif"/>
          <p:cNvSpPr/>
          <p:nvPr/>
        </p:nvSpPr>
        <p:spPr>
          <a:xfrm>
            <a:off x="8383829" y="2084832"/>
            <a:ext cx="384048" cy="384048"/>
          </a:xfrm>
          <a:prstGeom prst="ellipse">
            <a:avLst/>
          </a:prstGeom>
          <a:solidFill>
            <a:srgbClr val="0A6E9E"/>
          </a:solidFill>
          <a:ln w="12700">
            <a:solidFill>
              <a:srgbClr val="0A6E9E"/>
            </a:solidFill>
            <a:prstDash val="solid"/>
          </a:ln>
        </p:spPr>
      </p:sp>
      <p:sp>
        <p:nvSpPr>
          <p:cNvPr id="17" name="Text 14"/>
          <p:cNvSpPr txBox="1"/>
          <p:nvPr/>
        </p:nvSpPr>
        <p:spPr>
          <a:xfrm>
            <a:off x="8383829"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8" name="Text 15"/>
          <p:cNvSpPr txBox="1"/>
          <p:nvPr/>
        </p:nvSpPr>
        <p:spPr>
          <a:xfrm>
            <a:off x="8950757"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Adapt the route to the organisation</a:t>
            </a:r>
            <a:endParaRPr lang="en-US" sz="1900" dirty="0"/>
          </a:p>
        </p:txBody>
      </p:sp>
      <p:sp>
        <p:nvSpPr>
          <p:cNvPr id="19" name="Text 16"/>
          <p:cNvSpPr txBox="1"/>
          <p:nvPr/>
        </p:nvSpPr>
        <p:spPr>
          <a:xfrm>
            <a:off x="8383829"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Proportionate entry points for small firms; clear ownership in large ones.</a:t>
            </a:r>
            <a:endParaRPr lang="en-US" sz="1500" dirty="0"/>
          </a:p>
        </p:txBody>
      </p:sp>
      <p:sp>
        <p:nvSpPr>
          <p:cNvPr id="20" name="card"/>
          <p:cNvSpPr/>
          <p:nvPr/>
        </p:nvSpPr>
        <p:spPr>
          <a:xfrm>
            <a:off x="548640"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056142799242064e+157" dist="2.64035699810516e+156" dir="3.3418736347109347e+183">
              <a:srgbClr val="0B1F33">
                <a:alpha val="7.999999999999998e+188"/>
              </a:srgbClr>
            </a:outerShdw>
          </a:effectLst>
        </p:spPr>
      </p:sp>
      <p:sp>
        <p:nvSpPr>
          <p:cNvPr id="21" name="motif"/>
          <p:cNvSpPr/>
          <p:nvPr/>
        </p:nvSpPr>
        <p:spPr>
          <a:xfrm>
            <a:off x="804672" y="4370832"/>
            <a:ext cx="384048" cy="384048"/>
          </a:xfrm>
          <a:prstGeom prst="ellipse">
            <a:avLst/>
          </a:prstGeom>
          <a:solidFill>
            <a:srgbClr val="0B1F33"/>
          </a:solidFill>
          <a:ln w="12700">
            <a:solidFill>
              <a:srgbClr val="0B1F33"/>
            </a:solidFill>
            <a:prstDash val="solid"/>
          </a:ln>
        </p:spPr>
      </p:sp>
      <p:sp>
        <p:nvSpPr>
          <p:cNvPr id="22" name="Text 19"/>
          <p:cNvSpPr txBox="1"/>
          <p:nvPr/>
        </p:nvSpPr>
        <p:spPr>
          <a:xfrm>
            <a:off x="804672"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23" name="Text 20"/>
          <p:cNvSpPr txBox="1"/>
          <p:nvPr/>
        </p:nvSpPr>
        <p:spPr>
          <a:xfrm>
            <a:off x="1371600"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Use published evidence to improve the shortlist</a:t>
            </a:r>
            <a:endParaRPr lang="en-US" sz="1900" dirty="0"/>
          </a:p>
        </p:txBody>
      </p:sp>
      <p:sp>
        <p:nvSpPr>
          <p:cNvPr id="24" name="Text 21"/>
          <p:cNvSpPr txBox="1"/>
          <p:nvPr/>
        </p:nvSpPr>
        <p:spPr>
          <a:xfrm>
            <a:off x="804672"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Treat missing documentation as an open question; get terms in writing.</a:t>
            </a:r>
            <a:endParaRPr lang="en-US" sz="1500" dirty="0"/>
          </a:p>
        </p:txBody>
      </p:sp>
      <p:sp>
        <p:nvSpPr>
          <p:cNvPr id="25" name="card"/>
          <p:cNvSpPr/>
          <p:nvPr/>
        </p:nvSpPr>
        <p:spPr>
          <a:xfrm>
            <a:off x="4338218"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3413013550374212e+161" dist="3.353253387593553e+160" dir="2.0051241808265608e+188">
              <a:srgbClr val="0B1F33">
                <a:alpha val="7.999999999999997e+193"/>
              </a:srgbClr>
            </a:outerShdw>
          </a:effectLst>
        </p:spPr>
      </p:sp>
      <p:sp>
        <p:nvSpPr>
          <p:cNvPr id="26" name="motif"/>
          <p:cNvSpPr/>
          <p:nvPr/>
        </p:nvSpPr>
        <p:spPr>
          <a:xfrm>
            <a:off x="4594250" y="4370832"/>
            <a:ext cx="384048" cy="384048"/>
          </a:xfrm>
          <a:prstGeom prst="ellipse">
            <a:avLst/>
          </a:prstGeom>
          <a:solidFill>
            <a:srgbClr val="0A6E9E"/>
          </a:solidFill>
          <a:ln w="12700">
            <a:solidFill>
              <a:srgbClr val="0A6E9E"/>
            </a:solidFill>
            <a:prstDash val="solid"/>
          </a:ln>
        </p:spPr>
      </p:sp>
      <p:sp>
        <p:nvSpPr>
          <p:cNvPr id="27" name="Text 24"/>
          <p:cNvSpPr txBox="1"/>
          <p:nvPr/>
        </p:nvSpPr>
        <p:spPr>
          <a:xfrm>
            <a:off x="4594250"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28" name="Text 25"/>
          <p:cNvSpPr txBox="1"/>
          <p:nvPr/>
        </p:nvSpPr>
        <p:spPr>
          <a:xfrm>
            <a:off x="5161178"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Make governance part of progress today</a:t>
            </a:r>
            <a:endParaRPr lang="en-US" sz="1900" dirty="0"/>
          </a:p>
        </p:txBody>
      </p:sp>
      <p:sp>
        <p:nvSpPr>
          <p:cNvPr id="29" name="Text 26"/>
          <p:cNvSpPr txBox="1"/>
          <p:nvPr/>
        </p:nvSpPr>
        <p:spPr>
          <a:xfrm>
            <a:off x="4594250"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An AI inventory with named owners, checked against the operative law.</a:t>
            </a:r>
            <a:endParaRPr lang="en-US" sz="1500" dirty="0"/>
          </a:p>
        </p:txBody>
      </p:sp>
      <p:sp>
        <p:nvSpPr>
          <p:cNvPr id="30" name="card"/>
          <p:cNvSpPr/>
          <p:nvPr/>
        </p:nvSpPr>
        <p:spPr>
          <a:xfrm>
            <a:off x="8127797"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703452720897525e+165" dist="4.2586318022438123e+164" dir="1.2030745084959364e+193">
              <a:srgbClr val="0B1F33">
                <a:alpha val="7.999999999999997e+198"/>
              </a:srgbClr>
            </a:outerShdw>
          </a:effectLst>
        </p:spPr>
      </p:sp>
      <p:sp>
        <p:nvSpPr>
          <p:cNvPr id="31" name="motif"/>
          <p:cNvSpPr/>
          <p:nvPr/>
        </p:nvSpPr>
        <p:spPr>
          <a:xfrm>
            <a:off x="8383829" y="4370832"/>
            <a:ext cx="384048" cy="384048"/>
          </a:xfrm>
          <a:prstGeom prst="ellipse">
            <a:avLst/>
          </a:prstGeom>
          <a:solidFill>
            <a:srgbClr val="0B1F33"/>
          </a:solidFill>
          <a:ln w="12700">
            <a:solidFill>
              <a:srgbClr val="0B1F33"/>
            </a:solidFill>
            <a:prstDash val="solid"/>
          </a:ln>
        </p:spPr>
      </p:sp>
      <p:sp>
        <p:nvSpPr>
          <p:cNvPr id="32" name="Text 29"/>
          <p:cNvSpPr txBox="1"/>
          <p:nvPr/>
        </p:nvSpPr>
        <p:spPr>
          <a:xfrm>
            <a:off x="8383829"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6</a:t>
            </a:r>
            <a:endParaRPr lang="en-US" sz="1300" dirty="0"/>
          </a:p>
        </p:txBody>
      </p:sp>
      <p:sp>
        <p:nvSpPr>
          <p:cNvPr id="33" name="Text 30"/>
          <p:cNvSpPr txBox="1"/>
          <p:nvPr/>
        </p:nvSpPr>
        <p:spPr>
          <a:xfrm>
            <a:off x="8950757"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Invest in learning and resilience</a:t>
            </a:r>
            <a:endParaRPr lang="en-US" sz="1900" dirty="0"/>
          </a:p>
        </p:txBody>
      </p:sp>
      <p:sp>
        <p:nvSpPr>
          <p:cNvPr id="34" name="Text 31"/>
          <p:cNvSpPr txBox="1"/>
          <p:nvPr/>
        </p:nvSpPr>
        <p:spPr>
          <a:xfrm>
            <a:off x="8383829"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Staged pilots, tested fallbacks, scale when the evidence supports it.</a:t>
            </a:r>
            <a:endParaRPr lang="en-US" sz="15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13 · THE 2027 AGENDA</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Three phases, two gates</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Establish the baseline, run a supported pilot, learn from the result and scale where the outcome justifies it.</a:t>
            </a:r>
            <a:endParaRPr lang="en-US" sz="1600" dirty="0"/>
          </a:p>
        </p:txBody>
      </p:sp>
      <p:sp>
        <p:nvSpPr>
          <p:cNvPr id="6" name="connector"/>
          <p:cNvSpPr/>
          <p:nvPr/>
        </p:nvSpPr>
        <p:spPr>
          <a:xfrm>
            <a:off x="1566642" y="2807208"/>
            <a:ext cx="9058412" cy="0"/>
          </a:xfrm>
          <a:prstGeom prst="line">
            <a:avLst/>
          </a:prstGeom>
          <a:noFill/>
          <a:ln w="25400">
            <a:solidFill>
              <a:srgbClr val="DCE4EC"/>
            </a:solidFill>
            <a:prstDash val="solid"/>
          </a:ln>
        </p:spPr>
      </p:sp>
      <p:sp>
        <p:nvSpPr>
          <p:cNvPr id="7"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8"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9" name="Text 6"/>
          <p:cNvSpPr txBox="1"/>
          <p:nvPr/>
        </p:nvSpPr>
        <p:spPr>
          <a:xfrm>
            <a:off x="548640"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NOW · BEFORE THE PILOT</a:t>
            </a:r>
            <a:endParaRPr lang="en-US" sz="1100" dirty="0"/>
          </a:p>
        </p:txBody>
      </p:sp>
      <p:sp>
        <p:nvSpPr>
          <p:cNvPr id="10" name="Text 7"/>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Choose and measure</a:t>
            </a:r>
            <a:endParaRPr lang="en-US" sz="1800" dirty="0"/>
          </a:p>
        </p:txBody>
      </p:sp>
      <p:sp>
        <p:nvSpPr>
          <p:cNvPr id="11" name="Text 8"/>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One process that matters, an accountable owner, today’s volume, cost and quality.</a:t>
            </a:r>
            <a:endParaRPr lang="en-US" sz="1400" dirty="0"/>
          </a:p>
        </p:txBody>
      </p:sp>
      <p:sp>
        <p:nvSpPr>
          <p:cNvPr id="12"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3" name="Text 10"/>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a:t>
            </a:r>
            <a:endParaRPr lang="en-US" sz="1500" dirty="0"/>
          </a:p>
        </p:txBody>
      </p:sp>
      <p:sp>
        <p:nvSpPr>
          <p:cNvPr id="14" name="Text 11"/>
          <p:cNvSpPr txBox="1"/>
          <p:nvPr/>
        </p:nvSpPr>
        <p:spPr>
          <a:xfrm>
            <a:off x="2813243"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GATE 1</a:t>
            </a:r>
            <a:endParaRPr lang="en-US" sz="1100" dirty="0"/>
          </a:p>
        </p:txBody>
      </p:sp>
      <p:sp>
        <p:nvSpPr>
          <p:cNvPr id="15" name="Text 12"/>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Baseline agreed</a:t>
            </a:r>
            <a:endParaRPr lang="en-US" sz="1800" dirty="0"/>
          </a:p>
        </p:txBody>
      </p:sp>
      <p:sp>
        <p:nvSpPr>
          <p:cNvPr id="16" name="Text 13"/>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No pilot without a measured starting point and a named owner.</a:t>
            </a:r>
            <a:endParaRPr lang="en-US" sz="1400" dirty="0"/>
          </a:p>
        </p:txBody>
      </p:sp>
      <p:sp>
        <p:nvSpPr>
          <p:cNvPr id="17"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8" name="Text 15"/>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9" name="Text 16"/>
          <p:cNvSpPr txBox="1"/>
          <p:nvPr/>
        </p:nvSpPr>
        <p:spPr>
          <a:xfrm>
            <a:off x="5077846"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NEXT 90 DAYS</a:t>
            </a:r>
            <a:endParaRPr lang="en-US" sz="1100" dirty="0"/>
          </a:p>
        </p:txBody>
      </p:sp>
      <p:sp>
        <p:nvSpPr>
          <p:cNvPr id="20" name="Text 17"/>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Compare and pilot</a:t>
            </a:r>
            <a:endParaRPr lang="en-US" sz="1800" dirty="0"/>
          </a:p>
        </p:txBody>
      </p:sp>
      <p:sp>
        <p:nvSpPr>
          <p:cNvPr id="21" name="Text 18"/>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Three credible options, deciding facts in writing, one pilot under a written charter.</a:t>
            </a:r>
            <a:endParaRPr lang="en-US" sz="1400" dirty="0"/>
          </a:p>
        </p:txBody>
      </p:sp>
      <p:sp>
        <p:nvSpPr>
          <p:cNvPr id="22"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23" name="Text 20"/>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a:t>
            </a:r>
            <a:endParaRPr lang="en-US" sz="1500" dirty="0"/>
          </a:p>
        </p:txBody>
      </p:sp>
      <p:sp>
        <p:nvSpPr>
          <p:cNvPr id="24" name="Text 21"/>
          <p:cNvSpPr txBox="1"/>
          <p:nvPr/>
        </p:nvSpPr>
        <p:spPr>
          <a:xfrm>
            <a:off x="7342449"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GATE 2</a:t>
            </a:r>
            <a:endParaRPr lang="en-US" sz="1100" dirty="0"/>
          </a:p>
        </p:txBody>
      </p:sp>
      <p:sp>
        <p:nvSpPr>
          <p:cNvPr id="25" name="Text 22"/>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Threshold met</a:t>
            </a:r>
            <a:endParaRPr lang="en-US" sz="1800" dirty="0"/>
          </a:p>
        </p:txBody>
      </p:sp>
      <p:sp>
        <p:nvSpPr>
          <p:cNvPr id="26" name="Text 23"/>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No scale-up without the agreed result on accepted outcomes.</a:t>
            </a:r>
            <a:endParaRPr lang="en-US" sz="1400" dirty="0"/>
          </a:p>
        </p:txBody>
      </p:sp>
      <p:sp>
        <p:nvSpPr>
          <p:cNvPr id="27"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8" name="Text 25"/>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29" name="Text 26"/>
          <p:cNvSpPr txBox="1"/>
          <p:nvPr/>
        </p:nvSpPr>
        <p:spPr>
          <a:xfrm>
            <a:off x="9607052"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2027</a:t>
            </a:r>
            <a:endParaRPr lang="en-US" sz="1100" dirty="0"/>
          </a:p>
        </p:txBody>
      </p:sp>
      <p:sp>
        <p:nvSpPr>
          <p:cNvPr id="30" name="Text 27"/>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Scale and steer</a:t>
            </a:r>
            <a:endParaRPr lang="en-US" sz="1800" dirty="0"/>
          </a:p>
        </p:txBody>
      </p:sp>
      <p:sp>
        <p:nvSpPr>
          <p:cNvPr id="31" name="Text 28"/>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Cost per accepted outcome over time; one owner per system; yearly estate review.</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PRACTICAL APPENDIX</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Measure the cost of an accepted outcome</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One measure makes AI options comparable across billing units and providers.</a:t>
            </a:r>
            <a:endParaRPr lang="en-US" sz="1600" dirty="0"/>
          </a:p>
        </p:txBody>
      </p:sp>
      <p:sp>
        <p:nvSpPr>
          <p:cNvPr id="6" name="formula"/>
          <p:cNvSpPr/>
          <p:nvPr/>
        </p:nvSpPr>
        <p:spPr>
          <a:xfrm>
            <a:off x="548640" y="2377440"/>
            <a:ext cx="11094415" cy="1554480"/>
          </a:xfrm>
          <a:prstGeom prst="roundRect">
            <a:avLst>
              <a:gd name="adj" fmla="val 7059"/>
            </a:avLst>
          </a:prstGeom>
          <a:solidFill>
            <a:srgbClr val="0B1F33"/>
          </a:solidFill>
          <a:ln w="9525">
            <a:solidFill>
              <a:srgbClr val="35C8FF">
                <a:alpha val="45000"/>
              </a:srgbClr>
            </a:solidFill>
            <a:prstDash val="solid"/>
          </a:ln>
          <a:effectLst>
            <a:outerShdw sx="100000" sy="100000" kx="0" ky="0" algn="bl" rotWithShape="0" blurRad="9.474532793742643e+33" dist="2.707009369640755e+33" dir="1.5116544e+40">
              <a:srgbClr val="0B1F33">
                <a:alpha val="1.8e+39"/>
              </a:srgbClr>
            </a:outerShdw>
          </a:effectLst>
        </p:spPr>
      </p:sp>
      <p:sp>
        <p:nvSpPr>
          <p:cNvPr id="7" name="Text 4"/>
          <p:cNvSpPr txBox="1"/>
          <p:nvPr/>
        </p:nvSpPr>
        <p:spPr>
          <a:xfrm>
            <a:off x="868680" y="2377440"/>
            <a:ext cx="2926080" cy="1554480"/>
          </a:xfrm>
          <a:prstGeom prst="rect">
            <a:avLst/>
          </a:prstGeom>
          <a:noFill/>
          <a:ln/>
        </p:spPr>
        <p:txBody>
          <a:bodyPr wrap="square" lIns="0" tIns="0" rIns="0" bIns="0" rtlCol="0" anchor="ctr"/>
          <a:lstStyle/>
          <a:p>
            <a:pPr indent="0" marL="0">
              <a:buNone/>
            </a:pPr>
            <a:r>
              <a:rPr lang="en-US" sz="2200" dirty="0">
                <a:solidFill>
                  <a:srgbClr val="FFFFFF"/>
                </a:solidFill>
              </a:rPr>
              <a:t>Cost per accepted outcome</a:t>
            </a:r>
            <a:endParaRPr lang="en-US" sz="2200" dirty="0"/>
          </a:p>
        </p:txBody>
      </p:sp>
      <p:sp>
        <p:nvSpPr>
          <p:cNvPr id="8" name="Text 5"/>
          <p:cNvSpPr txBox="1"/>
          <p:nvPr/>
        </p:nvSpPr>
        <p:spPr>
          <a:xfrm>
            <a:off x="4023360" y="2514600"/>
            <a:ext cx="7315200" cy="594360"/>
          </a:xfrm>
          <a:prstGeom prst="rect">
            <a:avLst/>
          </a:prstGeom>
          <a:noFill/>
          <a:ln/>
        </p:spPr>
        <p:txBody>
          <a:bodyPr wrap="square" lIns="0" tIns="0" rIns="0" bIns="0" rtlCol="0" anchor="b"/>
          <a:lstStyle/>
          <a:p>
            <a:pPr algn="ctr" indent="0" marL="0">
              <a:buNone/>
            </a:pPr>
            <a:r>
              <a:rPr lang="en-US" sz="1500" dirty="0">
                <a:solidFill>
                  <a:srgbClr val="FFFFFF"/>
                </a:solidFill>
              </a:rPr>
              <a:t>usage or licence + amortised integration + monitoring, change and training + human review + handling of failed cases</a:t>
            </a:r>
            <a:endParaRPr lang="en-US" sz="1500" dirty="0"/>
          </a:p>
        </p:txBody>
      </p:sp>
      <p:sp>
        <p:nvSpPr>
          <p:cNvPr id="9" name="Shape 6"/>
          <p:cNvSpPr/>
          <p:nvPr/>
        </p:nvSpPr>
        <p:spPr>
          <a:xfrm>
            <a:off x="4206240" y="3172968"/>
            <a:ext cx="6949440" cy="0"/>
          </a:xfrm>
          <a:prstGeom prst="line">
            <a:avLst/>
          </a:prstGeom>
          <a:noFill/>
          <a:ln w="15875">
            <a:solidFill>
              <a:srgbClr val="67E8F9"/>
            </a:solidFill>
            <a:prstDash val="solid"/>
          </a:ln>
        </p:spPr>
      </p:sp>
      <p:sp>
        <p:nvSpPr>
          <p:cNvPr id="10" name="Text 7"/>
          <p:cNvSpPr txBox="1"/>
          <p:nvPr/>
        </p:nvSpPr>
        <p:spPr>
          <a:xfrm>
            <a:off x="4023360" y="3246120"/>
            <a:ext cx="7315200" cy="502920"/>
          </a:xfrm>
          <a:prstGeom prst="rect">
            <a:avLst/>
          </a:prstGeom>
          <a:noFill/>
          <a:ln/>
        </p:spPr>
        <p:txBody>
          <a:bodyPr wrap="square" lIns="0" tIns="0" rIns="0" bIns="0" rtlCol="0" anchor="t"/>
          <a:lstStyle/>
          <a:p>
            <a:pPr algn="ctr" indent="0" marL="0">
              <a:buNone/>
            </a:pPr>
            <a:r>
              <a:rPr lang="en-US" sz="1500" dirty="0">
                <a:solidFill>
                  <a:srgbClr val="FFFFFF"/>
                </a:solidFill>
              </a:rPr>
              <a:t>attempted cases × acceptance rate</a:t>
            </a:r>
            <a:endParaRPr lang="en-US" sz="1500" dirty="0"/>
          </a:p>
        </p:txBody>
      </p:sp>
      <p:sp>
        <p:nvSpPr>
          <p:cNvPr id="11" name="Shape 8"/>
          <p:cNvSpPr/>
          <p:nvPr/>
        </p:nvSpPr>
        <p:spPr>
          <a:xfrm>
            <a:off x="548640" y="4206240"/>
            <a:ext cx="11094415" cy="1600200"/>
          </a:xfrm>
          <a:prstGeom prst="roundRect">
            <a:avLst>
              <a:gd name="adj" fmla="val 6857"/>
            </a:avLst>
          </a:prstGeom>
          <a:solidFill>
            <a:srgbClr val="FFFFFF"/>
          </a:solidFill>
          <a:ln w="9525">
            <a:solidFill>
              <a:srgbClr val="D9E2EA"/>
            </a:solidFill>
            <a:prstDash val="solid"/>
          </a:ln>
          <a:effectLst>
            <a:outerShdw sx="100000" sy="100000" kx="0" ky="0" algn="bl" rotWithShape="0" blurRad="2.1633849555398568e+169" dist="5.408462388849642e+168" dir="7.218447050975619e+197">
              <a:srgbClr val="0B1F33">
                <a:alpha val="7.999999999999997e+203"/>
              </a:srgbClr>
            </a:outerShdw>
          </a:effectLst>
        </p:spPr>
      </p:sp>
      <p:sp>
        <p:nvSpPr>
          <p:cNvPr id="12" name="Text 9"/>
          <p:cNvSpPr txBox="1"/>
          <p:nvPr/>
        </p:nvSpPr>
        <p:spPr>
          <a:xfrm>
            <a:off x="822960" y="4343400"/>
            <a:ext cx="10545775" cy="1371600"/>
          </a:xfrm>
          <a:prstGeom prst="rect">
            <a:avLst/>
          </a:prstGeom>
          <a:noFill/>
          <a:ln/>
        </p:spPr>
        <p:txBody>
          <a:bodyPr wrap="square" lIns="0" tIns="0" rIns="0" bIns="0" rtlCol="0" anchor="t"/>
          <a:lstStyle/>
          <a:p>
            <a:pPr indent="0" marL="0">
              <a:spcAft>
                <a:spcPts val="400"/>
              </a:spcAft>
              <a:buNone/>
            </a:pPr>
            <a:r>
              <a:rPr lang="en-US" sz="1400" b="1" dirty="0">
                <a:solidFill>
                  <a:srgbClr val="061321"/>
                </a:solidFill>
              </a:rPr>
              <a:t>Worked example (illustrative)</a:t>
            </a:r>
            <a:endParaRPr lang="en-US" sz="1400" dirty="0"/>
          </a:p>
          <a:p>
            <a:pPr indent="0" marL="0">
              <a:buNone/>
            </a:pPr>
            <a:r>
              <a:rPr lang="en-US" sz="1400" dirty="0">
                <a:solidFill>
                  <a:srgbClr val="4A5B6E"/>
                </a:solidFill>
              </a:rPr>
              <a:t>10,000 cases a month; usage €6,000, integration €1,500, monitoring and training €500, human review €2,000, rework €1,000. The tool resolves 40%: €11,000 ÷ (10,000 × 0.40) = €2.75 per accepted outcome, compared with today’s cost per resolved case on the same monthly boundary.</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14 · WHAT LEADERS SHOULD DO NEXT</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Decide on facts, start small, govern early</a:t>
            </a:r>
            <a:endParaRPr lang="en-US" sz="3000" dirty="0"/>
          </a:p>
        </p:txBody>
      </p:sp>
      <p:sp>
        <p:nvSpPr>
          <p:cNvPr id="5" name="list card"/>
          <p:cNvSpPr/>
          <p:nvPr/>
        </p:nvSpPr>
        <p:spPr>
          <a:xfrm>
            <a:off x="548640" y="1828800"/>
            <a:ext cx="3515258" cy="3657600"/>
          </a:xfrm>
          <a:prstGeom prst="roundRect">
            <a:avLst>
              <a:gd name="adj" fmla="val 3121"/>
            </a:avLst>
          </a:prstGeom>
          <a:solidFill>
            <a:srgbClr val="FFFFFF"/>
          </a:solidFill>
          <a:ln w="9525">
            <a:solidFill>
              <a:srgbClr val="D9E2EA"/>
            </a:solidFill>
            <a:prstDash val="solid"/>
          </a:ln>
          <a:effectLst>
            <a:outerShdw sx="100000" sy="100000" kx="0" ky="0" algn="bl" rotWithShape="0" blurRad="2.7474988935356184e+173" dist="6.868747233839046e+172" dir="4.3310682305853715e+202">
              <a:srgbClr val="0B1F33">
                <a:alpha val="7.999999999999997e+208"/>
              </a:srgbClr>
            </a:outerShdw>
          </a:effectLst>
        </p:spPr>
      </p:sp>
      <p:sp>
        <p:nvSpPr>
          <p:cNvPr id="6" name="Text 3"/>
          <p:cNvSpPr txBox="1"/>
          <p:nvPr/>
        </p:nvSpPr>
        <p:spPr>
          <a:xfrm>
            <a:off x="822960"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061321"/>
                </a:solidFill>
              </a:rPr>
              <a:t>Founders and small firms</a:t>
            </a:r>
            <a:endParaRPr lang="en-US" sz="1800" dirty="0"/>
          </a:p>
        </p:txBody>
      </p:sp>
      <p:sp>
        <p:nvSpPr>
          <p:cNvPr id="7" name="Text 4"/>
          <p:cNvSpPr txBox="1"/>
          <p:nvPr/>
        </p:nvSpPr>
        <p:spPr>
          <a:xfrm>
            <a:off x="822960"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061321"/>
                </a:solidFill>
              </a:rPr>
              <a:t>Pick one recurring task, not a platform</a:t>
            </a:r>
            <a:endParaRPr lang="en-US" sz="1400" dirty="0"/>
          </a:p>
          <a:p>
            <a:pPr marL="342900" indent="-342900">
              <a:spcAft>
                <a:spcPts val="600"/>
              </a:spcAft>
              <a:buSzPct val="100000"/>
              <a:buChar char="•"/>
            </a:pPr>
            <a:r>
              <a:rPr lang="en-US" sz="1400" dirty="0">
                <a:solidFill>
                  <a:srgbClr val="061321"/>
                </a:solidFill>
              </a:rPr>
              <a:t>Compare three tools on cost per unit at your volume</a:t>
            </a:r>
            <a:endParaRPr lang="en-US" sz="1400" dirty="0"/>
          </a:p>
          <a:p>
            <a:pPr marL="342900" indent="-342900">
              <a:spcAft>
                <a:spcPts val="600"/>
              </a:spcAft>
              <a:buSzPct val="100000"/>
              <a:buChar char="•"/>
            </a:pPr>
            <a:r>
              <a:rPr lang="en-US" sz="1400" dirty="0">
                <a:solidFill>
                  <a:srgbClr val="061321"/>
                </a:solidFill>
              </a:rPr>
              <a:t>Keep what meets its objective</a:t>
            </a:r>
            <a:endParaRPr lang="en-US" sz="1400" dirty="0"/>
          </a:p>
        </p:txBody>
      </p:sp>
      <p:sp>
        <p:nvSpPr>
          <p:cNvPr id="8" name="list card"/>
          <p:cNvSpPr/>
          <p:nvPr/>
        </p:nvSpPr>
        <p:spPr>
          <a:xfrm>
            <a:off x="4338218" y="1828800"/>
            <a:ext cx="3515258" cy="3657600"/>
          </a:xfrm>
          <a:prstGeom prst="roundRect">
            <a:avLst>
              <a:gd name="adj" fmla="val 3121"/>
            </a:avLst>
          </a:prstGeom>
          <a:solidFill>
            <a:srgbClr val="FFFFFF"/>
          </a:solidFill>
          <a:ln w="9525">
            <a:solidFill>
              <a:srgbClr val="D9E2EA"/>
            </a:solidFill>
            <a:prstDash val="solid"/>
          </a:ln>
          <a:effectLst>
            <a:outerShdw sx="100000" sy="100000" kx="0" ky="0" algn="bl" rotWithShape="0" blurRad="3.4893235947902355e+177" dist="8.723308986975589e+176" dir="2.598640938351223e+207">
              <a:srgbClr val="0B1F33">
                <a:alpha val="7.999999999999997e+213"/>
              </a:srgbClr>
            </a:outerShdw>
          </a:effectLst>
        </p:spPr>
      </p:sp>
      <p:sp>
        <p:nvSpPr>
          <p:cNvPr id="9" name="Text 6"/>
          <p:cNvSpPr txBox="1"/>
          <p:nvPr/>
        </p:nvSpPr>
        <p:spPr>
          <a:xfrm>
            <a:off x="4612538"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061321"/>
                </a:solidFill>
              </a:rPr>
              <a:t>Mittelstand and mid-sized firms</a:t>
            </a:r>
            <a:endParaRPr lang="en-US" sz="1800" dirty="0"/>
          </a:p>
        </p:txBody>
      </p:sp>
      <p:sp>
        <p:nvSpPr>
          <p:cNvPr id="10" name="Text 7"/>
          <p:cNvSpPr txBox="1"/>
          <p:nvPr/>
        </p:nvSpPr>
        <p:spPr>
          <a:xfrm>
            <a:off x="4612538"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061321"/>
                </a:solidFill>
              </a:rPr>
              <a:t>Readiness assessment and staff AI literacy</a:t>
            </a:r>
            <a:endParaRPr lang="en-US" sz="1400" dirty="0"/>
          </a:p>
          <a:p>
            <a:pPr marL="342900" indent="-342900">
              <a:spcAft>
                <a:spcPts val="600"/>
              </a:spcAft>
              <a:buSzPct val="100000"/>
              <a:buChar char="•"/>
            </a:pPr>
            <a:r>
              <a:rPr lang="en-US" sz="1400" dirty="0">
                <a:solidFill>
                  <a:srgbClr val="061321"/>
                </a:solidFill>
              </a:rPr>
              <a:t>One process live, cost per accepted outcome</a:t>
            </a:r>
            <a:endParaRPr lang="en-US" sz="1400" dirty="0"/>
          </a:p>
          <a:p>
            <a:pPr marL="342900" indent="-342900">
              <a:spcAft>
                <a:spcPts val="600"/>
              </a:spcAft>
              <a:buSzPct val="100000"/>
              <a:buChar char="•"/>
            </a:pPr>
            <a:r>
              <a:rPr lang="en-US" sz="1400" dirty="0">
                <a:solidFill>
                  <a:srgbClr val="061321"/>
                </a:solidFill>
              </a:rPr>
              <a:t>Map every AI use to the rules</a:t>
            </a:r>
            <a:endParaRPr lang="en-US" sz="1400" dirty="0"/>
          </a:p>
        </p:txBody>
      </p:sp>
      <p:sp>
        <p:nvSpPr>
          <p:cNvPr id="11" name="list card"/>
          <p:cNvSpPr/>
          <p:nvPr/>
        </p:nvSpPr>
        <p:spPr>
          <a:xfrm>
            <a:off x="8127797" y="1828800"/>
            <a:ext cx="3515258" cy="3657600"/>
          </a:xfrm>
          <a:prstGeom prst="roundRect">
            <a:avLst>
              <a:gd name="adj" fmla="val 3121"/>
            </a:avLst>
          </a:prstGeom>
          <a:solidFill>
            <a:srgbClr val="0B1F33"/>
          </a:solidFill>
          <a:ln w="9525">
            <a:solidFill>
              <a:srgbClr val="35C8FF">
                <a:alpha val="45000"/>
              </a:srgbClr>
            </a:solidFill>
            <a:prstDash val="solid"/>
          </a:ln>
          <a:effectLst>
            <a:outerShdw sx="100000" sy="100000" kx="0" ky="0" algn="bl" rotWithShape="0" blurRad="1.2032656648053156e+38" dist="3.437901899443759e+37" dir="9.069926400000001e+44">
              <a:srgbClr val="0B1F33">
                <a:alpha val="1.8e+44"/>
              </a:srgbClr>
            </a:outerShdw>
          </a:effectLst>
        </p:spPr>
      </p:sp>
      <p:sp>
        <p:nvSpPr>
          <p:cNvPr id="12" name="Text 9"/>
          <p:cNvSpPr txBox="1"/>
          <p:nvPr/>
        </p:nvSpPr>
        <p:spPr>
          <a:xfrm>
            <a:off x="8402117"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FFFFFF"/>
                </a:solidFill>
              </a:rPr>
              <a:t>Large enterprises</a:t>
            </a:r>
            <a:endParaRPr lang="en-US" sz="1800" dirty="0"/>
          </a:p>
        </p:txBody>
      </p:sp>
      <p:sp>
        <p:nvSpPr>
          <p:cNvPr id="13" name="Text 10"/>
          <p:cNvSpPr txBox="1"/>
          <p:nvPr/>
        </p:nvSpPr>
        <p:spPr>
          <a:xfrm>
            <a:off x="8402117"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DCE4EE"/>
                </a:solidFill>
              </a:rPr>
              <a:t>One AI inventory, including shadow AI</a:t>
            </a:r>
            <a:endParaRPr lang="en-US" sz="1400" dirty="0"/>
          </a:p>
          <a:p>
            <a:pPr marL="342900" indent="-342900">
              <a:spcAft>
                <a:spcPts val="600"/>
              </a:spcAft>
              <a:buSzPct val="100000"/>
              <a:buChar char="•"/>
            </a:pPr>
            <a:r>
              <a:rPr lang="en-US" sz="1400" dirty="0">
                <a:solidFill>
                  <a:srgbClr val="DCE4EE"/>
                </a:solidFill>
              </a:rPr>
              <a:t>Owner and KPIs per use case, stop/go gates</a:t>
            </a:r>
            <a:endParaRPr lang="en-US" sz="1400" dirty="0"/>
          </a:p>
          <a:p>
            <a:pPr marL="342900" indent="-342900">
              <a:spcAft>
                <a:spcPts val="600"/>
              </a:spcAft>
              <a:buSzPct val="100000"/>
              <a:buChar char="•"/>
            </a:pPr>
            <a:r>
              <a:rPr lang="en-US" sz="1400" dirty="0">
                <a:solidFill>
                  <a:srgbClr val="DCE4EE"/>
                </a:solidFill>
              </a:rPr>
              <a:t>Control usage-based costs; sovereignty criteria</a:t>
            </a:r>
            <a:endParaRPr lang="en-US" sz="1400" dirty="0"/>
          </a:p>
        </p:txBody>
      </p:sp>
      <p:sp>
        <p:nvSpPr>
          <p:cNvPr id="14" name="Text 11"/>
          <p:cNvSpPr txBox="1"/>
          <p:nvPr/>
        </p:nvSpPr>
        <p:spPr>
          <a:xfrm>
            <a:off x="548640" y="5577840"/>
            <a:ext cx="11094415" cy="502920"/>
          </a:xfrm>
          <a:prstGeom prst="rect">
            <a:avLst/>
          </a:prstGeom>
          <a:noFill/>
          <a:ln/>
        </p:spPr>
        <p:txBody>
          <a:bodyPr wrap="square" lIns="0" tIns="0" rIns="0" bIns="0" rtlCol="0" anchor="ctr"/>
          <a:lstStyle/>
          <a:p>
            <a:pPr indent="0" marL="0">
              <a:buNone/>
            </a:pPr>
            <a:r>
              <a:rPr lang="en-US" sz="1400" i="1" dirty="0">
                <a:solidFill>
                  <a:srgbClr val="061321"/>
                </a:solidFill>
              </a:rPr>
              <a:t>Boards: ask for outcomes, not usage. Providers: publish pricing units, hosting regions and data-use terms.</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6">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WHAT ETHORITY BUILDS</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500" b="1" dirty="0">
                <ns1:solidFill>
                  <ns1:srgbClr val="FFFFFF"/>
                </ns1:solidFill>
              </ns1:rPr>
              <ns1:t>Connected work, from market orientation to the next decision</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Discover → Create → Run → Improve → Grow: research, software, engineering, implementation and operations.</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Discover</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Sourced market map; dated comparisons and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Create</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Decision Record · Opportunity Case</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Options, owner, economics and stop criteria; signed result.</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Run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governed agents</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Demonstrates system ownership, permissions and fallback.</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Improve</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evidence record</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Planned versus observed results; corrections kept.</ns1:t>
            </ns1:r>
            <ns1:endParaRPr lang="en-US" sz="1200" dirty="0"/>
          </ns1:p>
        </ns0:txBody>
      </ns0:sp>
      <ns0:sp>
        <ns0:nvSpPr>
          <ns0:cNvPr id="43" name="status chip"/>
          <ns0:cNvSpPr/>
          <ns0:nvPr/>
        </ns0:nvSpPr>
        <ns0:spPr>
          <ns1:xfrm>
            <ns1:off x="7576536" y="5074920"/>
            <ns1:ext cx="928116"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PREVIEW</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Grow</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October 2026: services by agreement; Workspace demonstration; trust-network roadmap. The illustrated evidence record describes an intended event history.</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26</ns1:t>
            </ns1:fld>
            <ns1:endParaRPr lang="en-US"/>
          </ns1:p>
        </ns0:txBody>
      </ns0:sp>
    </ns0:spTree>
  </ns0:cSld>
  <ns0:clrMapOvr>
    <ns1:masterClrMapping/>
  </ns0:clrMapOvr>
</ns0:sld>
</file>

<file path=ppt/slides/slide27.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27">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THE STUDY</ns1:t>
            </ns1:r>
            <ns1:endParaRPr lang="en-US" sz="1100" dirty="0"/>
          </ns1:p>
        </ns0:txBody>
      </ns0:sp>
      <ns0:sp>
        <ns0:nvSpPr>
          <ns0:cNvPr id="4" name="Text 1"/>
          <ns0:cNvSpPr txBox="1"/>
          <ns0:nvPr/>
        </ns0:nvSpPr>
        <ns0:spPr>
          <ns1:xfrm>
            <ns1:off x="548640" y="822960"/>
            <ns1:ext cx="7589520" cy="1083056"/>
          </ns1:xfrm>
          <ns1:prstGeom prst="rect">
            <ns1:avLst/>
          </ns1:prstGeom>
          <ns1:noFill/>
          <ns1:ln/>
        </ns0:spPr>
        <ns0:txBody>
          <ns1:bodyPr wrap="square" lIns="0" tIns="0" rIns="0" bIns="0" rtlCol="0" anchor="t">
            <ns1:normAutofit/>
          </ns1:bodyPr>
          <ns1:lstStyle/>
          <ns1:p>
            <ns1:pPr indent="0" marL="0">
              <ns1:buNone/>
            </ns1:pPr>
            <ns1:r>
              <ns1:rPr lang="en-US" sz="3400" dirty="0">
                <ns1:solidFill>
                  <ns1:srgbClr val="FFFFFF"/>
                </ns1:solidFill>
              </ns1:rPr>
              <ns1:t>Read the study. Take the Prism home.</ns1:t>
            </ns1:r>
            <ns1:endParaRPr lang="en-US" sz="3400" dirty="0"/>
          </ns1:p>
        </ns0:txBody>
      </ns0:sp>
      <ns0:sp>
        <ns0:nvSpPr>
          <ns0:cNvPr id="5" name="Text 2"/>
          <ns0:cNvSpPr txBox="1"/>
          <ns0:nvPr/>
        </ns0:nvSpPr>
        <ns0:spPr>
          <ns1:xfrm>
            <ns1:off x="548640" y="1951736"/>
            <ns1:ext cx="7589520" cy="882904"/>
          </ns1:xfrm>
          <ns1:prstGeom prst="rect">
            <ns1:avLst/>
          </ns1:prstGeom>
          <ns1:noFill/>
          <ns1:ln/>
        </ns0:spPr>
        <ns0:txBody>
          <ns1:bodyPr wrap="square" lIns="0" tIns="0" rIns="0" bIns="0" rtlCol="0" anchor="t"/>
          <ns1:lstStyle/>
          <ns1:p>
            <ns1:pPr indent="0" marL="0">
              <ns1:buNone/>
            </ns1:pPr>
            <ns1:r>
              <ns1:rPr lang="en-US" sz="1700" dirty="0">
                <ns1:solidFill>
                  <ns1:srgbClr val="DCE4EE"/>
                </ns1:solidFill>
              </ns1:rPr>
              <ns1:t>Download the Good AI Prism Market Study 2026/27 in English and German, with the large-format Prism.</ns1:t>
            </ns1:r>
            <ns1:endParaRPr lang="en-US" sz="1700" dirty="0"/>
          </ns1:p>
        </ns0:txBody>
      </ns0:sp>
      <ns0:sp>
        <ns0:nvSpPr>
          <ns0:cNvPr id="6" name="primary action">
            <ns1:hlinkClick ns2:id="rId2" tooltip="Download the study"/>
          </ns0:cNvPr>
          <ns0:cNvSpPr/>
          <ns0:nvPr/>
        </ns0:nvSpPr>
        <ns0:spPr>
          <ns1:xfrm>
            <ns1:off x="548640" y="2698496"/>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600" b="1" u="sng" dirty="0">
                <ns1:solidFill>
                  <ns1:srgbClr val="061321"/>
                </ns1:solidFill>
                <ns1:hlinkClick ns2:id="rId2" invalidUrl="" action="" tgtFrame="" tooltip="Download the study" history="1" highlightClick="0" endSnd="0">
                  <ns1:extLst>
                    <ns1:ext uri="{A12FA001-AC4F-418D-AE19-62706E023703}">
                      <ns3:hlinkClr val="tx"/>
                    </ns1:ext>
                  </ns1:extLst>
                </ns1:hlinkClick>
              </ns1:rPr>
              <ns1:t>Download the study</ns1:t>
            </ns1:r>
            <ns1:endParaRPr lang="en-US" sz="16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Sten Franke</ns1:t>
            </ns1:r>
            <ns1:endParaRPr lang="en-US" sz="1700" dirty="0"/>
          </ns1:p>
          <ns1:p>
            <ns1:pPr indent="0" marL="0">
              <ns1:spcAft>
                <ns1:spcPts val="400"/>
              </ns1:spcAft>
              <ns1:buNone/>
            </ns1:pPr>
            <ns1:r>
              <ns1:rPr lang="en-US" sz="1200" b="1" dirty="0">
                <ns1:solidFill>
                  <ns1:srgbClr val="67E8F9"/>
                </ns1:solidFill>
              </ns1:rPr>
              <ns1:t>Founder, Principal Architect &amp; Lead Creator</ns1:t>
            </ns1:r>
            <ns1:endParaRPr lang="en-US" sz="1700" dirty="0"/>
          </ns1:p>
          <ns1:p>
            <ns1:pPr indent="0" marL="0">
              <ns1:buNone/>
            </ns1:pPr>
            <ns1:r>
              <ns1:rPr lang="en-US" sz="1400" dirty="0">
                <ns1:solidFill>
                  <ns1:srgbClr val="DCE4EE"/>
                </ns1:solidFill>
              </ns1:rPr>
              <ns1:t>Creator and architect of ETHORITY’s AI systems, connecting business strategy, market intelligence and engineering.</ns1:t>
            </ns1:r>
            <ns1:endParaRPr lang="en-US" sz="17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Severin L. Wilson</ns1:t>
            </ns1:r>
            <ns1:endParaRPr lang="en-US" sz="1700" dirty="0"/>
          </ns1:p>
          <ns1:p>
            <ns1:pPr indent="0" marL="0">
              <ns1:spcAft>
                <ns1:spcPts val="400"/>
              </ns1:spcAft>
              <ns1:buNone/>
            </ns1:pPr>
            <ns1:r>
              <ns1:rPr lang="en-US" sz="1200" b="1" dirty="0">
                <ns1:solidFill>
                  <ns1:srgbClr val="7FE0B0"/>
                </ns1:solidFill>
              </ns1:rPr>
              <ns1:t>Chief Business &amp; Transformation Officer</ns1:t>
            </ns1:r>
            <ns1:endParaRPr lang="en-US" sz="1700" dirty="0"/>
          </ns1:p>
          <ns1:p>
            <ns1:pPr indent="0" marL="0">
              <ns1:buNone/>
            </ns1:pPr>
            <ns1:r>
              <ns1:rPr lang="en-US" sz="1400" dirty="0">
                <ns1:solidFill>
                  <ns1:srgbClr val="DCE4EE"/>
                </ns1:solidFill>
              </ns1:rPr>
              <ns1:t>Connecting enterprise relationships, organisational transformation and responsible AI adoption.</ns1:t>
            </ns1:r>
            <ns1:endParaRPr lang="en-US" sz="17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500" u="sng" dirty="0">
                <ns1:solidFill>
                  <ns1:srgbClr val="67E8F9"/>
                </ns1:solidFill>
                <ns1:hlinkClick ns2:id="rId5" invalidUrl="" action="" tgtFrame="" tooltip="Good AI Prism study page" history="1" highlightClick="0" endSnd="0">
                  <ns1:extLst>
                    <ns1:ext uri="{A12FA001-AC4F-418D-AE19-62706E023703}">
                      <ns3:hlinkClr val="tx"/>
                    </ns1:ext>
                  </ns1:extLst>
                </ns1:hlinkClick>
              </ns1:rPr>
              <ns1:t>ethority.ai/ai-prism-study</ns1:t>
            </ns1:r>
            <ns1:pPr indent="0" marL="0">
              <ns1:buNone/>
            </ns1:pPr>
            <ns1:r>
              <ns1:rPr lang="en-US" sz="1500" dirty="0">
                <ns1:solidFill>
                  <ns1:srgbClr val="7F93A8"/>
                </ns1:solidFill>
              </ns1:rPr>
              <ns1:t>   ·   </ns1:t>
            </ns1:r>
            <ns1:pPr indent="0" marL="0">
              <ns1:buNone/>
            </ns1:pPr>
            <ns1:r>
              <ns1:rPr lang="en-US" sz="1500" u="sng" dirty="0">
                <ns1:solidFill>
                  <ns1:srgbClr val="67E8F9"/>
                </ns1:solidFill>
                <ns1:hlinkClick ns2:id="rId6" invalidUrl="" action="" tgtFrame="" tooltip="sten@ethority.ai" history="1" highlightClick="0" endSnd="0">
                  <ns1:extLst>
                    <ns1:ext uri="{A12FA001-AC4F-418D-AE19-62706E023703}">
                      <ns3:hlinkClr val="tx"/>
                    </ns1:ext>
                  </ns1:extLst>
                </ns1:hlinkClick>
              </ns1:rPr>
              <ns1:t>sten@ethority.ai</ns1:t>
            </ns1:r>
            <ns1:endParaRPr lang="en-US" sz="15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500" i="1" dirty="0">
                <ns1:solidFill>
                  <ns1:srgbClr val="FFFFFF"/>
                </ns1:solidFill>
              </ns1:rPr>
              <ns1:t>Put AI to work, with evidence.</ns1:t>
            </ns1:r>
            <ns1:endParaRPr lang="en-US" sz="15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27</ns1:t>
            </ns1:fld>
            <ns1:endParaRPr lang="en-US"/>
          </ns1:p>
        </ns0:txBody>
      </ns0:sp>
    </ns0:spTree>
  </ns0:cSld>
  <ns0:clrMapOvr>
    <ns1:masterClrMapping/>
  </ns0:clrMapOvr>
</ns0: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Artwork, sources and reuse</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Edition v2.8 · 23 October 2026. Updated v3.11 artwork; evidence cut-offs and substantive content are retained. The artwork shows the 17 October reference selection, not the extent of the study research inventory or live website catalogue.</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artwork © 2026 ETHORITY &amp; STEN.AI LLC, by Sten Franke &amp; ETHORITY®. CC BY-NC-ND 4.0. ETHORITY additionally permits unchanged editorial and press use with credit. Commercial licences: ETHORITY. Data, software and third-party logos and trademarks are not covered.</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licence terms</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Study, source, software and trademark rights remain separate. Linked citations do not grant blanket redistribution rights.</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AI to Work · Keynote</dc:title>
  <dc:subject>PptxGenJS Presentation</dc:subject>
  <dc:creator>ETHORITY &amp; STEN.AI LLC</dc:creator>
  <cp:lastModifiedBy>ETHORITY &amp; STEN.AI LLC</cp:lastModifiedBy>
  <cp:revision>1</cp:revision>
  <dcterms:created xsi:type="dcterms:W3CDTF">2026-10-23T22:46:58Z</dcterms:created>
  <dcterms:modified xsi:type="dcterms:W3CDTF">2026-10-23T22:46:58Z</dcterms:modified>
</cp:coreProperties>
</file>