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3.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charts/chart4.xml" ContentType="application/vnd.openxmlformats-officedocument.drawingml.chart+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KI wirksam einsetzen · Keynote" id="{4e35ea09-b528-5318-3df4-ca142eba7ff9}">
          <p14:sldIdLst>
            <p14:sldId id="256"/>
          </p14:sldIdLst>
        </p14:section>
        <p14:section name="Die Frage" id="{89281d1c-db47-e1c4-f2fd-859243074f65}">
          <p14:sldIdLst>
            <p14:sldId id="257"/>
            <p14:sldId id="258"/>
            <p14:sldId id="259"/>
            <p14:sldId id="260"/>
            <p14:sldId id="261"/>
          </p14:sldIdLst>
        </p14:section>
        <p14:section name="Der Markt" id="{5592125d-0694-7689-515f-e26b7c550ca1}">
          <p14:sldIdLst>
            <p14:sldId id="262"/>
            <p14:sldId id="263"/>
            <p14:sldId id="264"/>
            <p14:sldId id="265"/>
            <p14:sldId id="266"/>
          </p14:sldIdLst>
        </p14:section>
        <p14:section name="Regeln und Regionen" id="{8a65c196-76d5-1755-2d2e-78d6f08c0208}">
          <p14:sldIdLst>
            <p14:sldId id="267"/>
            <p14:sldId id="268"/>
            <p14:sldId id="269"/>
            <p14:sldId id="270"/>
          </p14:sldIdLst>
        </p14:section>
        <p14:section name="Was der Markt dokumentiert" id="{29e9c159-c2e2-b16a-9963-496eceb582fa}">
          <p14:sldIdLst>
            <p14:sldId id="271"/>
            <p14:sldId id="272"/>
            <p14:sldId id="273"/>
          </p14:sldIdLst>
        </p14:section>
        <p14:section name="Entscheidungen" id="{c08e1386-8fe0-0b2e-de5a-a67cd004797b}">
          <p14:sldIdLst>
            <p14:sldId id="274"/>
            <p14:sldId id="275"/>
            <p14:sldId id="276"/>
            <p14:sldId id="277"/>
            <p14:sldId id="278"/>
            <p14:sldId id="279"/>
            <p14:sldId id="280"/>
            <p14:sldId id="281"/>
          </p14:sldIdLst>
        </p14:section>
        <p14:section name="Abschluss" id="{54d1ce17-ef8c-15d9-83f7-58d52a78579d}">
          <p14:sldIdLst>
            <p14:sldId id="282"/>
          </p14:sldIdLst>
        </p14:section>
        <p14:section name="Default-1" id="{c6df66c3-c8c8-708c-1c62-3c4b1a1a34c6}">
          <p14:sldIdLst>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Bio. US-$</c:v>
                </c:pt>
              </c:strCache>
            </c:strRef>
          </c:tx>
          <c:spPr>
            <a:solidFill>
              <a:srgbClr val="0A6E9E"/>
            </a:solidFill>
            <a:effectLst/>
          </c:spPr>
          <c:invertIfNegative val="0"/>
          <c:dLbls>
            <c:numFmt formatCode="0.00"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Sheet1!$A$2:$A$4</c:f>
              <c:multiLvlStrCache>
                <c:ptCount val="3"/>
                <c:lvl>
                  <c:pt idx="0">
                    <c:v>2025 Ist</c:v>
                  </c:pt>
                  <c:pt idx="1">
                    <c:v>2026 Prognose</c:v>
                  </c:pt>
                  <c:pt idx="2">
                    <c:v>2027 Projektion</c:v>
                  </c:pt>
                </c:lvl>
              </c:multiLvlStrCache>
            </c:multiLvlStrRef>
          </c:cat>
          <c:val>
            <c:numRef>
              <c:f>Sheet1!$B$2:$B$4</c:f>
              <c:numCache>
                <c:formatCode>General</c:formatCode>
                <c:ptCount val="3"/>
                <c:pt idx="0">
                  <c:v>1.79</c:v>
                </c:pt>
                <c:pt idx="1">
                  <c:v>2.67</c:v>
                </c:pt>
                <c:pt idx="2">
                  <c:v>3.64</c:v>
                </c:pt>
              </c:numCache>
            </c:numRef>
          </c:val>
        </c:ser>
        <c:dLbls>
          <c:numFmt formatCode="0.00"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Anteil</c:v>
                </c:pt>
              </c:strCache>
            </c:strRef>
          </c:tx>
          <c:spPr>
            <a:solidFill>
              <a:srgbClr val="0A6E9E"/>
            </a:solidFill>
            <a:effectLst/>
          </c:spPr>
          <c:invertIfNegative val="0"/>
          <c:dLbls>
            <c:numFmt formatCode="0.0&quot; %&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Sheet1!$A$2:$A$10</c:f>
              <c:multiLvlStrCache>
                <c:ptCount val="9"/>
                <c:lvl>
                  <c:pt idx="0">
                    <c:v>Dänemark</c:v>
                  </c:pt>
                  <c:pt idx="1">
                    <c:v>Finnland</c:v>
                  </c:pt>
                  <c:pt idx="2">
                    <c:v>Vereinigtes Königreich</c:v>
                  </c:pt>
                  <c:pt idx="3">
                    <c:v>Schweden</c:v>
                  </c:pt>
                  <c:pt idx="4">
                    <c:v>Deutschland</c:v>
                  </c:pt>
                  <c:pt idx="5">
                    <c:v>EU-27</c:v>
                  </c:pt>
                  <c:pt idx="6">
                    <c:v>Frankreich</c:v>
                  </c:pt>
                  <c:pt idx="7">
                    <c:v>Italien</c:v>
                  </c:pt>
                  <c:pt idx="8">
                    <c:v>Rumänien</c:v>
                  </c:pt>
                </c:lvl>
              </c:multiLvlStrCache>
            </c:multiLvlStrRef>
          </c:cat>
          <c:val>
            <c:numRef>
              <c:f>Sheet1!$B$2:$B$10</c:f>
              <c:numCache>
                <c:formatCode>General</c:formatCode>
                <c:ptCount val="9"/>
                <c:pt idx="0">
                  <c:v>42</c:v>
                </c:pt>
                <c:pt idx="1">
                  <c:v>37.8</c:v>
                </c:pt>
                <c:pt idx="2">
                  <c:v>35</c:v>
                </c:pt>
                <c:pt idx="3">
                  <c:v>35</c:v>
                </c:pt>
                <c:pt idx="4">
                  <c:v>26</c:v>
                </c:pt>
                <c:pt idx="5">
                  <c:v>20</c:v>
                </c:pt>
                <c:pt idx="6">
                  <c:v>18</c:v>
                </c:pt>
                <c:pt idx="7">
                  <c:v>16.4</c:v>
                </c:pt>
                <c:pt idx="8">
                  <c:v>5.2</c:v>
                </c:pt>
              </c:numCache>
            </c:numRef>
          </c:val>
        </c:ser>
        <c:dLbls>
          <c:numFmt formatCode="0.0&quot; %&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Kleine Unternehmen</c:v>
                </c:pt>
              </c:strCache>
            </c:strRef>
          </c:tx>
          <c:spPr>
            <a:solidFill>
              <a:srgbClr val="A8BBCE"/>
            </a:solidFill>
            <a:effectLst/>
          </c:spPr>
          <c:invertIfNegative val="0"/>
          <c:dLbls>
            <c:numFmt formatCode="0.#&quot; %&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Sheet1!$A$2:$A$7</c:f>
              <c:multiLvlStrCache>
                <c:ptCount val="6"/>
                <c:lvl>
                  <c:pt idx="0">
                    <c:v>EU-27</c:v>
                  </c:pt>
                  <c:pt idx="1">
                    <c:v>Frankreich</c:v>
                  </c:pt>
                  <c:pt idx="2">
                    <c:v>Singapur</c:v>
                  </c:pt>
                  <c:pt idx="3">
                    <c:v>Vereinigtes Königreich</c:v>
                  </c:pt>
                  <c:pt idx="4">
                    <c:v>Südkorea</c:v>
                  </c:pt>
                  <c:pt idx="5">
                    <c:v>Mexiko</c:v>
                  </c:pt>
                </c:lvl>
              </c:multiLvlStrCache>
            </c:multiLvlStrRef>
          </c:cat>
          <c:val>
            <c:numRef>
              <c:f>Sheet1!$B$2:$B$7</c:f>
              <c:numCache>
                <c:formatCode>General</c:formatCode>
                <c:ptCount val="6"/>
                <c:pt idx="0">
                  <c:v>17</c:v>
                </c:pt>
                <c:pt idx="1">
                  <c:v>15</c:v>
                </c:pt>
                <c:pt idx="2">
                  <c:v>14.5</c:v>
                </c:pt>
                <c:pt idx="3">
                  <c:v>28</c:v>
                </c:pt>
                <c:pt idx="4">
                  <c:v>28.9</c:v>
                </c:pt>
                <c:pt idx="5">
                  <c:v>43.7</c:v>
                </c:pt>
              </c:numCache>
            </c:numRef>
          </c:val>
        </c:ser>
        <c:ser>
          <c:idx val="1"/>
          <c:order val="1"/>
          <c:tx>
            <c:strRef>
              <c:f>Sheet1!$C$1</c:f>
              <c:strCache>
                <c:ptCount val="1"/>
                <c:pt idx="0">
                  <c:v>Große Unternehmen</c:v>
                </c:pt>
              </c:strCache>
            </c:strRef>
          </c:tx>
          <c:spPr>
            <a:solidFill>
              <a:srgbClr val="0A6E9E"/>
            </a:solidFill>
            <a:effectLst/>
          </c:spPr>
          <c:invertIfNegative val="0"/>
          <c:dLbls>
            <c:numFmt formatCode="0.#&quot; %&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Sheet1!$A$2:$A$7</c:f>
              <c:multiLvlStrCache>
                <c:ptCount val="6"/>
                <c:lvl>
                  <c:pt idx="0">
                    <c:v>EU-27</c:v>
                  </c:pt>
                  <c:pt idx="1">
                    <c:v>Frankreich</c:v>
                  </c:pt>
                  <c:pt idx="2">
                    <c:v>Singapur</c:v>
                  </c:pt>
                  <c:pt idx="3">
                    <c:v>Vereinigtes Königreich</c:v>
                  </c:pt>
                  <c:pt idx="4">
                    <c:v>Südkorea</c:v>
                  </c:pt>
                  <c:pt idx="5">
                    <c:v>Mexiko</c:v>
                  </c:pt>
                </c:lvl>
              </c:multiLvlStrCache>
            </c:multiLvlStrRef>
          </c:cat>
          <c:val>
            <c:numRef>
              <c:f>Sheet1!$C$2:$C$7</c:f>
              <c:numCache>
                <c:formatCode>General</c:formatCode>
                <c:ptCount val="6"/>
                <c:pt idx="0">
                  <c:v>55</c:v>
                </c:pt>
                <c:pt idx="1">
                  <c:v>58</c:v>
                </c:pt>
                <c:pt idx="2">
                  <c:v>62.5</c:v>
                </c:pt>
                <c:pt idx="3">
                  <c:v>49</c:v>
                </c:pt>
                <c:pt idx="4">
                  <c:v>77.3</c:v>
                </c:pt>
                <c:pt idx="5">
                  <c:v>69.9</c:v>
                </c:pt>
              </c:numCache>
            </c:numRef>
          </c:val>
        </c:ser>
        <c:dLbls>
          <c:numFmt formatCode="0.#&quot; %&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4A5B6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Angebote</c:v>
                </c:pt>
              </c:strCache>
            </c:strRef>
          </c:tx>
          <c:spPr>
            <a:solidFill>
              <a:srgbClr val="0A6E9E"/>
            </a:solidFill>
            <a:effectLst/>
          </c:spPr>
          <c:invertIfNegative val="0"/>
          <c:dLbls>
            <c:numFmt formatCode="0&quot; von 107&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cat>
            <c:multiLvlStrRef>
              <c:f>Sheet1!$A$2:$A$9</c:f>
              <c:multiLvlStrCache>
                <c:ptCount val="8"/>
                <c:lvl>
                  <c:pt idx="0">
                    <c:v>Hosting überhaupt beschrieben</c:v>
                  </c:pt>
                  <c:pt idx="1">
                    <c:v>Benannte Integrationen</c:v>
                  </c:pt>
                  <c:pt idx="2">
                    <c:v>Transparente Abrechnungseinheit</c:v>
                  </c:pt>
                  <c:pt idx="3">
                    <c:v>Veröffentlichter Preis</c:v>
                  </c:pt>
                  <c:pt idx="4">
                    <c:v>Angabe zum Modelltraining mit Kundendaten</c:v>
                  </c:pt>
                  <c:pt idx="5">
                    <c:v>EU-Hosting-Option dokumentiert</c:v>
                  </c:pt>
                  <c:pt idx="6">
                    <c:v>Kein Training oder nur Opt-in</c:v>
                  </c:pt>
                  <c:pt idx="7">
                    <c:v>Beides: EU-Hosting und Trainingsgrenzen</c:v>
                  </c:pt>
                </c:lvl>
              </c:multiLvlStrCache>
            </c:multiLvlStrRef>
          </c:cat>
          <c:val>
            <c:numRef>
              <c:f>Sheet1!$B$2:$B$9</c:f>
              <c:numCache>
                <c:formatCode>General</c:formatCode>
                <c:ptCount val="8"/>
                <c:pt idx="0">
                  <c:v>88</c:v>
                </c:pt>
                <c:pt idx="1">
                  <c:v>77</c:v>
                </c:pt>
                <c:pt idx="2">
                  <c:v>64</c:v>
                </c:pt>
                <c:pt idx="3">
                  <c:v>43</c:v>
                </c:pt>
                <c:pt idx="4">
                  <c:v>41</c:v>
                </c:pt>
                <c:pt idx="5">
                  <c:v>38</c:v>
                </c:pt>
                <c:pt idx="6">
                  <c:v>23</c:v>
                </c:pt>
                <c:pt idx="7">
                  <c:v>10</c:v>
                </c:pt>
              </c:numCache>
            </c:numRef>
          </c:val>
        </c:ser>
        <c:dLbls>
          <c:numFmt formatCode="0&quot; von 107&quot;" sourceLinked="0"/>
          <c:txPr>
            <a:bodyPr/>
            <a:lstStyle/>
            <a:p>
              <a:pPr>
                <a:defRPr b="0" i="0" strike="noStrike" sz="1200" u="none">
                  <a:solidFill>
                    <a:srgbClr val="061321"/>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4A5B6E"/>
                </a:solidFill>
                <a:latin typeface="+mn-lt"/>
              </a:defRPr>
            </a:pPr>
            <a:endParaRPr lang="en-US"/>
          </a:p>
        </c:txPr>
        <c:crossAx val="2094734552"/>
        <c:crosses val="autoZero"/>
        <c:auto val="1"/>
        <c:lblAlgn val="ctr"/>
        <c:noMultiLvlLbl val="1"/>
      </c:catAx>
      <c:valAx>
        <c:axId val="2094734552"/>
        <c:scaling>
          <c:orientation val="minMax"/>
          <c:max val="107"/>
        </c:scaling>
        <c:delete val="1"/>
        <c:axPos val="b"/>
        <c:numFmt formatCode="General" sourceLinked="0"/>
        <c:majorTickMark val="out"/>
        <c:minorTickMark val="none"/>
        <c:tickLblPos val="low"/>
        <c:spPr>
          <a:ln w="12700" cap="flat">
            <a:no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Eröffnung. Dank an die Gastgeber. Ein Satz zu mir: Ich baue Systeme, die technologischen Wandel für Organisationen nutzbar machen. Heute: was die Evidenz über KI in Unternehmen sagt und was als Nächstes zu entscheiden ist. Alles, was ich zeige, ist in der Studie belegt.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Getrennte Antworten, kein Trichter. Die meisten Befragten nutzen KI; eine Minderheit kann eine Gewinnwirkung zeigen. Diese Lücke ist das Thema.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Methode kurz: Markt- und Kundendaten getrennt, Umfragen nie zusammengeführt, jeder Eintrag mit datierter Quelle.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Rad von außen nach innen erklären: außen die Aufgabe, innen die Abhängigkeiten, die für Kosten, Kontrolle und Risiko zählen.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wichtigste Leseregel: Die Karte zeigt, was es gibt und was darüber bekannt ist; die Entscheidung für einen konkreten Einsatz fällt danach.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Gründergeschichte auf einer Folie: dasselbe Problem, ein größerer Markt.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 allein bringt keine Ergebnisse. Zwischen Ausprobieren und Betrieb im Kernprozess entscheidet sich der Wert.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Statistikämter zählen Unternehmen, Umfragen befragen meist Großunternehmen. Beides stimmt, misst aber Unterschiedliches.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 können Politik und Großunternehmen helfen: Lieferantenprogramme, gemeinsame Muster, praktische Unterstützung.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erste Hürde sind Kompetenzen, nicht Technik. Das ist die gute Nachricht: Diese Hürde können Organisationen selbst und schnell angehen.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Multinationale: ein KI-Inventar, abgeglichen mit jedem Rechtsraum, in dem sie tätig sind.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Folie auf die Region des Publikums zuschneiden; die Studie hat je Region ein Kapitel.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Mittelstand kauft KI über Partner, denen er vertraut: Systemhäuser, Kammern, Mittelstand-Digital-Zentren.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 Befund genau lesen: beide Kriterien, die Aufteilung 8/2 und das Prüfdatum. Es geht um Dokumentation, nicht um Produktfähigkeit; folgende Wellen erfassen die Veränderung.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Käufer: Preise auf das eigene Volumen umrechnen. Für Anbieter: Dokumentation wird zum Kaufkriterium.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Käufer ist das Risiko kein Stromausfall, sondern eine Änderung von Kapazität, Preis oder Bedingungen in ihrer Region während der Vertragslaufzeit.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zwei Zeilen wählen, die für dieses Publikum am wichtigsten sind, und zu jeder eine Geschichte erzählen.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Sechs Schlussfolgerungen; jede gehört zu einem Kapitel der Studie.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Phase endet mit einer benennbaren Entscheidung: weiter, mehr Belege, neu gestalten oder stoppen.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Wird kein Ergebnis akzeptiert, ist die Kennzahl nicht definiert – nicht null. Einsparungen sind eine separate Rechnung.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 inhaltlichen Teil mit dem Segment des Publikums abschließen.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 Fragen einladen. Auf den Download hinweisen und das A3-Prisma für Teilnehmende anbieten.
Personen (vollständige Bios):
Sten Franke, Founder, Principal Architect &amp; Lead Creator: Sten Franke ist digitaler Pionier, Unternehmer und KI-Systemarchitekt und gründet seit 1997 Unternehmen. Mit mediatime, Gridpatrol und ETHORITY hat er für Hunderte nationale und internationale Marken sowie öffentliche Institutionen gearbeitet. Zu seinen Beiträgen zählen das Social Media Prisma und Branchenarbeit im Umfeld von BITKOM und BVDW.
Er entwickelt Vision, Produkte und Forschungsmethoden von ETHORITY, darunter das Good AI Prisma und das AI Business Operating System. Seine Arbeit reicht bis in die biomedizinische Innovation: von der Beratung der Dr. Rurainski Stiftung und der Entwicklung ihres digitalen Auftritts bis zu EpiTrace.AI und einer Agenda für Krebsforschung, Langlebigkeit und Heilung. In all diesen Feldern verbindet er Marktintelligenz, Engineering und Unternehmertum, um nützliche KI-Systeme mit klarer Wirtschaftlichkeit, Evidenz und menschlicher Verantwortung zu bauen.
Severin L. Wilson, Chief Business &amp; Transformation Officer: Severin L. Wilson verbindet unternehmerische Ziele mit den Menschen, Fähigkeiten und Governance-Strukturen, die Veränderung tragen. Aus seiner Erfahrung im Umfeld von Detecon, SAP SuccessFactors und E.ON bringt er Expertise in Human Capital Management, digitaler Transformation und internationalem organisatorischem Wandel ein.
Bei ETHORITY entwickelt er Kundenbeziehungen und übersetzt KI-Chancen in organisatorischen Fortschritt: Führung ausrichten, Kompetenzen der Belegschaft entwickeln, Beschäftigte einbinden und verantwortliche menschliche Aufsicht etablieren. Sein Beitrag zur Studie untersucht, wie Organisationen technische Fähigkeiten in Verbesserungen übersetzen, die sie dauerhaft tragen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Das Good AI PRISMA by STEN &amp; ETHORITY · KI wirksam einsetzen · Marktstudie 2026/27</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Das Good AI PRISMA by STEN &amp; ETHORITY · KI wirksam einsetzen · Marktstudie 2026/27</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Das Good AI PRISMA by STEN &amp; ETHORITY · KI wirksam einsetzen · Marktstudie 2026/27</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5.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5.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4.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hyperlink" Target="https://ethority.ai/ai-prism-study" TargetMode="External"/><Relationship Id="rId5" Type="http://schemas.openxmlformats.org/officeDocument/2006/relationships/hyperlink" Target="https://ethority.ai/ai-prism-study" TargetMode="External"/><Relationship Id="rId6" Type="http://schemas.openxmlformats.org/officeDocument/2006/relationships/hyperlink" Target="mailto:sten@ethority.ai" TargetMode="External"/><Relationship Id="rId1" Type="http://schemas.openxmlformats.org/officeDocument/2006/relationships/image" Target="../media/Slide-27-image-1.jpeg"/><Relationship Id="rId3" Type="http://schemas.openxmlformats.org/officeDocument/2006/relationships/image" Target="../media/image-27-2.jpg"/><Relationship Id="rId4" Type="http://schemas.openxmlformats.org/officeDocument/2006/relationships/image" Target="../media/image-27-3.jpg"/><Relationship Id="rId7" Type="http://schemas.openxmlformats.org/officeDocument/2006/relationships/slideLayout" Target="../slideLayouts/slideLayout4.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28.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3" name="prism wheel" descr="ETHORITY illustration or source figure">    </ns0:cNvPr>
          <ns0:cNvPicPr>
            <ns1:picLocks noChangeAspect="1"/>
          </ns0:cNvPicPr>
          <ns0:nvPr/>
        </ns0:nvPicPr>
        <ns0:blipFill>
          <ns1:blip ns2:embed="rId1"/>
          <ns1:stretch>
            <ns1:fillRect/>
          </ns1:stretch>
        </ns0:blipFill>
        <ns0:spPr>
          <ns1:xfrm>
            <ns1:off x="6035040" y="1143000"/>
            <ns1:ext cx="6035040" cy="4965192"/>
          </ns1:xfrm>
          <ns1:prstGeom prst="rect">
            <ns1:avLst/>
          </ns1:prstGeom>
        </ns0:spPr>
      </ns0:pic>
      <ns0:sp>
        <ns0:nvSpPr>
          <ns0:cNvPr id="4" name="brand lockup"/>
          <ns0:cNvSpPr txBox="1"/>
          <ns0:nvPr/>
        </ns0:nvSpPr>
        <ns0:spPr>
          <ns1:xfrm>
            <ns1:off x="7071055" y="411480"/>
            <ns1:ext cx="4572000" cy="731520"/>
          </ns1:xfrm>
          <ns1:prstGeom prst="rect">
            <ns1:avLst/>
          </ns1:prstGeom>
          <ns1:noFill/>
          <ns1:ln/>
        </ns0:spPr>
        <ns0:txBody>
          <ns1:bodyPr wrap="square" lIns="0" tIns="0" rIns="0" bIns="0" rtlCol="0" anchor="t"/>
          <ns1:lstStyle/>
          <ns1:p>
            <ns1:pPr algn="r" indent="0" marL="0">
              <ns1:buNone/>
            </ns1:pPr>
            <ns1:r>
              <ns1:rPr lang="en-US" sz="2400" dirty="0">
                <ns1:solidFill>
                  <ns1:srgbClr val="FFFFFF"/>
                </ns1:solidFill>
              </ns1:rPr>
              <ns1:t>Das Good AI PRISMA</ns1:t>
            </ns1:r>
            <ns1:endParaRPr lang="en-US" sz="2400" dirty="0"/>
          </ns1:p>
          <ns1:p>
            <ns1:pPr algn="r" indent="0" marL="0">
              <ns1:buNone/>
            </ns1:pPr>
            <ns1:r>
              <ns1:rPr lang="en-US" sz="1100" spc="200" kern="0" dirty="0">
                <ns1:solidFill>
                  <ns1:srgbClr val="67E8F9"/>
                </ns1:solidFill>
              </ns1:rPr>
              <ns1:t>by STEN &amp; ETHORITY</ns1:t>
            </ns1:r>
            <ns1:endParaRPr lang="en-US" sz="2400" dirty="0"/>
          </ns1:p>
        </ns0:txBody>
      </ns0:sp>
      <ns0:pic>
        <ns0:nvPicPr>
          <ns0:cNvPr id="5" name="Image 1" descr="ETHORITY illustration or source figure">    </ns0:cNvPr>
          <ns0:cNvPicPr>
            <ns1:picLocks noChangeAspect="1"/>
          </ns0:cNvPicPr>
          <ns0:nvPr/>
        </ns0:nvPicPr>
        <ns0:blipFill>
          <ns1:blip ns2:embed="rId2"/>
          <ns1:stretch>
            <ns1:fillRect/>
          </ns1:stretch>
        </ns0:blipFill>
        <ns0:spPr>
          <ns1:xfrm>
            <ns1:off x="548640" y="502920"/>
            <ns1:ext cx="457200" cy="457200"/>
          </ns1:xfrm>
          <ns1:prstGeom prst="rect">
            <ns1:avLst/>
          </ns1:prstGeom>
        </ns0:spPr>
      </ns0:pic>
      <ns0:sp>
        <ns0:nvSpPr>
          <ns0:cNvPr id="6" name="Text 1"/>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sp>
        <ns0:nvSpPr>
          <ns0:cNvPr id="7" name="Text 2"/>
          <ns0:cNvSpPr txBox="1"/>
          <ns0:nvPr/>
        </ns0:nvSpPr>
        <ns0:spPr>
          <ns1:xfrm>
            <ns1:off x="548640" y="1691640"/>
            <ns1:ext cx="5669280" cy="32004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KEYNOTE · GOOD AI PRISMA MARKTSTUDIE 2026/27</ns1:t>
            </ns1:r>
            <ns1:endParaRPr lang="en-US" sz="1100" dirty="0"/>
          </ns1:p>
        </ns0:txBody>
      </ns0:sp>
      <ns0:sp>
        <ns0:nvSpPr>
          <ns0:cNvPr id="8"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r>
              <ns1:rPr lang="en-US" sz="4000" b="1" dirty="0">
                <ns1:solidFill>
                  <ns1:srgbClr val="FFFFFF"/>
                </ns1:solidFill>
              </ns1:rPr>
              <ns1:t>KI wirksam einsetzen.</ns1:t>
            </ns1:r>
            <ns1:endParaRPr lang="en-US" sz="4000" dirty="0"/>
          </ns1:p>
        </ns0:txBody>
      </ns0:sp>
      <ns0:sp>
        <ns0:nvSpPr>
          <ns0:cNvPr id="9" name="Text 4"/>
          <ns0:cNvSpPr txBox="1"/>
          <ns0:nvPr/>
        </ns0:nvSpPr>
        <ns0:spPr>
          <ns1:xfrm>
            <ns1:off x="548640" y="4206240"/>
            <ns1:ext cx="5394960" cy="914400"/>
          </ns1:xfrm>
          <ns1:prstGeom prst="rect">
            <ns1:avLst/>
          </ns1:prstGeom>
          <ns1:noFill/>
          <ns1:ln/>
        </ns0:spPr>
        <ns0:txBody>
          <ns1:bodyPr wrap="square" lIns="0" tIns="0" rIns="0" bIns="0" rtlCol="0" anchor="t"/>
          <ns1:lstStyle/>
          <ns1:p>
            <ns1:pPr indent="0" marL="0">
              <ns1:buNone/>
            </ns1:pPr>
            <ns1:r>
              <ns1:rPr lang="en-US" sz="1600" dirty="0">
                <ns1:solidFill>
                  <ns1:srgbClr val="DCE4EE"/>
                </ns1:solidFill>
              </ns1:rPr>
              <ns1:t>Was Organisationen jetzt von KI brauchen – und die Entscheidungen, die 2027 prägen werden.</ns1:t>
            </ns1:r>
            <ns1:endParaRPr lang="en-US" sz="1600" dirty="0"/>
          </ns1:p>
        </ns0:txBody>
      </ns0:sp>
      <ns0:sp>
        <ns0:nvSpPr>
          <ns0:cNvPr id="10" name="Text 5"/>
          <ns0:cNvSpPr txBox="1"/>
          <ns0:nvPr/>
        </ns0:nvSpPr>
        <ns0:spPr>
          <ns1:xfrm>
            <ns1:off x="548640" y="5715000"/>
            <ns1:ext cx="5486400" cy="54864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Sten Franke · Founder, Principal Architect &amp; Lead Creator</ns1:t>
            </ns1:r>
            <ns1:endParaRPr lang="en-US" sz="1200" dirty="0"/>
          </ns1:p>
        </ns0:txBody>
      </ns0:sp>
    </ns0:spTree>
  </ns0:cSld>
  <ns0:clrMapOvr>
    <ns1:masterClrMapping/>
  </ns0:clrMapOvr>
</ns0: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DIE FRAGE</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Die KI-Nutzung schreitet ungleich voran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Eine globale Umfrage unter 1.719 Organisationen, drei getrennte Antworten:</a:t>
            </a:r>
            <a:endParaRPr lang="en-US" sz="1600" dirty="0"/>
          </a:p>
        </p:txBody>
      </p:sp>
      <p:sp>
        <p:nvSpPr>
          <p:cNvPr id="6" name="stat card"/>
          <p:cNvSpPr/>
          <p:nvPr/>
        </p:nvSpPr>
        <p:spPr>
          <a:xfrm>
            <a:off x="548640"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152400" dist="38100" dir="5400000">
              <a:srgbClr val="0B1F33">
                <a:alpha val="8000"/>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≈90 %</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der befragten Organisationen berichten von regelmäßiger KI-Nutzung in mindestens einer Funktion</a:t>
            </a:r>
            <a:endParaRPr lang="en-US" sz="1400" dirty="0"/>
          </a:p>
        </p:txBody>
      </p:sp>
      <p:sp>
        <p:nvSpPr>
          <p:cNvPr id="9" name="stat card"/>
          <p:cNvSpPr/>
          <p:nvPr/>
        </p:nvSpPr>
        <p:spPr>
          <a:xfrm>
            <a:off x="4338218"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1935480000" dist="483870000" dir="324000000000">
              <a:srgbClr val="0B1F33">
                <a:alpha val="800000000"/>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44 %</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berichten von unternehmensweiter Skalierung</a:t>
            </a:r>
            <a:endParaRPr lang="en-US" sz="1400" dirty="0"/>
          </a:p>
        </p:txBody>
      </p:sp>
      <p:sp>
        <p:nvSpPr>
          <p:cNvPr id="12" name="stat card"/>
          <p:cNvSpPr/>
          <p:nvPr/>
        </p:nvSpPr>
        <p:spPr>
          <a:xfrm>
            <a:off x="8127797"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177800" dist="50800" dir="5400000">
              <a:srgbClr val="0B1F33">
                <a:alpha val="18000"/>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37 %</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schreiben der KI überhaupt eine EBIT-Wirkung zu</a:t>
            </a:r>
            <a:endParaRPr lang="en-US" sz="1400" dirty="0"/>
          </a:p>
        </p:txBody>
      </p:sp>
      <p:sp>
        <p:nvSpPr>
          <p:cNvPr id="15" name="Text 12"/>
          <p:cNvSpPr txBox="1"/>
          <p:nvPr/>
        </p:nvSpPr>
        <p:spPr>
          <a:xfrm>
            <a:off x="548640" y="5349240"/>
            <a:ext cx="11094415" cy="548640"/>
          </a:xfrm>
          <a:prstGeom prst="rect">
            <a:avLst/>
          </a:prstGeom>
          <a:noFill/>
          <a:ln/>
        </p:spPr>
        <p:txBody>
          <a:bodyPr wrap="square" lIns="0" tIns="0" rIns="0" bIns="0" rtlCol="0" anchor="ctr"/>
          <a:lstStyle/>
          <a:p>
            <a:pPr indent="0" marL="0">
              <a:buNone/>
            </a:pPr>
            <a:r>
              <a:rPr lang="en-US" sz="1400" i="1" dirty="0">
                <a:solidFill>
                  <a:srgbClr val="061321"/>
                </a:solidFill>
              </a:rPr>
              <a:t>Die Frage lautet nicht mehr ob, sondern welche KI, wie sicher und ob sie sich rechnet.</a:t>
            </a:r>
            <a:endParaRPr lang="en-US" sz="1400" dirty="0"/>
          </a:p>
        </p:txBody>
      </p:sp>
      <p:sp>
        <p:nvSpPr>
          <p:cNvPr id="1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 McKinsey, The state of AI, Aug. 2026 (1.719 Befragte, 97 Länder; Selbstauskunft, getrennte Antworten, kein Trichter).</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ÜBER DIE STUDIE</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Welle 1 eines Längsschnitt-Forschungsprogramms</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Zwei Teile: Anbieterdokumentation, wiederholt in Wellen beobachtet (Rechercheausgabe vom 20. Oktober 2026), und eine Synthese externer Markt- und Käuferstudien aus 2025 und 2026.</a:t>
            </a:r>
            <a:endParaRPr lang="en-US" sz="1600" dirty="0"/>
          </a:p>
        </p:txBody>
      </p:sp>
      <p:sp>
        <p:nvSpPr>
          <p:cNvPr id="6" name="card"/>
          <p:cNvSpPr/>
          <p:nvPr/>
        </p:nvSpPr>
        <p:spPr>
          <a:xfrm>
            <a:off x="548640"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4580596000000" dist="6145149000000" dir="19440000000000000">
              <a:srgbClr val="0B1F33">
                <a:alpha val="80000000000000"/>
              </a:srgbClr>
            </a:outerShdw>
          </a:effectLst>
        </p:spPr>
      </p:sp>
      <p:sp>
        <p:nvSpPr>
          <p:cNvPr id="7" name="Text 4"/>
          <p:cNvSpPr txBox="1"/>
          <p:nvPr/>
        </p:nvSpPr>
        <p:spPr>
          <a:xfrm>
            <a:off x="804672"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30+ Volkswirtschaften</a:t>
            </a:r>
            <a:endParaRPr lang="en-US" sz="1900" dirty="0"/>
          </a:p>
        </p:txBody>
      </p:sp>
      <p:sp>
        <p:nvSpPr>
          <p:cNvPr id="8" name="Text 5"/>
          <p:cNvSpPr txBox="1"/>
          <p:nvPr/>
        </p:nvSpPr>
        <p:spPr>
          <a:xfrm>
            <a:off x="804672"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Amtliche Statistik, Verbände, wissenschaftliche und Beratungsumfragen, jeweils belegt. Umfragewerte werden nie zusammengeführt.</a:t>
            </a:r>
            <a:endParaRPr lang="en-US" sz="1500" dirty="0"/>
          </a:p>
        </p:txBody>
      </p:sp>
      <p:sp>
        <p:nvSpPr>
          <p:cNvPr id="9" name="card"/>
          <p:cNvSpPr/>
          <p:nvPr/>
        </p:nvSpPr>
        <p:spPr>
          <a:xfrm>
            <a:off x="3390824"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312173569200000000" dist="78043392300000000" dir="1.1664e+21">
              <a:srgbClr val="0B1F33">
                <a:alpha val="8000000000000000000"/>
              </a:srgbClr>
            </a:outerShdw>
          </a:effectLst>
        </p:spPr>
      </p:sp>
      <p:sp>
        <p:nvSpPr>
          <p:cNvPr id="10" name="Text 7"/>
          <p:cNvSpPr txBox="1"/>
          <p:nvPr/>
        </p:nvSpPr>
        <p:spPr>
          <a:xfrm>
            <a:off x="3646856"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998 Markteinträge</a:t>
            </a:r>
            <a:endParaRPr lang="en-US" sz="1900" dirty="0"/>
          </a:p>
        </p:txBody>
      </p:sp>
      <p:sp>
        <p:nvSpPr>
          <p:cNvPr id="11" name="Text 8"/>
          <p:cNvSpPr txBox="1"/>
          <p:nvPr/>
        </p:nvSpPr>
        <p:spPr>
          <a:xfrm>
            <a:off x="3646856"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Darunter 961 KI-Angebote, jeweils mit datierter Quelle von den Seiten des Anbieters.</a:t>
            </a:r>
            <a:endParaRPr lang="en-US" sz="1500" dirty="0"/>
          </a:p>
        </p:txBody>
      </p:sp>
      <p:sp>
        <p:nvSpPr>
          <p:cNvPr id="12" name="card"/>
          <p:cNvSpPr/>
          <p:nvPr/>
        </p:nvSpPr>
        <p:spPr>
          <a:xfrm>
            <a:off x="6233008"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3.96460432884e+21" dist="991151082210000000000" dir="6.9984e+25">
              <a:srgbClr val="0B1F33">
                <a:alpha val="8e+23"/>
              </a:srgbClr>
            </a:outerShdw>
          </a:effectLst>
        </p:spPr>
      </p:sp>
      <p:sp>
        <p:nvSpPr>
          <p:cNvPr id="13" name="Text 10"/>
          <p:cNvSpPr txBox="1"/>
          <p:nvPr/>
        </p:nvSpPr>
        <p:spPr>
          <a:xfrm>
            <a:off x="6489040"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194 Tiefenrecherchen</a:t>
            </a:r>
            <a:endParaRPr lang="en-US" sz="1900" dirty="0"/>
          </a:p>
        </p:txBody>
      </p:sp>
      <p:sp>
        <p:nvSpPr>
          <p:cNvPr id="14" name="Text 11"/>
          <p:cNvSpPr txBox="1"/>
          <p:nvPr/>
        </p:nvSpPr>
        <p:spPr>
          <a:xfrm>
            <a:off x="6489040"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Kundenservice und Fertigung: Preiseinheit, Preis, Hosting, Trainingsnutzung, Integrationen, Grenzen.</a:t>
            </a:r>
            <a:endParaRPr lang="en-US" sz="1500" dirty="0"/>
          </a:p>
        </p:txBody>
      </p:sp>
      <p:sp>
        <p:nvSpPr>
          <p:cNvPr id="15" name="card"/>
          <p:cNvSpPr/>
          <p:nvPr/>
        </p:nvSpPr>
        <p:spPr>
          <a:xfrm>
            <a:off x="9075191" y="237744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5.0350474976268e+25" dist="1.2587618744067e+25" dir="4.19904e+30">
              <a:srgbClr val="0B1F33">
                <a:alpha val="8e+28"/>
              </a:srgbClr>
            </a:outerShdw>
          </a:effectLst>
        </p:spPr>
      </p:sp>
      <p:sp>
        <p:nvSpPr>
          <p:cNvPr id="16" name="Text 13"/>
          <p:cNvSpPr txBox="1"/>
          <p:nvPr/>
        </p:nvSpPr>
        <p:spPr>
          <a:xfrm>
            <a:off x="9331223" y="259689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775 belegte Werte</a:t>
            </a:r>
            <a:endParaRPr lang="en-US" sz="1900" dirty="0"/>
          </a:p>
        </p:txBody>
      </p:sp>
      <p:sp>
        <p:nvSpPr>
          <p:cNvPr id="17" name="Text 14"/>
          <p:cNvSpPr txBox="1"/>
          <p:nvPr/>
        </p:nvSpPr>
        <p:spPr>
          <a:xfrm>
            <a:off x="9331223" y="320040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216 Beziehungen an Anbieterseiten geprüft; 103 Werte in einem separaten Durchgang erneut geprüft.</a:t>
            </a:r>
            <a:endParaRPr lang="en-US" sz="1500" dirty="0"/>
          </a:p>
        </p:txBody>
      </p:sp>
      <p:sp>
        <p:nvSpPr>
          <p:cNvPr id="18" name="Text 15"/>
          <p:cNvSpPr txBox="1"/>
          <p:nvPr/>
        </p:nvSpPr>
        <p:spPr>
          <a:xfrm>
            <a:off x="548640" y="5166360"/>
            <a:ext cx="11094415" cy="365760"/>
          </a:xfrm>
          <a:prstGeom prst="rect">
            <a:avLst/>
          </a:prstGeom>
          <a:noFill/>
          <a:ln/>
        </p:spPr>
        <p:txBody>
          <a:bodyPr wrap="square" lIns="0" tIns="0" rIns="0" bIns="0" rtlCol="0" anchor="ctr"/>
          <a:lstStyle/>
          <a:p>
            <a:pPr indent="0" marL="0">
              <a:buNone/>
            </a:pPr>
            <a:r>
              <a:rPr lang="en-US" sz="1400" i="1" dirty="0">
                <a:solidFill>
                  <a:srgbClr val="061321"/>
                </a:solidFill>
              </a:rPr>
              <a:t>Welle 1 dokumentiert den Stand der von ETHORITY am 19.–20. Oktober 2026 geprüften Anbieterinformationen. Änderungen werden in folgenden Wellen erfasst.</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DAS GOOD AI PRISMA</ns1:t>
            </ns1:r>
            <ns1:endParaRPr lang="en-US" sz="11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Drei Ringe. Ein KI-Markt</ns1:t>
            </ns1:r>
            <ns1:endParaRPr lang="en-US" sz="3000" dirty="0"/>
          </ns1:p>
        </ns0:txBody>
      </ns0:sp>
      <ns0:pic>
        <ns0:nvPicPr>
          <ns0:cNvPr id="5" name="prism wheel" descr="ETHORITY illustration or source figure">    </ns0:cNvPr>
          <ns0:cNvPicPr>
            <ns1:picLocks noChangeAspect="1"/>
          </ns0:cNvPicPr>
          <ns0:nvPr/>
        </ns0:nvPicPr>
        <ns0:blipFill>
          <ns1:blip ns2:embed="rId1"/>
          <ns1:stretch>
            <ns1:fillRect/>
          </ns1:stretch>
        </ns0:blipFill>
        <ns0:spPr>
          <ns1:xfrm>
            <ns1:off x="457200" y="1600200"/>
            <ns1:ext cx="5394960" cy="4434840"/>
          </ns1:xfrm>
          <ns1:prstGeom prst="rect">
            <ns1:avLst/>
          </ns1:prstGeom>
        </ns0:spPr>
      </ns0:pic>
      <ns0:sp>
        <ns0:nvSpPr>
          <ns0:cNvPr id="6" name="Text 2"/>
          <ns0:cNvSpPr txBox="1"/>
          <ns0:nvPr/>
        </ns0:nvSpPr>
        <ns0:spPr>
          <ns1:xfrm>
            <ns1:off x="6172200" y="1645920"/>
            <ns1:ext cx="5470855" cy="1005840"/>
          </ns1:xfrm>
          <ns1:prstGeom prst="rect">
            <ns1:avLst/>
          </ns1:prstGeom>
          <ns1:noFill/>
          <ns1:ln/>
        </ns0:spPr>
        <ns0:txBody>
          <ns1:bodyPr wrap="square" lIns="0" tIns="0" rIns="0" bIns="0" rtlCol="0" anchor="t"/>
          <ns1:lstStyle/>
          <ns1:p>
            <ns1:pPr indent="0" marL="0">
              <ns1:buNone/>
            </ns1:pPr>
            <ns1:r>
              <ns1:rPr lang="en-US" sz="1500" dirty="0">
                <ns1:solidFill>
                  <ns1:srgbClr val="4A5B6E"/>
                </ns1:solidFill>
              </ns1:rPr>
              <ns1:t>Das Good AI Prisma bildet den KI-Markt von außen nach innen ab: wo KI arbeitet, womit sie arbeitet und worauf sie aufbaut.</ns1:t>
            </ns1:r>
            <ns1:endParaRPr lang="en-US" sz="1500" dirty="0"/>
          </ns1:p>
        </ns0:txBody>
      </ns0:sp>
      <ns0:sp>
        <ns0:nvSpPr>
          <ns0:cNvPr id="7" name="motif"/>
          <ns0:cNvSpPr/>
          <ns0:nvPr/>
        </ns0:nvSpPr>
        <ns0:spPr>
          <ns1:xfrm>
            <ns1:off x="6172200" y="2788920"/>
            <ns1:ext cx="384048" cy="384048"/>
          </ns1:xfrm>
          <ns1:prstGeom prst="ellipse">
            <ns1:avLst/>
          </ns1:prstGeom>
          <ns1:solidFill>
            <ns1:srgbClr val="0A6E9E"/>
          </ns1:solidFill>
          <ns1:ln w="12700">
            <ns1:solidFill>
              <ns1:srgbClr val="0A6E9E"/>
            </ns1:solidFill>
            <ns1:prstDash val="solid"/>
          </ns1:ln>
        </ns0:spPr>
      </ns0:sp>
      <ns0:sp>
        <ns0:nvSpPr>
          <ns0:cNvPr id="8" name="Text 4"/>
          <ns0:cNvSpPr txBox="1"/>
          <ns0:nvPr/>
        </ns0:nvSpPr>
        <ns0:spPr>
          <ns1:xfrm>
            <ns1:off x="6172200" y="2788920"/>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9" name="Text 5"/>
          <ns0:cNvSpPr txBox="1"/>
          <ns0:nvPr/>
        </ns0:nvSpPr>
        <ns0:spPr>
          <ns1:xfrm>
            <ns1:off x="6720840" y="2743200"/>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Äußere Blätter · 24 Geschäftsfelder</ns1:t>
            </ns1:r>
            <ns1:endParaRPr lang="en-US" sz="1500" dirty="0"/>
          </ns1:p>
          <ns1:p>
            <ns1:pPr indent="0" marL="0">
              <ns1:buNone/>
            </ns1:pPr>
            <ns1:r>
              <ns1:rPr lang="en-US" sz="1300" dirty="0">
                <ns1:solidFill>
                  <ns1:srgbClr val="4A5B6E"/>
                </ns1:solidFill>
              </ns1:rPr>
              <ns1:t>Wo KI die Arbeit macht: 14 Funktionen wie Kundenservice oder Finanzen und 10 Branchen wie Industrie oder Öffentlicher Sektor.</ns1:t>
            </ns1:r>
            <ns1:endParaRPr lang="en-US" sz="1500" dirty="0"/>
          </ns1:p>
        </ns0:txBody>
      </ns0:sp>
      <ns0:sp>
        <ns0:nvSpPr>
          <ns0:cNvPr id="10" name="motif"/>
          <ns0:cNvSpPr/>
          <ns0:nvPr/>
        </ns0:nvSpPr>
        <ns0:spPr>
          <ns1:xfrm>
            <ns1:off x="6172200" y="3813048"/>
            <ns1:ext cx="384048" cy="384048"/>
          </ns1:xfrm>
          <ns1:prstGeom prst="ellipse">
            <ns1:avLst/>
          </ns1:prstGeom>
          <ns1:solidFill>
            <ns1:srgbClr val="0B1F33"/>
          </ns1:solidFill>
          <ns1:ln w="12700">
            <ns1:solidFill>
              <ns1:srgbClr val="0B1F33"/>
            </ns1:solidFill>
            <ns1:prstDash val="solid"/>
          </ns1:ln>
        </ns0:spPr>
      </ns0:sp>
      <ns0:sp>
        <ns0:nvSpPr>
          <ns0:cNvPr id="11" name="Text 7"/>
          <ns0:cNvSpPr txBox="1"/>
          <ns0:nvPr/>
        </ns0:nvSpPr>
        <ns0:spPr>
          <ns1:xfrm>
            <ns1:off x="6172200" y="3813048"/>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12" name="Text 8"/>
          <ns0:cNvSpPr txBox="1"/>
          <ns0:nvPr/>
        </ns0:nvSpPr>
        <ns0:spPr>
          <ns1:xfrm>
            <ns1:off x="6720840" y="3767328"/>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Mittlerer Ring · 8 Datentypen</ns1:t>
            </ns1:r>
            <ns1:endParaRPr lang="en-US" sz="1500" dirty="0"/>
          </ns1:p>
          <ns1:p>
            <ns1:pPr indent="0" marL="0">
              <ns1:buNone/>
            </ns1:pPr>
            <ns1:r>
              <ns1:rPr lang="en-US" sz="1300" dirty="0">
                <ns1:solidFill>
                  <ns1:srgbClr val="4A5B6E"/>
                </ns1:solidFill>
              </ns1:rPr>
              <ns1:t>Womit die KI arbeitet: Sprache, Code, Bild, Video, Audio, Multimodal, Tabellen, Robotik.</ns1:t>
            </ns1:r>
            <ns1:endParaRPr lang="en-US" sz="1500" dirty="0"/>
          </ns1:p>
        </ns0:txBody>
      </ns0:sp>
      <ns0:sp>
        <ns0:nvSpPr>
          <ns0:cNvPr id="13" name="motif"/>
          <ns0:cNvSpPr/>
          <ns0:nvPr/>
        </ns0:nvSpPr>
        <ns0:spPr>
          <ns1:xfrm>
            <ns1:off x="6172200" y="4837176"/>
            <ns1:ext cx="384048" cy="384048"/>
          </ns1:xfrm>
          <ns1:prstGeom prst="ellipse">
            <ns1:avLst/>
          </ns1:prstGeom>
          <ns1:solidFill>
            <ns1:srgbClr val="0A6E9E"/>
          </ns1:solidFill>
          <ns1:ln w="12700">
            <ns1:solidFill>
              <ns1:srgbClr val="0A6E9E"/>
            </ns1:solidFill>
            <ns1:prstDash val="solid"/>
          </ns1:ln>
        </ns0:spPr>
      </ns0:sp>
      <ns0:sp>
        <ns0:nvSpPr>
          <ns0:cNvPr id="14" name="Text 10"/>
          <ns0:cNvSpPr txBox="1"/>
          <ns0:nvPr/>
        </ns0:nvSpPr>
        <ns0:spPr>
          <ns1:xfrm>
            <ns1:off x="6172200" y="4837176"/>
            <ns1:ext cx="384048" cy="384048"/>
          </ns1:xfrm>
          <ns1:prstGeom prst="rect">
            <ns1:avLst/>
          </ns1:prstGeom>
          <ns1:noFill/>
          <ns1:ln/>
        </ns0:spPr>
        <ns0:txBody>
          <ns1:bodyPr wrap="square" lIns="0" tIns="0" rIns="0" bIns="0" rtlCol="0" anchor="ctr"/>
          <ns1:lstStyle/>
          <ns1:p>
            <ns1:pPr algn="ctr" indent="0" marL="0">
              <ns1:buNone/>
            </ns1:pPr>
            <ns1:endParaRPr lang="en-US" sz="1200" dirty="0"/>
          </ns1:p>
        </ns0:txBody>
      </ns0:sp>
      <ns0:sp>
        <ns0:nvSpPr>
          <ns0:cNvPr id="15" name="Text 11"/>
          <ns0:cNvSpPr txBox="1"/>
          <ns0:nvPr/>
        </ns0:nvSpPr>
        <ns0:spPr>
          <ns1:xfrm>
            <ns1:off x="6720840" y="4791456"/>
            <ns1:ext cx="4922215" cy="960120"/>
          </ns1:xfrm>
          <ns1:prstGeom prst="rect">
            <ns1:avLst/>
          </ns1:prstGeom>
          <ns1:noFill/>
          <ns1:ln/>
        </ns0:spPr>
        <ns0:txBody>
          <ns1:bodyPr wrap="square" lIns="0" tIns="0" rIns="0" bIns="0" rtlCol="0" anchor="t"/>
          <ns1:lstStyle/>
          <ns1:p>
            <ns1:pPr indent="0" marL="0">
              <ns1:buNone/>
            </ns1:pPr>
            <ns1:r>
              <ns1:rPr lang="en-US" sz="1500" b="1" dirty="0">
                <ns1:solidFill>
                  <ns1:srgbClr val="061321"/>
                </ns1:solidFill>
              </ns1:rPr>
              <ns1:t>Innerer Ring · 6 Technologieebenen</ns1:t>
            </ns1:r>
            <ns1:endParaRPr lang="en-US" sz="1500" dirty="0"/>
          </ns1:p>
          <ns1:p>
            <ns1:pPr indent="0" marL="0">
              <ns1:buNone/>
            </ns1:pPr>
            <ns1:r>
              <ns1:rPr lang="en-US" sz="1300" dirty="0">
                <ns1:solidFill>
                  <ns1:srgbClr val="4A5B6E"/>
                </ns1:solidFill>
              </ns1:rPr>
              <ns1:t>Worauf sie aufbaut: Chips, Clouds, Modelle, Daten, Agenten und Werkzeuge, Vertrauen und Governance.</ns1:t>
            </ns1:r>
            <ns1:endParaRPr lang="en-US" sz="1500" dirty="0"/>
          </ns1:p>
        </ns0:txBody>
      </ns0:sp>
      <ns0:sp>
        <ns0:nvSpPr>
          <ns0:cNvPr id="16" name="source"/>
          <ns0:cNvSpPr txBox="1"/>
          <ns0:nvPr/>
        </ns0:nvSpPr>
        <ns0:spPr>
          <ns1:xfrm>
            <ns1:off x="548640" y="5989320"/>
            <ns1:ext cx="11094415" cy="320040"/>
          </ns1:xfrm>
          <ns1:prstGeom prst="rect">
            <ns1:avLst/>
          </ns1:prstGeom>
          <ns1:noFill/>
          <ns1:ln/>
        </ns0:spPr>
        <ns0:txBody>
          <ns1:bodyPr wrap="square" lIns="0" tIns="0" rIns="0" bIns="0" rtlCol="0" anchor="b"/>
          <ns1:lstStyle/>
          <ns1:p>
            <ns1:pPr indent="0" marL="0">
              <ns1:buNone/>
            </ns1:pPr>
            <ns1:r>
              <ns1:rPr lang="en-US" sz="1000" dirty="0">
                <ns1:solidFill>
                  <ns1:srgbClr val="6B7C8F"/>
                </ns1:solidFill>
              </ns1:rPr>
              <ns1:t>1.037 Platzierungen für 998 Einträge; ein Eintrag kann in mehreren Feldern erscheinen. Die Namen im Rad sind eine illustrative Auswahl.</ns1:t>
            </ns1:r>
            <ns1:endParaRPr lang="en-US" sz="1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SO LESEN SIE DAS PRISMA</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800" b="1" dirty="0">
                <a:solidFill>
                  <a:srgbClr val="0B1726"/>
                </a:solidFill>
              </a:rPr>
              <a:t>Eine Karte dessen, was es gibt – mit den Belegen dazu</a:t>
            </a:r>
            <a:endParaRPr lang="en-US" sz="3000" dirty="0"/>
          </a:p>
        </p:txBody>
      </p:sp>
      <p:sp>
        <p:nvSpPr>
          <p:cNvPr id="5" name="card"/>
          <p:cNvSpPr/>
          <p:nvPr/>
        </p:nvSpPr>
        <p:spPr>
          <a:xfrm>
            <a:off x="548640"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6.394510321986036e+29" dist="1.598627580496509e+29" dir="2.519424e+35">
              <a:srgbClr val="0B1F33">
                <a:alpha val="8e+33"/>
              </a:srgbClr>
            </a:outerShdw>
          </a:effectLst>
        </p:spPr>
      </p:sp>
      <p:sp>
        <p:nvSpPr>
          <p:cNvPr id="6" name="Text 3"/>
          <p:cNvSpPr txBox="1"/>
          <p:nvPr/>
        </p:nvSpPr>
        <p:spPr>
          <a:xfrm>
            <a:off x="804672"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Erfasst</a:t>
            </a:r>
            <a:endParaRPr lang="en-US" sz="1900" dirty="0"/>
          </a:p>
        </p:txBody>
      </p:sp>
      <p:sp>
        <p:nvSpPr>
          <p:cNvPr id="7" name="Text 4"/>
          <p:cNvSpPr txBox="1"/>
          <p:nvPr/>
        </p:nvSpPr>
        <p:spPr>
          <a:xfrm>
            <a:off x="804672"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Ein Eintrag zeigt, dass es eine Option gibt und wo sie arbeitet.</a:t>
            </a:r>
            <a:endParaRPr lang="en-US" sz="1500" dirty="0"/>
          </a:p>
        </p:txBody>
      </p:sp>
      <p:sp>
        <p:nvSpPr>
          <p:cNvPr id="8" name="card"/>
          <p:cNvSpPr/>
          <p:nvPr/>
        </p:nvSpPr>
        <p:spPr>
          <a:xfrm>
            <a:off x="3390824"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8.121028108922265e+33" dist="2.0302570272305663e+33" dir="1.5116544e+40">
              <a:srgbClr val="0B1F33">
                <a:alpha val="8e+38"/>
              </a:srgbClr>
            </a:outerShdw>
          </a:effectLst>
        </p:spPr>
      </p:sp>
      <p:sp>
        <p:nvSpPr>
          <p:cNvPr id="9" name="Text 6"/>
          <p:cNvSpPr txBox="1"/>
          <p:nvPr/>
        </p:nvSpPr>
        <p:spPr>
          <a:xfrm>
            <a:off x="3646856"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Belegt</a:t>
            </a:r>
            <a:endParaRPr lang="en-US" sz="1900" dirty="0"/>
          </a:p>
        </p:txBody>
      </p:sp>
      <p:sp>
        <p:nvSpPr>
          <p:cNvPr id="10" name="Text 7"/>
          <p:cNvSpPr txBox="1"/>
          <p:nvPr/>
        </p:nvSpPr>
        <p:spPr>
          <a:xfrm>
            <a:off x="3646856"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Jeder Eintrag trägt seine Anbieterquelle und das Datum der Recherche.</a:t>
            </a:r>
            <a:endParaRPr lang="en-US" sz="1500" dirty="0"/>
          </a:p>
        </p:txBody>
      </p:sp>
      <p:sp>
        <p:nvSpPr>
          <p:cNvPr id="11" name="card"/>
          <p:cNvSpPr/>
          <p:nvPr/>
        </p:nvSpPr>
        <p:spPr>
          <a:xfrm>
            <a:off x="6233008"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0313705698331276e+38" dist="2.578426424582819e+37" dir="9.069926400000001e+44">
              <a:srgbClr val="0B1F33">
                <a:alpha val="8e+43"/>
              </a:srgbClr>
            </a:outerShdw>
          </a:effectLst>
        </p:spPr>
      </p:sp>
      <p:sp>
        <p:nvSpPr>
          <p:cNvPr id="12" name="Text 9"/>
          <p:cNvSpPr txBox="1"/>
          <p:nvPr/>
        </p:nvSpPr>
        <p:spPr>
          <a:xfrm>
            <a:off x="6489040"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Recherchiert</a:t>
            </a:r>
            <a:endParaRPr lang="en-US" sz="1900" dirty="0"/>
          </a:p>
        </p:txBody>
      </p:sp>
      <p:sp>
        <p:nvSpPr>
          <p:cNvPr id="13" name="Text 10"/>
          <p:cNvSpPr txBox="1"/>
          <p:nvPr/>
        </p:nvSpPr>
        <p:spPr>
          <a:xfrm>
            <a:off x="6489040"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Die Tiefe zeigt, wie weit Entscheidungsfakten geklärt sind.</a:t>
            </a:r>
            <a:endParaRPr lang="en-US" sz="1500" dirty="0"/>
          </a:p>
        </p:txBody>
      </p:sp>
      <p:sp>
        <p:nvSpPr>
          <p:cNvPr id="14" name="card"/>
          <p:cNvSpPr/>
          <p:nvPr/>
        </p:nvSpPr>
        <p:spPr>
          <a:xfrm>
            <a:off x="9075191" y="1828800"/>
            <a:ext cx="2567864"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3098406236880721e+42" dist="3.2746015592201804e+41" dir="5.44195584e+49">
              <a:srgbClr val="0B1F33">
                <a:alpha val="8e+48"/>
              </a:srgbClr>
            </a:outerShdw>
          </a:effectLst>
        </p:spPr>
      </p:sp>
      <p:sp>
        <p:nvSpPr>
          <p:cNvPr id="15" name="Text 12"/>
          <p:cNvSpPr txBox="1"/>
          <p:nvPr/>
        </p:nvSpPr>
        <p:spPr>
          <a:xfrm>
            <a:off x="9331223" y="2048256"/>
            <a:ext cx="2055800"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Bewertet</a:t>
            </a:r>
            <a:endParaRPr lang="en-US" sz="1900" dirty="0"/>
          </a:p>
        </p:txBody>
      </p:sp>
      <p:sp>
        <p:nvSpPr>
          <p:cNvPr id="16" name="Text 13"/>
          <p:cNvSpPr txBox="1"/>
          <p:nvPr/>
        </p:nvSpPr>
        <p:spPr>
          <a:xfrm>
            <a:off x="9331223" y="2651760"/>
            <a:ext cx="2055800"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Die Bewertung für einen konkreten Einsatz ist ein eigener, dokumentierter Schritt.</a:t>
            </a:r>
            <a:endParaRPr lang="en-US" sz="1500" dirty="0"/>
          </a:p>
        </p:txBody>
      </p:sp>
      <p:sp>
        <p:nvSpPr>
          <p:cNvPr id="17" name="Text 14"/>
          <p:cNvSpPr txBox="1"/>
          <p:nvPr/>
        </p:nvSpPr>
        <p:spPr>
          <a:xfrm>
            <a:off x="548640" y="4617720"/>
            <a:ext cx="11094415" cy="365760"/>
          </a:xfrm>
          <a:prstGeom prst="rect">
            <a:avLst/>
          </a:prstGeom>
          <a:noFill/>
          <a:ln/>
        </p:spPr>
        <p:txBody>
          <a:bodyPr wrap="square" lIns="0" tIns="0" rIns="0" bIns="0" rtlCol="0" anchor="ctr"/>
          <a:lstStyle/>
          <a:p>
            <a:pPr indent="0" marL="0">
              <a:buNone/>
            </a:pPr>
            <a:r>
              <a:rPr lang="en-US" sz="1400" i="1" dirty="0">
                <a:solidFill>
                  <a:srgbClr val="061321"/>
                </a:solidFill>
              </a:rPr>
              <a:t>Unbekannte Fakten bleiben offene Recherchefragen, bis eine Quelle vorliegt.</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WARUM WIEDER EINE KARTE</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Vom Social Media Prisma zum Good AI Prisma</a:t>
            </a:r>
            <a:endParaRPr lang="en-US" sz="3000" dirty="0"/>
          </a:p>
        </p:txBody>
      </p:sp>
      <p:sp>
        <p:nvSpPr>
          <p:cNvPr id="5" name="card"/>
          <p:cNvSpPr/>
          <p:nvPr/>
        </p:nvSpPr>
        <p:spPr>
          <a:xfrm>
            <a:off x="548640"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6634975920838516e+46" dist="4.158743980209629e+45" dir="3.2651735040000005e+54">
              <a:srgbClr val="0B1F33">
                <a:alpha val="8e+53"/>
              </a:srgbClr>
            </a:outerShdw>
          </a:effectLst>
        </p:spPr>
      </p:sp>
      <p:sp>
        <p:nvSpPr>
          <p:cNvPr id="6" name="Text 3"/>
          <p:cNvSpPr txBox="1"/>
          <p:nvPr/>
        </p:nvSpPr>
        <p:spPr>
          <a:xfrm>
            <a:off x="804672"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Damals: Social Media, 2010–2019</a:t>
            </a:r>
            <a:endParaRPr lang="en-US" sz="1900" dirty="0"/>
          </a:p>
        </p:txBody>
      </p:sp>
      <p:sp>
        <p:nvSpPr>
          <p:cNvPr id="7" name="Text 4"/>
          <p:cNvSpPr txBox="1"/>
          <p:nvPr/>
        </p:nvSpPr>
        <p:spPr>
          <a:xfrm>
            <a:off x="804672"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Das Social Media Prisma kartierte das zersplitterte Social Web für deutsche Marken, in Anlehnung an das Conversation Prism von Brian Solis und JESS3.</a:t>
            </a:r>
            <a:endParaRPr lang="en-US" sz="1500" dirty="0"/>
          </a:p>
        </p:txBody>
      </p:sp>
      <p:sp>
        <p:nvSpPr>
          <p:cNvPr id="8" name="card"/>
          <p:cNvSpPr/>
          <p:nvPr/>
        </p:nvSpPr>
        <p:spPr>
          <a:xfrm>
            <a:off x="4338218"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1126419419464913e+50" dist="5.281604854866228e+49" dir="1.9591041024000004e+59">
              <a:srgbClr val="0B1F33">
                <a:alpha val="8e+58"/>
              </a:srgbClr>
            </a:outerShdw>
          </a:effectLst>
        </p:spPr>
      </p:sp>
      <p:sp>
        <p:nvSpPr>
          <p:cNvPr id="9" name="Text 6"/>
          <p:cNvSpPr txBox="1"/>
          <p:nvPr/>
        </p:nvSpPr>
        <p:spPr>
          <a:xfrm>
            <a:off x="4594250"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Die Lehre</a:t>
            </a:r>
            <a:endParaRPr lang="en-US" sz="1900" dirty="0"/>
          </a:p>
        </p:txBody>
      </p:sp>
      <p:sp>
        <p:nvSpPr>
          <p:cNvPr id="10" name="Text 7"/>
          <p:cNvSpPr txBox="1"/>
          <p:nvPr/>
        </p:nvSpPr>
        <p:spPr>
          <a:xfrm>
            <a:off x="4594250"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Signale gibt es im Überfluss, gute Entscheidungen sind knapp. Eine Karte des Ökosystems hilft mehr als eine Liste von Plattformen.</a:t>
            </a:r>
            <a:endParaRPr lang="en-US" sz="1500" dirty="0"/>
          </a:p>
        </p:txBody>
      </p:sp>
      <p:sp>
        <p:nvSpPr>
          <p:cNvPr id="11" name="card"/>
          <p:cNvSpPr/>
          <p:nvPr/>
        </p:nvSpPr>
        <p:spPr>
          <a:xfrm>
            <a:off x="8127797" y="182880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2.683055266272044e+54" dist="6.70763816568011e+53" dir="1.1754624614400003e+64">
              <a:srgbClr val="0B1F33">
                <a:alpha val="7.999999999999999e+63"/>
              </a:srgbClr>
            </a:outerShdw>
          </a:effectLst>
        </p:spPr>
      </p:sp>
      <p:sp>
        <p:nvSpPr>
          <p:cNvPr id="12" name="Text 9"/>
          <p:cNvSpPr txBox="1"/>
          <p:nvPr/>
        </p:nvSpPr>
        <p:spPr>
          <a:xfrm>
            <a:off x="8383829"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Heute: KI, 2026</a:t>
            </a:r>
            <a:endParaRPr lang="en-US" sz="1900" dirty="0"/>
          </a:p>
        </p:txBody>
      </p:sp>
      <p:sp>
        <p:nvSpPr>
          <p:cNvPr id="13" name="Text 10"/>
          <p:cNvSpPr txBox="1"/>
          <p:nvPr/>
        </p:nvSpPr>
        <p:spPr>
          <a:xfrm>
            <a:off x="8383829" y="265176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Das Good AI Prisma kartiert den KI-Markt in drei Ringen und hält die Belege an jedem Eintrag fest.</a:t>
            </a:r>
            <a:endParaRPr lang="en-US" sz="1500" dirty="0"/>
          </a:p>
        </p:txBody>
      </p:sp>
      <p:sp>
        <p:nvSpPr>
          <p:cNvPr id="14"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Unabhängige Bezüge auf das Social Media Prisma: Cool Infographics (2010) und ein Springer-Fachbuchkapitel (2021).</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A6E9E"/>
          </a:solidFill>
          <a:ln w="12700">
            <a:solidFill>
              <a:srgbClr val="0A6E9E"/>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500" b="1" dirty="0">
                <a:solidFill>
                  <a:srgbClr val="FFFFFF"/>
                </a:solidFill>
              </a:rPr>
              <a:t>Hohe Ausgaben, breite Nutzung, seltene Skalierung</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Die Ausgaben wachsen um die Hälfte; die Ergebnisse hinken hinterher.</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 · DER GLOBALE MARKT</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KI-Ausgaben wachsen in einem Jahr um die Hälfte</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Weltweite KI-Ausgaben in Bio. US-$ (weite Definition einschließlich Infrastruktur).</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3.4074801881654956e+58" dist="8.518700470413739e+57" dir="7.052774768640002e+68">
              <a:srgbClr val="0B1F33">
                <a:alpha val="7.999999999999999e+6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2258060000" dist="645160000" dir="324000000000">
              <a:srgbClr val="0B1F33">
                <a:alpha val="18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+49,5 % im Jahr 2026</a:t>
            </a:r>
            <a:endParaRPr lang="en-US" sz="2000" dirty="0"/>
          </a:p>
          <a:p>
            <a:pPr indent="0" marL="0">
              <a:buNone/>
            </a:pPr>
            <a:r>
              <a:rPr lang="en-US" sz="1400" dirty="0">
                <a:solidFill>
                  <a:srgbClr val="DCE4EE"/>
                </a:solidFill>
              </a:rPr>
              <a:t>Mehr als die Hälfte fließt in Infrastruktur: 1,48 von 2,67 Bio. US-$. In Asien-Pazifik sollen die Ausgaben bis 2030 auf das 4,6-Fache steigen.</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 Gartner, Sep. 2026; IDC, Sep. 2026 (Asien-Pazifik). 2027 ist eine Projektion.</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2 · NUTZUNG</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800" b="1" dirty="0">
                <a:solidFill>
                  <a:srgbClr val="0B1726"/>
                </a:solidFill>
              </a:rPr>
              <a:t>Die amtliche Statistik zeichnet ein nüchterneres Bild</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Unternehmen mit 10+ Beschäftigten, die KI nutzen, 2025 (Eurostat und nationale Statistik).</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4.32749983897018e+62" dist="1.081874959742545e+62" dir="4.2316648611840007e+73">
              <a:srgbClr val="0B1F33">
                <a:alpha val="7.999999999999999e+73"/>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28677362000000" dist="8193532000000" dir="19440000000000000">
              <a:srgbClr val="0B1F33">
                <a:alpha val="1800000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Jedes fünfte Unternehmen</a:t>
            </a:r>
            <a:endParaRPr lang="en-US" sz="2000" dirty="0"/>
          </a:p>
          <a:p>
            <a:pPr indent="0" marL="0">
              <a:buNone/>
            </a:pPr>
            <a:r>
              <a:rPr lang="en-US" sz="1400" dirty="0">
                <a:solidFill>
                  <a:srgbClr val="DCE4EE"/>
                </a:solidFill>
              </a:rPr>
              <a:t>In der EU nutzt jedes fünfte Unternehmen mit zehn oder mehr Beschäftigten KI. Die Spanne reicht von rund 5 % bis 42 %.</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Eurostat (Dez. 2025) und nationale Statistikämter; UK = Unternehmen mit 10+ Beschäftigten, Juni 2026 (ONS). Definitionen unterscheiden sich.</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2 · NUTZUNG NACH GRÖSSE</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Große Firmen nutzen KI häufiger – in jeder Studie</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Anteil der Unternehmen mit KI-Nutzung, klein gegenüber groß (Größenklassen je Land verschieden).</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5.495924795492128e+66" dist="1.373981198873032e+66" dir="2.5389989167104004e+78">
              <a:srgbClr val="0B1F33">
                <a:alpha val="7.999999999999998e+7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364202497400000000" dist="104057856400000000" dir="1.1664e+21">
              <a:srgbClr val="0B1F33">
                <a:alpha val="18000000000000000000"/>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1,6- bis 4,3-mal</a:t>
            </a:r>
            <a:endParaRPr lang="en-US" sz="2000" dirty="0"/>
          </a:p>
          <a:p>
            <a:pPr indent="0" marL="0">
              <a:buNone/>
            </a:pPr>
            <a:r>
              <a:rPr lang="en-US" sz="1400" dirty="0">
                <a:solidFill>
                  <a:srgbClr val="DCE4EE"/>
                </a:solidFill>
              </a:rPr>
              <a:t>Das Größengefälle ist das stabilste Muster in den Daten. Kleine Unternehmen brauchen angemessene Einstiege und Lieferantenprogramme großer Kunden.</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Eurostat, INSEE, IMDA, ONS, KCCI über JoongAng Daily, Banxico über Ecosistema Startup; Veröffentlichungen 2024–2026.</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3 · HÜRDEN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Erst Know-how, dann Recht und Kosten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Gefragt, warum sie KI nicht oder weniger nutzen, antworten Unternehmen in vielen Regionen in ähnlicher Reihenfolge.</a:t>
            </a:r>
            <a:endParaRPr lang="en-US" sz="1600" dirty="0"/>
          </a:p>
        </p:txBody>
      </p:sp>
      <p:sp>
        <p:nvSpPr>
          <p:cNvPr id="6" name="card"/>
          <p:cNvSpPr/>
          <p:nvPr/>
        </p:nvSpPr>
        <p:spPr>
          <a:xfrm>
            <a:off x="548640"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6.979824490275003e+70" dist="1.7449561225687507e+70" dir="1.5233993500262402e+83">
              <a:srgbClr val="0B1F33">
                <a:alpha val="7.999999999999998e+83"/>
              </a:srgbClr>
            </a:outerShdw>
          </a:effectLst>
        </p:spPr>
      </p:sp>
      <p:sp>
        <p:nvSpPr>
          <p:cNvPr id="7" name="Text 4"/>
          <p:cNvSpPr txBox="1"/>
          <p:nvPr/>
        </p:nvSpPr>
        <p:spPr>
          <a:xfrm>
            <a:off x="804672"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Know-how</a:t>
            </a:r>
            <a:endParaRPr lang="en-US" sz="1900" dirty="0"/>
          </a:p>
        </p:txBody>
      </p:sp>
      <p:sp>
        <p:nvSpPr>
          <p:cNvPr id="8" name="Text 5"/>
          <p:cNvSpPr txBox="1"/>
          <p:nvPr/>
        </p:nvSpPr>
        <p:spPr>
          <a:xfrm>
            <a:off x="804672"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71 % der EU-Unternehmen, die KI erwogen haben, nennen fehlende Expertise; 85 % der deutschen Nicht-Nutzer; 81 % der koreanischen Hersteller haben keine KI-Fachkräfte.</a:t>
            </a:r>
            <a:endParaRPr lang="en-US" sz="1500" dirty="0"/>
          </a:p>
        </p:txBody>
      </p:sp>
      <p:sp>
        <p:nvSpPr>
          <p:cNvPr id="9" name="card"/>
          <p:cNvSpPr/>
          <p:nvPr/>
        </p:nvSpPr>
        <p:spPr>
          <a:xfrm>
            <a:off x="4338218"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8.864377102649254e+74" dist="2.2160942756623134e+74" dir="9.14039610015744e+87">
              <a:srgbClr val="0B1F33">
                <a:alpha val="7.999999999999998e+88"/>
              </a:srgbClr>
            </a:outerShdw>
          </a:effectLst>
        </p:spPr>
      </p:sp>
      <p:sp>
        <p:nvSpPr>
          <p:cNvPr id="10" name="Text 7"/>
          <p:cNvSpPr txBox="1"/>
          <p:nvPr/>
        </p:nvSpPr>
        <p:spPr>
          <a:xfrm>
            <a:off x="4594250"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Rechtsunsicherheit</a:t>
            </a:r>
            <a:endParaRPr lang="en-US" sz="1900" dirty="0"/>
          </a:p>
        </p:txBody>
      </p:sp>
      <p:sp>
        <p:nvSpPr>
          <p:cNvPr id="11" name="Text 8"/>
          <p:cNvSpPr txBox="1"/>
          <p:nvPr/>
        </p:nvSpPr>
        <p:spPr>
          <a:xfrm>
            <a:off x="4594250"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53 % der EU-Unternehmen nennen unklare rechtliche Folgen; 56 % der deutschen Nutzer berichten von Rechtsunsicherheit.</a:t>
            </a:r>
            <a:endParaRPr lang="en-US" sz="1500" dirty="0"/>
          </a:p>
        </p:txBody>
      </p:sp>
      <p:sp>
        <p:nvSpPr>
          <p:cNvPr id="12" name="card"/>
          <p:cNvSpPr/>
          <p:nvPr/>
        </p:nvSpPr>
        <p:spPr>
          <a:xfrm>
            <a:off x="8127797" y="2377440"/>
            <a:ext cx="3515258" cy="2468880"/>
          </a:xfrm>
          <a:prstGeom prst="roundRect">
            <a:avLst>
              <a:gd name="adj" fmla="val 4444"/>
            </a:avLst>
          </a:prstGeom>
          <a:solidFill>
            <a:srgbClr val="FFFFFF"/>
          </a:solidFill>
          <a:ln w="9525">
            <a:solidFill>
              <a:srgbClr val="D9E2EA"/>
            </a:solidFill>
            <a:prstDash val="solid"/>
          </a:ln>
          <a:effectLst>
            <a:outerShdw sx="100000" sy="100000" kx="0" ky="0" algn="bl" rotWithShape="0" blurRad="1.1257758920364552e+79" dist="2.814439730091138e+78" dir="5.484237660094465e+92">
              <a:srgbClr val="0B1F33">
                <a:alpha val="7.9999999999999985e+93"/>
              </a:srgbClr>
            </a:outerShdw>
          </a:effectLst>
        </p:spPr>
      </p:sp>
      <p:sp>
        <p:nvSpPr>
          <p:cNvPr id="13" name="Text 10"/>
          <p:cNvSpPr txBox="1"/>
          <p:nvPr/>
        </p:nvSpPr>
        <p:spPr>
          <a:xfrm>
            <a:off x="8383829" y="259689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Kosten</a:t>
            </a:r>
            <a:endParaRPr lang="en-US" sz="1900" dirty="0"/>
          </a:p>
        </p:txBody>
      </p:sp>
      <p:sp>
        <p:nvSpPr>
          <p:cNvPr id="14" name="Text 11"/>
          <p:cNvSpPr txBox="1"/>
          <p:nvPr/>
        </p:nvSpPr>
        <p:spPr>
          <a:xfrm>
            <a:off x="8383829" y="3200400"/>
            <a:ext cx="3003194" cy="15087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63 % der deutschen Nicht-Nutzer finden die Kosten schwer kalkulierbar; in der brasilianischen Industrie stehen Kosten an erster Stelle.</a:t>
            </a:r>
            <a:endParaRPr lang="en-US" sz="1500" dirty="0"/>
          </a:p>
        </p:txBody>
      </p:sp>
      <p:sp>
        <p:nvSpPr>
          <p:cNvPr id="15"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Eurostat 2025; Bitkom, Sep. 2026; KCCI 2025; IBGE über Poder360.</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B1F33"/>
          </a:solidFill>
          <a:ln w="12700">
            <a:solidFill>
              <a:srgbClr val="0B1F33"/>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300" b="1" dirty="0">
                <a:solidFill>
                  <a:srgbClr val="FFFFFF"/>
                </a:solidFill>
              </a:rPr>
              <a:t>Die Regeln gehen auseinander. Die Fristen sind konkret</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Regulierung ist eine Reihe datierter Fristen, die je Rechtsraum verschieden sind.</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4 · REGULIERUNG</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900" b="1" dirty="0">
                <a:solidFill>
                  <a:srgbClr val="0B1726"/>
                </a:solidFill>
              </a:rPr>
              <a:t>Die Fristen, mit denen Führungskräfte planen sollten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Geltungsbeginn, nicht Verabschiedung. Das maßgebliche Recht für die geplante Nutzung prüfen.</a:t>
            </a:r>
            <a:endParaRPr lang="en-US" sz="1600" dirty="0"/>
          </a:p>
        </p:txBody>
      </p:sp>
      <p:sp>
        <p:nvSpPr>
          <p:cNvPr id="6" name="connector"/>
          <p:cNvSpPr/>
          <p:nvPr/>
        </p:nvSpPr>
        <p:spPr>
          <a:xfrm>
            <a:off x="1566642" y="2807208"/>
            <a:ext cx="9058412" cy="0"/>
          </a:xfrm>
          <a:prstGeom prst="line">
            <a:avLst/>
          </a:prstGeom>
          <a:noFill/>
          <a:ln w="25400">
            <a:solidFill>
              <a:srgbClr val="DCE4EC"/>
            </a:solidFill>
            <a:prstDash val="solid"/>
          </a:ln>
        </p:spPr>
      </p:sp>
      <p:sp>
        <p:nvSpPr>
          <p:cNvPr id="7"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8"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9" name="Text 6"/>
          <p:cNvSpPr txBox="1"/>
          <p:nvPr/>
        </p:nvSpPr>
        <p:spPr>
          <a:xfrm>
            <a:off x="548640"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IN KRAFT</a:t>
            </a:r>
            <a:endParaRPr lang="en-US" sz="1100" dirty="0"/>
          </a:p>
        </p:txBody>
      </p:sp>
      <p:sp>
        <p:nvSpPr>
          <p:cNvPr id="10" name="Text 7"/>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Korea, Vietnam</a:t>
            </a:r>
            <a:endParaRPr lang="en-US" sz="1800" dirty="0"/>
          </a:p>
        </p:txBody>
      </p:sp>
      <p:sp>
        <p:nvSpPr>
          <p:cNvPr id="11" name="Text 8"/>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KI-Gesetze gelten; die Kennzeichnung KI-generierter Inhalte ist die Regel, die die meisten teilen.</a:t>
            </a:r>
            <a:endParaRPr lang="en-US" sz="1400" dirty="0"/>
          </a:p>
        </p:txBody>
      </p:sp>
      <p:sp>
        <p:nvSpPr>
          <p:cNvPr id="12"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3" name="Text 10"/>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4" name="Text 11"/>
          <p:cNvSpPr txBox="1"/>
          <p:nvPr/>
        </p:nvSpPr>
        <p:spPr>
          <a:xfrm>
            <a:off x="2813243"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 DEZ. 2026</a:t>
            </a:r>
            <a:endParaRPr lang="en-US" sz="1100" dirty="0"/>
          </a:p>
        </p:txBody>
      </p:sp>
      <p:sp>
        <p:nvSpPr>
          <p:cNvPr id="15" name="Text 12"/>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EU-Kennzeichnung</a:t>
            </a:r>
            <a:endParaRPr lang="en-US" sz="1800" dirty="0"/>
          </a:p>
        </p:txBody>
      </p:sp>
      <p:sp>
        <p:nvSpPr>
          <p:cNvPr id="16" name="Text 13"/>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Maschinenlesbare Kennzeichnung für generative KI, die bereits am Markt ist.</a:t>
            </a:r>
            <a:endParaRPr lang="en-US" sz="1400" dirty="0"/>
          </a:p>
        </p:txBody>
      </p:sp>
      <p:sp>
        <p:nvSpPr>
          <p:cNvPr id="17"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8" name="Text 15"/>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9" name="Text 16"/>
          <p:cNvSpPr txBox="1"/>
          <p:nvPr/>
        </p:nvSpPr>
        <p:spPr>
          <a:xfrm>
            <a:off x="5077846"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1. JAN. 2027</a:t>
            </a:r>
            <a:endParaRPr lang="en-US" sz="1100" dirty="0"/>
          </a:p>
        </p:txBody>
      </p:sp>
      <p:sp>
        <p:nvSpPr>
          <p:cNvPr id="20" name="Text 17"/>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Colorado, Kalifornien</a:t>
            </a:r>
            <a:endParaRPr lang="en-US" sz="1800" dirty="0"/>
          </a:p>
        </p:txBody>
      </p:sp>
      <p:sp>
        <p:nvSpPr>
          <p:cNvPr id="21" name="Text 18"/>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Pflichten für erfasste automatisierte Entscheidungen: Hinweis, Begründung, Überprüfung.</a:t>
            </a:r>
            <a:endParaRPr lang="en-US" sz="1400" dirty="0"/>
          </a:p>
        </p:txBody>
      </p:sp>
      <p:sp>
        <p:nvSpPr>
          <p:cNvPr id="22"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23" name="Text 20"/>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24" name="Text 21"/>
          <p:cNvSpPr txBox="1"/>
          <p:nvPr/>
        </p:nvSpPr>
        <p:spPr>
          <a:xfrm>
            <a:off x="7342449"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13. MAI 2027</a:t>
            </a:r>
            <a:endParaRPr lang="en-US" sz="1100" dirty="0"/>
          </a:p>
        </p:txBody>
      </p:sp>
      <p:sp>
        <p:nvSpPr>
          <p:cNvPr id="25" name="Text 22"/>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Indien</a:t>
            </a:r>
            <a:endParaRPr lang="en-US" sz="1800" dirty="0"/>
          </a:p>
        </p:txBody>
      </p:sp>
      <p:sp>
        <p:nvSpPr>
          <p:cNvPr id="26" name="Text 23"/>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Zentrale Datenschutzpflichten nach den DPDP Rules.</a:t>
            </a:r>
            <a:endParaRPr lang="en-US" sz="1400" dirty="0"/>
          </a:p>
        </p:txBody>
      </p:sp>
      <p:sp>
        <p:nvSpPr>
          <p:cNvPr id="27"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8" name="Text 25"/>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5</a:t>
            </a:r>
            <a:endParaRPr lang="en-US" sz="1500" dirty="0"/>
          </a:p>
        </p:txBody>
      </p:sp>
      <p:sp>
        <p:nvSpPr>
          <p:cNvPr id="29" name="Text 26"/>
          <p:cNvSpPr txBox="1"/>
          <p:nvPr/>
        </p:nvSpPr>
        <p:spPr>
          <a:xfrm>
            <a:off x="9607052"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 DEZ. 2027</a:t>
            </a:r>
            <a:endParaRPr lang="en-US" sz="1100" dirty="0"/>
          </a:p>
        </p:txBody>
      </p:sp>
      <p:sp>
        <p:nvSpPr>
          <p:cNvPr id="30" name="Text 27"/>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EU-Hochrisiko</a:t>
            </a:r>
            <a:endParaRPr lang="en-US" sz="1800" dirty="0"/>
          </a:p>
        </p:txBody>
      </p:sp>
      <p:sp>
        <p:nvSpPr>
          <p:cNvPr id="31" name="Text 28"/>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Pflichten für Hochrisiko-Einsätze nach Anhang III; Produkte nach Anhang I ab 2. Aug. 2028.</a:t>
            </a:r>
            <a:endParaRPr lang="en-US" sz="1400" dirty="0"/>
          </a:p>
        </p:txBody>
      </p:sp>
      <p:sp>
        <p:nvSpPr>
          <p:cNvPr id="32"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Verordnung (EU) 2026/1744 (EUR-Lex); Colorado SB 26-189; CPPA; India DPDP Rules 2025; ITA; Baker McKenzie. Keine Rechtsberatung.</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5–8 · REGIONEN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Sechs Regionen, sechs Ausgangslagen</a:t>
            </a:r>
            <a:endParaRPr lang="en-US" sz="3000" dirty="0"/>
          </a:p>
        </p:txBody>
      </p:sp>
      <p:sp>
        <p:nvSpPr>
          <p:cNvPr id="5" name="card"/>
          <p:cNvSpPr/>
          <p:nvPr/>
        </p:nvSpPr>
        <p:spPr>
          <a:xfrm>
            <a:off x="548640"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429735382886298e+83" dist="3.574338457215745e+82" dir="3.2905425960566786e+97">
              <a:srgbClr val="0B1F33">
                <a:alpha val="7.999999999999999e+98"/>
              </a:srgbClr>
            </a:outerShdw>
          </a:effectLst>
        </p:spPr>
      </p:sp>
      <p:sp>
        <p:nvSpPr>
          <p:cNvPr id="6" name="Text 3"/>
          <p:cNvSpPr txBox="1"/>
          <p:nvPr/>
        </p:nvSpPr>
        <p:spPr>
          <a:xfrm>
            <a:off x="804672"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Europa</a:t>
            </a:r>
            <a:endParaRPr lang="en-US" sz="1900" dirty="0"/>
          </a:p>
        </p:txBody>
      </p:sp>
      <p:sp>
        <p:nvSpPr>
          <p:cNvPr id="7" name="Text 4"/>
          <p:cNvSpPr txBox="1"/>
          <p:nvPr/>
        </p:nvSpPr>
        <p:spPr>
          <a:xfrm>
            <a:off x="804672"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Von 5 % (Rumänien) bis 42 % (Dänemark) der Unternehmen; zuerst Expertise und Rechtsklarheit.</a:t>
            </a:r>
            <a:endParaRPr lang="en-US" sz="1500" dirty="0"/>
          </a:p>
        </p:txBody>
      </p:sp>
      <p:sp>
        <p:nvSpPr>
          <p:cNvPr id="8" name="card"/>
          <p:cNvSpPr/>
          <p:nvPr/>
        </p:nvSpPr>
        <p:spPr>
          <a:xfrm>
            <a:off x="4338218"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8157639362655985e+87" dist="4.539409840663996e+86" dir="1.9743255576340073e+102">
              <a:srgbClr val="0B1F33">
                <a:alpha val="7.999999999999998e+103"/>
              </a:srgbClr>
            </a:outerShdw>
          </a:effectLst>
        </p:spPr>
      </p:sp>
      <p:sp>
        <p:nvSpPr>
          <p:cNvPr id="9" name="Text 6"/>
          <p:cNvSpPr txBox="1"/>
          <p:nvPr/>
        </p:nvSpPr>
        <p:spPr>
          <a:xfrm>
            <a:off x="4594250"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Deutschland</a:t>
            </a:r>
            <a:endParaRPr lang="en-US" sz="1900" dirty="0"/>
          </a:p>
        </p:txBody>
      </p:sp>
      <p:sp>
        <p:nvSpPr>
          <p:cNvPr id="10" name="Text 7"/>
          <p:cNvSpPr txBox="1"/>
          <p:nvPr/>
        </p:nvSpPr>
        <p:spPr>
          <a:xfrm>
            <a:off x="4594250"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57 % der Unternehmen mit 20+ Beschäftigten nutzen KI; 98 % der Großunternehmen haben eine Strategie, 37 % eine klare Governance.</a:t>
            </a:r>
            <a:endParaRPr lang="en-US" sz="1500" dirty="0"/>
          </a:p>
        </p:txBody>
      </p:sp>
      <p:sp>
        <p:nvSpPr>
          <p:cNvPr id="11" name="card"/>
          <p:cNvSpPr/>
          <p:nvPr/>
        </p:nvSpPr>
        <p:spPr>
          <a:xfrm>
            <a:off x="8127797" y="182880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30602019905731e+91" dist="5.765050497643275e+90" dir="1.1845953345804043e+107">
              <a:srgbClr val="0B1F33">
                <a:alpha val="7.999999999999998e+108"/>
              </a:srgbClr>
            </a:outerShdw>
          </a:effectLst>
        </p:spPr>
      </p:sp>
      <p:sp>
        <p:nvSpPr>
          <p:cNvPr id="12" name="Text 9"/>
          <p:cNvSpPr txBox="1"/>
          <p:nvPr/>
        </p:nvSpPr>
        <p:spPr>
          <a:xfrm>
            <a:off x="8383829" y="204825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USA</a:t>
            </a:r>
            <a:endParaRPr lang="en-US" sz="1900" dirty="0"/>
          </a:p>
        </p:txBody>
      </p:sp>
      <p:sp>
        <p:nvSpPr>
          <p:cNvPr id="13" name="Text 10"/>
          <p:cNvSpPr txBox="1"/>
          <p:nvPr/>
        </p:nvSpPr>
        <p:spPr>
          <a:xfrm>
            <a:off x="8383829" y="265176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Führend bei den Ausgaben; 48 % der KI-nutzenden Kleinunternehmen tun sich schwer, das richtige Tool zu wählen.</a:t>
            </a:r>
            <a:endParaRPr lang="en-US" sz="1500" dirty="0"/>
          </a:p>
        </p:txBody>
      </p:sp>
      <p:sp>
        <p:nvSpPr>
          <p:cNvPr id="14" name="card"/>
          <p:cNvSpPr/>
          <p:nvPr/>
        </p:nvSpPr>
        <p:spPr>
          <a:xfrm>
            <a:off x="548640"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9286456528027836e+95" dist="7.321614132006959e+94" dir="7.107572007482426e+111">
              <a:srgbClr val="0B1F33">
                <a:alpha val="7.999999999999999e+113"/>
              </a:srgbClr>
            </a:outerShdw>
          </a:effectLst>
        </p:spPr>
      </p:sp>
      <p:sp>
        <p:nvSpPr>
          <p:cNvPr id="15" name="Text 12"/>
          <p:cNvSpPr txBox="1"/>
          <p:nvPr/>
        </p:nvSpPr>
        <p:spPr>
          <a:xfrm>
            <a:off x="804672"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Lateinamerika</a:t>
            </a:r>
            <a:endParaRPr lang="en-US" sz="1900" dirty="0"/>
          </a:p>
        </p:txBody>
      </p:sp>
      <p:sp>
        <p:nvSpPr>
          <p:cNvPr id="16" name="Text 13"/>
          <p:cNvSpPr txBox="1"/>
          <p:nvPr/>
        </p:nvSpPr>
        <p:spPr>
          <a:xfrm>
            <a:off x="804672"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Rund 10 Mrd. US-$ 2026; Brasilien 4,2 Mrd., Mexiko 2,4 Mrd. US-$.</a:t>
            </a:r>
            <a:endParaRPr lang="en-US" sz="1500" dirty="0"/>
          </a:p>
        </p:txBody>
      </p:sp>
      <p:sp>
        <p:nvSpPr>
          <p:cNvPr id="17" name="card"/>
          <p:cNvSpPr/>
          <p:nvPr/>
        </p:nvSpPr>
        <p:spPr>
          <a:xfrm>
            <a:off x="4338218"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3.7193799790595354e+99" dist="9.298449947648839e+98" dir="4.2645432044894554e+116">
              <a:srgbClr val="0B1F33">
                <a:alpha val="7.999999999999999e+118"/>
              </a:srgbClr>
            </a:outerShdw>
          </a:effectLst>
        </p:spPr>
      </p:sp>
      <p:sp>
        <p:nvSpPr>
          <p:cNvPr id="18" name="Text 15"/>
          <p:cNvSpPr txBox="1"/>
          <p:nvPr/>
        </p:nvSpPr>
        <p:spPr>
          <a:xfrm>
            <a:off x="4594250"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Naher Osten und Afrika</a:t>
            </a:r>
            <a:endParaRPr lang="en-US" sz="1900" dirty="0"/>
          </a:p>
        </p:txBody>
      </p:sp>
      <p:sp>
        <p:nvSpPr>
          <p:cNvPr id="19" name="Text 16"/>
          <p:cNvSpPr txBox="1"/>
          <p:nvPr/>
        </p:nvSpPr>
        <p:spPr>
          <a:xfrm>
            <a:off x="4594250"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Höchste private Nutzung in den VAE; Unternehmensdaten noch dünn.</a:t>
            </a:r>
            <a:endParaRPr lang="en-US" sz="1500" dirty="0"/>
          </a:p>
        </p:txBody>
      </p:sp>
      <p:sp>
        <p:nvSpPr>
          <p:cNvPr id="20" name="card"/>
          <p:cNvSpPr/>
          <p:nvPr/>
        </p:nvSpPr>
        <p:spPr>
          <a:xfrm>
            <a:off x="8127797" y="3954780"/>
            <a:ext cx="351525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4.72361257340561e+103" dist="1.1809031433514024e+103" dir="2.5587259226936733e+121">
              <a:srgbClr val="0B1F33">
                <a:alpha val="7.999999999999999e+123"/>
              </a:srgbClr>
            </a:outerShdw>
          </a:effectLst>
        </p:spPr>
      </p:sp>
      <p:sp>
        <p:nvSpPr>
          <p:cNvPr id="21" name="Text 18"/>
          <p:cNvSpPr txBox="1"/>
          <p:nvPr/>
        </p:nvSpPr>
        <p:spPr>
          <a:xfrm>
            <a:off x="8383829" y="4174236"/>
            <a:ext cx="300319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Asien-Pazifik</a:t>
            </a:r>
            <a:endParaRPr lang="en-US" sz="1900" dirty="0"/>
          </a:p>
        </p:txBody>
      </p:sp>
      <p:sp>
        <p:nvSpPr>
          <p:cNvPr id="22" name="Text 19"/>
          <p:cNvSpPr txBox="1"/>
          <p:nvPr/>
        </p:nvSpPr>
        <p:spPr>
          <a:xfrm>
            <a:off x="8383829" y="4777740"/>
            <a:ext cx="300319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Ausgaben bis 2030 voraussichtlich auf das 4,6-Fache; deutliches Größengefälle.</a:t>
            </a:r>
            <a:endParaRPr lang="en-US" sz="1500" dirty="0"/>
          </a:p>
        </p:txBody>
      </p:sp>
      <p:sp>
        <p:nvSpPr>
          <p:cNvPr id="23"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Eurostat; Bitkom, Sep. 2026; KPMG, Juni 2026; Goldman Sachs 10KSB; IDC 2024–2026; Microsoft, Sep. 2026.</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5 · DEUTSCHLAND UND MITTELSTAND</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Deutschland hat die Mehrheitsschwelle überschritten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Unternehmen mit 20+ Beschäftigten, die KI nutzen: 20 % (2024), 36 % (2025), 57 % (2026).</a:t>
            </a:r>
            <a:endParaRPr lang="en-US" sz="1600" dirty="0"/>
          </a:p>
        </p:txBody>
      </p:sp>
      <p:sp>
        <p:nvSpPr>
          <p:cNvPr id="6" name="stat card"/>
          <p:cNvSpPr/>
          <p:nvPr/>
        </p:nvSpPr>
        <p:spPr>
          <a:xfrm>
            <a:off x="548640"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4.62537171698e+21" dist="1.32153477628e+21" dir="6.9984e+25">
              <a:srgbClr val="0B1F33">
                <a:alpha val="1.8e+24"/>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57 %</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der Unternehmen mit 20+ Beschäftigten nutzen 2026 KI</a:t>
            </a:r>
            <a:endParaRPr lang="en-US" sz="1400" dirty="0"/>
          </a:p>
        </p:txBody>
      </p:sp>
      <p:sp>
        <p:nvSpPr>
          <p:cNvPr id="9" name="stat card"/>
          <p:cNvSpPr/>
          <p:nvPr/>
        </p:nvSpPr>
        <p:spPr>
          <a:xfrm>
            <a:off x="4338218"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5.998987968225125e+107" dist="1.499746992056281e+107" dir="1.535235553616204e+126">
              <a:srgbClr val="0B1F33">
                <a:alpha val="7.999999999999999e+128"/>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85 %</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der Nicht-Nutzer nennen fehlendes technisches Know-how</a:t>
            </a:r>
            <a:endParaRPr lang="en-US" sz="1400" dirty="0"/>
          </a:p>
        </p:txBody>
      </p:sp>
      <p:sp>
        <p:nvSpPr>
          <p:cNvPr id="12" name="stat card"/>
          <p:cNvSpPr/>
          <p:nvPr/>
        </p:nvSpPr>
        <p:spPr>
          <a:xfrm>
            <a:off x="8127797"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7.618714719645908e+111" dist="1.904678679911477e+111" dir="9.211413321697224e+130">
              <a:srgbClr val="0B1F33">
                <a:alpha val="7.999999999999999e+133"/>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21 %</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nennen Lizenzen als Kostentreiber; Cloud 51 %, Datenaufbereitung 50 %</a:t>
            </a:r>
            <a:endParaRPr lang="en-US" sz="1400" dirty="0"/>
          </a:p>
        </p:txBody>
      </p:sp>
      <p:sp>
        <p:nvSpPr>
          <p:cNvPr id="15" name="Text 12"/>
          <p:cNvSpPr txBox="1"/>
          <p:nvPr/>
        </p:nvSpPr>
        <p:spPr>
          <a:xfrm>
            <a:off x="548640" y="5349240"/>
            <a:ext cx="11094415" cy="548640"/>
          </a:xfrm>
          <a:prstGeom prst="rect">
            <a:avLst/>
          </a:prstGeom>
          <a:noFill/>
          <a:ln/>
        </p:spPr>
        <p:txBody>
          <a:bodyPr wrap="square" lIns="0" tIns="0" rIns="0" bIns="0" rtlCol="0" anchor="ctr"/>
          <a:lstStyle/>
          <a:p>
            <a:pPr indent="0" marL="0">
              <a:buNone/>
            </a:pPr>
            <a:r>
              <a:rPr lang="en-US" sz="1400" i="1" dirty="0">
                <a:solidFill>
                  <a:srgbClr val="061321"/>
                </a:solidFill>
              </a:rPr>
              <a:t>Die Nutzung ist breit, aber flach: Im Mittelstand überwiegt Textgenerierung deutlich gegenüber Automatisierung und Entscheidungsunterstützung.</a:t>
            </a:r>
            <a:endParaRPr lang="en-US" sz="1400" dirty="0"/>
          </a:p>
        </p:txBody>
      </p:sp>
      <p:sp>
        <p:nvSpPr>
          <p:cNvPr id="1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Bitkom, Sep. 2026 (n=603); KfW Fokus 554.</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A6E9E"/>
          </a:solidFill>
          <a:ln w="12700">
            <a:solidFill>
              <a:srgbClr val="0A6E9E"/>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Angebote lassen sich selten belegt vergleichen</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Was Anbieter veröffentlichen – und was sie offenlassen.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11 · WAS DER MARKT DOKUMENTIERT</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10 von 107 Angeboten belegen beide Datenfakten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KI-Angebote für den Kundenservice, deren eigene Seiten die jeweilige Angabe dokumentieren; Welle 1; Anbieterinformationen von ETHORITY geprüft am 19.–20.10.2026.</a:t>
            </a:r>
            <a:endParaRPr lang="en-US" sz="1600" dirty="0"/>
          </a:p>
        </p:txBody>
      </p:sp>
      <p:sp>
        <p:nvSpPr>
          <p:cNvPr id="6" name="evidence panel"/>
          <p:cNvSpPr/>
          <p:nvPr/>
        </p:nvSpPr>
        <p:spPr>
          <a:xfrm>
            <a:off x="548640" y="2240280"/>
            <a:ext cx="7223760" cy="3703320"/>
          </a:xfrm>
          <a:prstGeom prst="roundRect">
            <a:avLst>
              <a:gd name="adj" fmla="val 3457"/>
            </a:avLst>
          </a:prstGeom>
          <a:solidFill>
            <a:srgbClr val="FFFFFF"/>
          </a:solidFill>
          <a:ln w="9525">
            <a:solidFill>
              <a:srgbClr val="D9E2EA"/>
            </a:solidFill>
            <a:prstDash val="solid"/>
          </a:ln>
          <a:effectLst>
            <a:outerShdw sx="100000" sy="100000" kx="0" ky="0" algn="bl" rotWithShape="0" blurRad="9.675767693950304e+115" dist="2.418941923487576e+115" dir="5.526847993018334e+135">
              <a:srgbClr val="0B1F33">
                <a:alpha val="7.999999999999999e+138"/>
              </a:srgbClr>
            </a:outerShdw>
          </a:effectLst>
        </p:spPr>
      </p:sp>
      <p:graphicFrame>
        <p:nvGraphicFramePr>
          <p:cNvPr id="7" name="chart" descr=""/>
          <p:cNvGraphicFramePr/>
          <p:nvPr/>
        </p:nvGraphicFramePr>
        <p:xfrm>
          <a:off x="731520" y="2331720"/>
          <a:ext cx="6858000" cy="3520440"/>
        </p:xfrm>
        <a:graphic xmlns:a="http://schemas.openxmlformats.org/drawingml/2006/main">
          <a:graphicData uri="http://schemas.openxmlformats.org/drawingml/2006/chart">
            <c:chart xmlns:c="http://schemas.openxmlformats.org/drawingml/2006/chart" r:id="rId1"/>
          </a:graphicData>
        </a:graphic>
      </p:graphicFrame>
      <p:sp>
        <p:nvSpPr>
          <p:cNvPr id="8" name="takeaway"/>
          <p:cNvSpPr/>
          <p:nvPr/>
        </p:nvSpPr>
        <p:spPr>
          <a:xfrm>
            <a:off x="8092440" y="2331720"/>
            <a:ext cx="3550615" cy="3520440"/>
          </a:xfrm>
          <a:prstGeom prst="roundRect">
            <a:avLst>
              <a:gd name="adj" fmla="val 3117"/>
            </a:avLst>
          </a:prstGeom>
          <a:solidFill>
            <a:srgbClr val="0B1F33"/>
          </a:solidFill>
          <a:ln w="9525">
            <a:solidFill>
              <a:srgbClr val="35C8FF">
                <a:alpha val="45000"/>
              </a:srgbClr>
            </a:solidFill>
            <a:prstDash val="solid"/>
          </a:ln>
          <a:effectLst>
            <a:outerShdw sx="100000" sy="100000" kx="0" ky="0" algn="bl" rotWithShape="0" blurRad="5.8742220805646e+25" dist="1.6783491658756e+25" dir="4.19904e+30">
              <a:srgbClr val="0B1F33">
                <a:alpha val="1.8e+29"/>
              </a:srgbClr>
            </a:outerShdw>
          </a:effectLst>
        </p:spPr>
      </p:sp>
      <p:sp>
        <p:nvSpPr>
          <p:cNvPr id="9" name="Text 5"/>
          <p:cNvSpPr txBox="1"/>
          <p:nvPr/>
        </p:nvSpPr>
        <p:spPr>
          <a:xfrm>
            <a:off x="8321040" y="2560320"/>
            <a:ext cx="3093415" cy="3063240"/>
          </a:xfrm>
          <a:prstGeom prst="rect">
            <a:avLst/>
          </a:prstGeom>
          <a:noFill/>
          <a:ln/>
        </p:spPr>
        <p:txBody>
          <a:bodyPr wrap="square" lIns="0" tIns="0" rIns="0" bIns="0" rtlCol="0" anchor="t"/>
          <a:lstStyle/>
          <a:p>
            <a:pPr indent="0" marL="0">
              <a:spcAft>
                <a:spcPts val="800"/>
              </a:spcAft>
              <a:buNone/>
            </a:pPr>
            <a:r>
              <a:rPr lang="en-US" sz="2000" dirty="0">
                <a:solidFill>
                  <a:srgbClr val="FFFFFF"/>
                </a:solidFill>
              </a:rPr>
              <a:t>8 kein Training, 2 nur Opt-in</a:t>
            </a:r>
            <a:endParaRPr lang="en-US" sz="2000" dirty="0"/>
          </a:p>
          <a:p>
            <a:pPr indent="0" marL="0">
              <a:buNone/>
            </a:pPr>
            <a:r>
              <a:rPr lang="en-US" sz="1400" dirty="0">
                <a:solidFill>
                  <a:srgbClr val="DCE4EE"/>
                </a:solidFill>
              </a:rPr>
              <a:t>Fehlende Dokumentation heißt nicht, dass eine Fähigkeit fehlt. Lassen Sie Tarif, Region und Bedingungen vor jeder Demo schriftlich bestätigen.</a:t>
            </a:r>
            <a:endParaRPr lang="en-US" sz="2000" dirty="0"/>
          </a:p>
        </p:txBody>
      </p:sp>
      <p:sp>
        <p:nvSpPr>
          <p:cNvPr id="10"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 Rechercheausgabe des Good AI Prismas, 20.10.2026. Mit beiden Kriterien zitieren; Korrekturen unter ethority.ai/ai-prism-study.</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11 · WAS DER MARKT DOKUMENTIERT</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Dasselbe Muster im gesamten Markt</a:t>
            </a:r>
            <a:endParaRPr lang="en-US" sz="3000" dirty="0"/>
          </a:p>
        </p:txBody>
      </p:sp>
      <p:sp>
        <p:nvSpPr>
          <p:cNvPr id="5" name="card"/>
          <p:cNvSpPr/>
          <p:nvPr/>
        </p:nvSpPr>
        <p:spPr>
          <a:xfrm>
            <a:off x="548640" y="182880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2288224971316886e+120" dist="3.0720562428292216e+119" dir="3.3161087958110005e+140">
              <a:srgbClr val="0B1F33">
                <a:alpha val="7.999999999999998e+143"/>
              </a:srgbClr>
            </a:outerShdw>
          </a:effectLst>
        </p:spPr>
      </p:sp>
      <p:sp>
        <p:nvSpPr>
          <p:cNvPr id="6" name="Text 3"/>
          <p:cNvSpPr txBox="1"/>
          <p:nvPr/>
        </p:nvSpPr>
        <p:spPr>
          <a:xfrm>
            <a:off x="804672" y="204825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Marketing vor Dokumentation</a:t>
            </a:r>
            <a:endParaRPr lang="en-US" sz="1900" dirty="0"/>
          </a:p>
        </p:txBody>
      </p:sp>
      <p:sp>
        <p:nvSpPr>
          <p:cNvPr id="7" name="Text 4"/>
          <p:cNvSpPr txBox="1"/>
          <p:nvPr/>
        </p:nvSpPr>
        <p:spPr>
          <a:xfrm>
            <a:off x="804672" y="265176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564 von 701 neuen Platzierungen stützen sich auf Marketingseiten der Anbieter, 137 auf technische Dokumentation.</a:t>
            </a:r>
            <a:endParaRPr lang="en-US" sz="1500" dirty="0"/>
          </a:p>
        </p:txBody>
      </p:sp>
      <p:sp>
        <p:nvSpPr>
          <p:cNvPr id="8" name="card"/>
          <p:cNvSpPr/>
          <p:nvPr/>
        </p:nvSpPr>
        <p:spPr>
          <a:xfrm>
            <a:off x="6233008" y="182880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5606045713572446e+124" dist="3.9015114283931116e+123" dir="1.9896652774866004e+145">
              <a:srgbClr val="0B1F33">
                <a:alpha val="7.999999999999998e+148"/>
              </a:srgbClr>
            </a:outerShdw>
          </a:effectLst>
        </p:spPr>
      </p:sp>
      <p:sp>
        <p:nvSpPr>
          <p:cNvPr id="9" name="Text 6"/>
          <p:cNvSpPr txBox="1"/>
          <p:nvPr/>
        </p:nvSpPr>
        <p:spPr>
          <a:xfrm>
            <a:off x="6489040" y="204825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Preise schwer vergleichbar</a:t>
            </a:r>
            <a:endParaRPr lang="en-US" sz="1900" dirty="0"/>
          </a:p>
        </p:txBody>
      </p:sp>
      <p:sp>
        <p:nvSpPr>
          <p:cNvPr id="10" name="Text 7"/>
          <p:cNvSpPr txBox="1"/>
          <p:nvPr/>
        </p:nvSpPr>
        <p:spPr>
          <a:xfrm>
            <a:off x="6489040" y="265176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Kundenservice-KI wird in mindestens sieben Einheiten abgerechnet: je Lösung, Lizenz, Konversation, Minute, Credits, Tarifstufe oder auf Anfrage.</a:t>
            </a:r>
            <a:endParaRPr lang="en-US" sz="1500" dirty="0"/>
          </a:p>
        </p:txBody>
      </p:sp>
      <p:sp>
        <p:nvSpPr>
          <p:cNvPr id="11" name="card"/>
          <p:cNvSpPr/>
          <p:nvPr/>
        </p:nvSpPr>
        <p:spPr>
          <a:xfrm>
            <a:off x="548640" y="395478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1.9819678056237005e+128" dist="4.954919514059251e+127" dir="1.1937991664919603e+150">
              <a:srgbClr val="0B1F33">
                <a:alpha val="7.999999999999999e+153"/>
              </a:srgbClr>
            </a:outerShdw>
          </a:effectLst>
        </p:spPr>
      </p:sp>
      <p:sp>
        <p:nvSpPr>
          <p:cNvPr id="12" name="Text 9"/>
          <p:cNvSpPr txBox="1"/>
          <p:nvPr/>
        </p:nvSpPr>
        <p:spPr>
          <a:xfrm>
            <a:off x="804672" y="417423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Abhängigkeiten bleiben verborgen</a:t>
            </a:r>
            <a:endParaRPr lang="en-US" sz="1900" dirty="0"/>
          </a:p>
        </p:txBody>
      </p:sp>
      <p:sp>
        <p:nvSpPr>
          <p:cNvPr id="13" name="Text 10"/>
          <p:cNvSpPr txBox="1"/>
          <p:nvPr/>
        </p:nvSpPr>
        <p:spPr>
          <a:xfrm>
            <a:off x="804672" y="477774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Viele Anwendungen hängen an wenigen Knotenpunkten; eine Modell- oder Plattformänderung kann viele Produkte treffen.</a:t>
            </a:r>
            <a:endParaRPr lang="en-US" sz="1500" dirty="0"/>
          </a:p>
        </p:txBody>
      </p:sp>
      <p:sp>
        <p:nvSpPr>
          <p:cNvPr id="14" name="card"/>
          <p:cNvSpPr/>
          <p:nvPr/>
        </p:nvSpPr>
        <p:spPr>
          <a:xfrm>
            <a:off x="6233008" y="3954780"/>
            <a:ext cx="5410048" cy="1851660"/>
          </a:xfrm>
          <a:prstGeom prst="roundRect">
            <a:avLst>
              <a:gd name="adj" fmla="val 5926"/>
            </a:avLst>
          </a:prstGeom>
          <a:solidFill>
            <a:srgbClr val="FFFFFF"/>
          </a:solidFill>
          <a:ln w="9525">
            <a:solidFill>
              <a:srgbClr val="D9E2EA"/>
            </a:solidFill>
            <a:prstDash val="solid"/>
          </a:ln>
          <a:effectLst>
            <a:outerShdw sx="100000" sy="100000" kx="0" ky="0" algn="bl" rotWithShape="0" blurRad="2.5170991131420998e+132" dist="6.2927477828552495e+131" dir="7.162794998951762e+154">
              <a:srgbClr val="0B1F33">
                <a:alpha val="7.999999999999999e+158"/>
              </a:srgbClr>
            </a:outerShdw>
          </a:effectLst>
        </p:spPr>
      </p:sp>
      <p:sp>
        <p:nvSpPr>
          <p:cNvPr id="15" name="Text 12"/>
          <p:cNvSpPr txBox="1"/>
          <p:nvPr/>
        </p:nvSpPr>
        <p:spPr>
          <a:xfrm>
            <a:off x="6489040" y="4174236"/>
            <a:ext cx="4897984"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Identitäten ändern sich schnell</a:t>
            </a:r>
            <a:endParaRPr lang="en-US" sz="1900" dirty="0"/>
          </a:p>
        </p:txBody>
      </p:sp>
      <p:sp>
        <p:nvSpPr>
          <p:cNvPr id="16" name="Text 13"/>
          <p:cNvSpPr txBox="1"/>
          <p:nvPr/>
        </p:nvSpPr>
        <p:spPr>
          <a:xfrm>
            <a:off x="6489040" y="4777740"/>
            <a:ext cx="4897984" cy="89154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34 Umbenennungen und 26 Eigentümerwechsel innerhalb weniger Wochen Recherche.</a:t>
            </a:r>
            <a:endParaRPr lang="en-US" sz="1500" dirty="0"/>
          </a:p>
        </p:txBody>
      </p:sp>
      <p:sp>
        <p:nvSpPr>
          <p:cNvPr id="17"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 Rechercheausgabe des Good AI Prismas, 20.10.2026.</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motif"/>
          <p:cNvSpPr/>
          <p:nvPr/>
        </p:nvSpPr>
        <p:spPr>
          <a:xfrm>
            <a:off x="548640" y="1828800"/>
            <a:ext cx="566928" cy="566928"/>
          </a:xfrm>
          <a:prstGeom prst="ellipse">
            <a:avLst/>
          </a:prstGeom>
          <a:solidFill>
            <a:srgbClr val="0B1F33"/>
          </a:solidFill>
          <a:ln w="12700">
            <a:solidFill>
              <a:srgbClr val="0B1F33"/>
            </a:solidFill>
            <a:prstDash val="solid"/>
          </a:ln>
        </p:spPr>
      </p:sp>
      <p:sp>
        <p:nvSpPr>
          <p:cNvPr id="3" name="Text 1"/>
          <p:cNvSpPr txBox="1"/>
          <p:nvPr/>
        </p:nvSpPr>
        <p:spPr>
          <a:xfrm>
            <a:off x="548640" y="1828800"/>
            <a:ext cx="566928" cy="56692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4" name="Text 1"/>
          <p:cNvSpPr/>
          <p:nvPr>
            <p:ph idx="102" type="title" hasCustomPrompt="1"/>
          </p:nvPr>
        </p:nvSpPr>
        <p:spPr>
          <a:xfrm>
            <a:off x="548640" y="2651760"/>
            <a:ext cx="6949440" cy="1463040"/>
          </a:xfrm>
          <a:prstGeom prst="rect">
            <a:avLst/>
          </a:prstGeom>
          <a:noFill/>
          <a:ln/>
        </p:spPr>
        <p:txBody>
          <a:bodyPr wrap="square" lIns="0" tIns="0" rIns="0" bIns="0" rtlCol="0" anchor="t"/>
          <a:lstStyle/>
          <a:p>
            <a:pPr algn="l" indent="0" marL="0">
              <a:buNone/>
            </a:pPr>
            <a:r>
              <a:rPr lang="en-US" sz="3800" b="1" dirty="0">
                <a:solidFill>
                  <a:srgbClr val="FFFFFF"/>
                </a:solidFill>
              </a:rPr>
              <a:t>KI-Entscheidungen in einer unsicheren Welt</a:t>
            </a:r>
            <a:endParaRPr lang="en-US" sz="3800" dirty="0"/>
          </a:p>
        </p:txBody>
      </p:sp>
      <p:sp>
        <p:nvSpPr>
          <p:cNvPr id="5" name="Text 3"/>
          <p:cNvSpPr txBox="1"/>
          <p:nvPr/>
        </p:nvSpPr>
        <p:spPr>
          <a:xfrm>
            <a:off x="548640" y="4160520"/>
            <a:ext cx="6583680" cy="1280160"/>
          </a:xfrm>
          <a:prstGeom prst="rect">
            <a:avLst/>
          </a:prstGeom>
          <a:noFill/>
          <a:ln/>
        </p:spPr>
        <p:txBody>
          <a:bodyPr wrap="square" lIns="0" tIns="0" rIns="0" bIns="0" rtlCol="0" anchor="t"/>
          <a:lstStyle/>
          <a:p>
            <a:pPr indent="0" marL="0">
              <a:buNone/>
            </a:pPr>
            <a:r>
              <a:rPr lang="en-US" sz="1800" dirty="0">
                <a:solidFill>
                  <a:srgbClr val="DCE4EE"/>
                </a:solidFill>
              </a:rPr>
              <a:t>Eine glaubwürdige KI-Strategie muss auch dann nützlich bleiben, wenn sich die Bedingungen ändern.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12 · PHYSISCHE UND FINANZIELLE GRUNDLAGEN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KI beruht auf Chips, Strom, Kapital und Recht</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Hyperscaler investieren 2026 mehr als 700 Mrd. US-$; das Tempo bestimmen Stromnetze, Anschlusswarteschlangen und Genehmigungen.</a:t>
            </a:r>
            <a:endParaRPr lang="en-US" sz="1600" dirty="0"/>
          </a:p>
        </p:txBody>
      </p:sp>
      <p:sp>
        <p:nvSpPr>
          <p:cNvPr id="6" name="stat card"/>
          <p:cNvSpPr/>
          <p:nvPr/>
        </p:nvSpPr>
        <p:spPr>
          <a:xfrm>
            <a:off x="548640"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3.1967158736904667e+136" dist="7.991789684226167e+135" dir="4.297676999371057e+159">
              <a:srgbClr val="0B1F33">
                <a:alpha val="7.999999999999998e+163"/>
              </a:srgbClr>
            </a:outerShdw>
          </a:effectLst>
        </p:spPr>
      </p:sp>
      <p:sp>
        <p:nvSpPr>
          <p:cNvPr id="7" name="Text 4"/>
          <p:cNvSpPr txBox="1"/>
          <p:nvPr/>
        </p:nvSpPr>
        <p:spPr>
          <a:xfrm>
            <a:off x="822960"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485 TWh</a:t>
            </a:r>
            <a:endParaRPr lang="en-US" sz="5200" dirty="0"/>
          </a:p>
        </p:txBody>
      </p:sp>
      <p:sp>
        <p:nvSpPr>
          <p:cNvPr id="8" name="Text 5"/>
          <p:cNvSpPr txBox="1"/>
          <p:nvPr/>
        </p:nvSpPr>
        <p:spPr>
          <a:xfrm>
            <a:off x="822960"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Stromverbrauch aller Rechenzentren 2025</a:t>
            </a:r>
            <a:endParaRPr lang="en-US" sz="1400" dirty="0"/>
          </a:p>
        </p:txBody>
      </p:sp>
      <p:sp>
        <p:nvSpPr>
          <p:cNvPr id="9" name="stat card"/>
          <p:cNvSpPr/>
          <p:nvPr/>
        </p:nvSpPr>
        <p:spPr>
          <a:xfrm>
            <a:off x="4338218" y="2423160"/>
            <a:ext cx="3515258" cy="2743200"/>
          </a:xfrm>
          <a:prstGeom prst="roundRect">
            <a:avLst>
              <a:gd name="adj" fmla="val 4000"/>
            </a:avLst>
          </a:prstGeom>
          <a:solidFill>
            <a:srgbClr val="0B1F33"/>
          </a:solidFill>
          <a:ln w="9525">
            <a:solidFill>
              <a:srgbClr val="35C8FF">
                <a:alpha val="45000"/>
              </a:srgbClr>
            </a:solidFill>
            <a:prstDash val="solid"/>
          </a:ln>
          <a:effectLst>
            <a:outerShdw sx="100000" sy="100000" kx="0" ky="0" algn="bl" rotWithShape="0" blurRad="7.460262042317042e+29" dist="2.1315034406620118e+29" dir="2.519424e+35">
              <a:srgbClr val="0B1F33">
                <a:alpha val="1.7999999999999998e+34"/>
              </a:srgbClr>
            </a:outerShdw>
          </a:effectLst>
        </p:spPr>
      </p:sp>
      <p:sp>
        <p:nvSpPr>
          <p:cNvPr id="10" name="Text 7"/>
          <p:cNvSpPr txBox="1"/>
          <p:nvPr/>
        </p:nvSpPr>
        <p:spPr>
          <a:xfrm>
            <a:off x="4612538"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FFFFFF"/>
                </a:solidFill>
              </a:rPr>
              <a:t>950 TWh</a:t>
            </a:r>
            <a:endParaRPr lang="en-US" sz="5200" dirty="0"/>
          </a:p>
        </p:txBody>
      </p:sp>
      <p:sp>
        <p:nvSpPr>
          <p:cNvPr id="11" name="Text 8"/>
          <p:cNvSpPr txBox="1"/>
          <p:nvPr/>
        </p:nvSpPr>
        <p:spPr>
          <a:xfrm>
            <a:off x="4612538" y="4069080"/>
            <a:ext cx="2966618" cy="960120"/>
          </a:xfrm>
          <a:prstGeom prst="rect">
            <a:avLst/>
          </a:prstGeom>
          <a:noFill/>
          <a:ln/>
        </p:spPr>
        <p:txBody>
          <a:bodyPr wrap="square" lIns="0" tIns="0" rIns="0" bIns="0" rtlCol="0" anchor="t"/>
          <a:lstStyle/>
          <a:p>
            <a:pPr indent="0" marL="0">
              <a:buNone/>
            </a:pPr>
            <a:r>
              <a:rPr lang="en-US" sz="1400" dirty="0">
                <a:solidFill>
                  <a:srgbClr val="DCE4EE"/>
                </a:solidFill>
              </a:rPr>
              <a:t>Prognose für 2030, rund 3 % des weltweiten Bedarfs</a:t>
            </a:r>
            <a:endParaRPr lang="en-US" sz="1400" dirty="0"/>
          </a:p>
        </p:txBody>
      </p:sp>
      <p:sp>
        <p:nvSpPr>
          <p:cNvPr id="12" name="stat card"/>
          <p:cNvSpPr/>
          <p:nvPr/>
        </p:nvSpPr>
        <p:spPr>
          <a:xfrm>
            <a:off x="8127797" y="2423160"/>
            <a:ext cx="3515258" cy="2743200"/>
          </a:xfrm>
          <a:prstGeom prst="roundRect">
            <a:avLst>
              <a:gd name="adj" fmla="val 4000"/>
            </a:avLst>
          </a:prstGeom>
          <a:solidFill>
            <a:srgbClr val="FFFFFF"/>
          </a:solidFill>
          <a:ln w="9525">
            <a:solidFill>
              <a:srgbClr val="D9E2EA"/>
            </a:solidFill>
            <a:prstDash val="solid"/>
          </a:ln>
          <a:effectLst>
            <a:outerShdw sx="100000" sy="100000" kx="0" ky="0" algn="bl" rotWithShape="0" blurRad="4.0598291595868925e+140" dist="1.0149572898967231e+140" dir="2.5786061996226343e+164">
              <a:srgbClr val="0B1F33">
                <a:alpha val="7.999999999999998e+168"/>
              </a:srgbClr>
            </a:outerShdw>
          </a:effectLst>
        </p:spPr>
      </p:sp>
      <p:sp>
        <p:nvSpPr>
          <p:cNvPr id="13" name="Text 10"/>
          <p:cNvSpPr txBox="1"/>
          <p:nvPr/>
        </p:nvSpPr>
        <p:spPr>
          <a:xfrm>
            <a:off x="8402117" y="3108960"/>
            <a:ext cx="2966618" cy="914400"/>
          </a:xfrm>
          <a:prstGeom prst="rect">
            <a:avLst/>
          </a:prstGeom>
          <a:noFill/>
          <a:ln/>
        </p:spPr>
        <p:txBody>
          <a:bodyPr wrap="square" lIns="0" tIns="0" rIns="0" bIns="0" rtlCol="0" anchor="ctr">
            <a:normAutofit/>
          </a:bodyPr>
          <a:lstStyle/>
          <a:p>
            <a:pPr indent="0" marL="0">
              <a:buNone/>
            </a:pPr>
            <a:r>
              <a:rPr lang="en-US" sz="5200" dirty="0">
                <a:solidFill>
                  <a:srgbClr val="061321"/>
                </a:solidFill>
              </a:rPr>
              <a:t>56 %</a:t>
            </a:r>
            <a:endParaRPr lang="en-US" sz="5200" dirty="0"/>
          </a:p>
        </p:txBody>
      </p:sp>
      <p:sp>
        <p:nvSpPr>
          <p:cNvPr id="14" name="Text 11"/>
          <p:cNvSpPr txBox="1"/>
          <p:nvPr/>
        </p:nvSpPr>
        <p:spPr>
          <a:xfrm>
            <a:off x="8402117" y="4069080"/>
            <a:ext cx="2966618" cy="960120"/>
          </a:xfrm>
          <a:prstGeom prst="rect">
            <a:avLst/>
          </a:prstGeom>
          <a:noFill/>
          <a:ln/>
        </p:spPr>
        <p:txBody>
          <a:bodyPr wrap="square" lIns="0" tIns="0" rIns="0" bIns="0" rtlCol="0" anchor="t"/>
          <a:lstStyle/>
          <a:p>
            <a:pPr indent="0" marL="0">
              <a:buNone/>
            </a:pPr>
            <a:r>
              <a:rPr lang="en-US" sz="1400" dirty="0">
                <a:solidFill>
                  <a:srgbClr val="4A5B6E"/>
                </a:solidFill>
              </a:rPr>
              <a:t>der CEOs sehen bislang keinen nennenswerten finanziellen Nutzen durch KI</a:t>
            </a:r>
            <a:endParaRPr lang="en-US" sz="1400" dirty="0"/>
          </a:p>
        </p:txBody>
      </p:sp>
      <p:sp>
        <p:nvSpPr>
          <p:cNvPr id="15"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Quellen: IEA, Key Questions on Energy and AI, 2026; PwC 29th Global CEO Survey, Jan. 2026 (4.454 CEOs).</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12 · SECHS ENTSCHEIDUNGEN, JE ZWEI RISIKEN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Umkehrbare Wege wählen</a:t>
            </a:r>
            <a:endParaRPr lang="en-US" sz="3000" dirty="0"/>
          </a:p>
        </p:txBody>
      </p:sp>
      <p:graphicFrame>
        <p:nvGraphicFramePr>
          <p:cNvPr id="22" name="table"/>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377440"/>
                <a:gridCol w="2743200"/>
                <a:gridCol w="2743200"/>
                <a:gridCol w="3227832"/>
              </a:tblGrid>
              <a:tr h="0">
                <a:tc>
                  <a:txBody>
                    <a:bodyPr/>
                    <a:lstStyle/>
                    <a:p>
                      <a:pPr indent="0" marL="0">
                        <a:buNone/>
                      </a:pPr>
                      <a:r>
                        <a:rPr lang="en-US" sz="1100" b="1" spc="100" kern="0" dirty="0">
                          <a:solidFill>
                            <a:srgbClr val="FFFFFF"/>
                          </a:solidFill>
                        </a:rPr>
                        <a:t>ENTSCHEIDUNG</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ZU SCHNELL</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ZU LANGSAM</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c>
                  <a:txBody>
                    <a:bodyPr/>
                    <a:lstStyle/>
                    <a:p>
                      <a:pPr indent="0" marL="0">
                        <a:buNone/>
                      </a:pPr>
                      <a:r>
                        <a:rPr lang="en-US" sz="1100" b="1" spc="100" kern="0" dirty="0">
                          <a:solidFill>
                            <a:srgbClr val="FFFFFF"/>
                          </a:solidFill>
                        </a:rPr>
                        <a:t>EIN UMKEHRBARER WEG</a:t>
                      </a:r>
                      <a:endParaRPr lang="en-US" sz="110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061321"/>
                    </a:solidFill>
                  </a:tcPr>
                </a:tc>
              </a:tr>
              <a:tr h="0">
                <a:tc>
                  <a:txBody>
                    <a:bodyPr/>
                    <a:lstStyle/>
                    <a:p>
                      <a:pPr indent="0" marL="0">
                        <a:buNone/>
                      </a:pPr>
                      <a:r>
                        <a:rPr lang="en-US" sz="1150" b="1" dirty="0">
                          <a:solidFill>
                            <a:srgbClr val="061321"/>
                          </a:solidFill>
                        </a:rPr>
                        <a:t>Jetzt investieren oder gestuft</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Für Fähigkeiten zahlen, die bald billiger oder veraltet sind</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Hinter Wettbewerbern zurückfallen, die ihre Arbeit neu gestalten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Stufenweise Zusagen mit festem Prüftermin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150" b="1" dirty="0">
                          <a:solidFill>
                            <a:srgbClr val="061321"/>
                          </a:solidFill>
                        </a:rPr>
                        <a:t>Kaufen, selbst entwickeln oder kombinieren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Bindung an die Roadmap eines Anbieters</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Wartung übernehmen, für die das Personal fehlt</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Hybridlösung mit klaren Ausstiegs- und Exportregeln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r h="0">
                <a:tc>
                  <a:txBody>
                    <a:bodyPr/>
                    <a:lstStyle/>
                    <a:p>
                      <a:pPr indent="0" marL="0">
                        <a:buNone/>
                      </a:pPr>
                      <a:r>
                        <a:rPr lang="en-US" sz="1150" b="1" dirty="0">
                          <a:solidFill>
                            <a:srgbClr val="061321"/>
                          </a:solidFill>
                        </a:rPr>
                        <a:t>Kontrolle über Daten behalten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Daten werden über das Vereinbarte hinaus genutzt oder gespeichert</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Gerade die Nutzungen blockieren, die Wert schaffen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Dokumentierte Bedingungen für Hosting, Training und Zugriff</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150" b="1" dirty="0">
                          <a:solidFill>
                            <a:srgbClr val="061321"/>
                          </a:solidFill>
                        </a:rPr>
                        <a:t>Auf welche Anbieter setzen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Konzentration: Änderungen bei Preis, Kapazität oder Zugang</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Integrationsaufwand durch zu viele Anbieter</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Eine getestete Ausweichlösung für jede kritische Anwendung</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r h="0">
                <a:tc>
                  <a:txBody>
                    <a:bodyPr/>
                    <a:lstStyle/>
                    <a:p>
                      <a:pPr indent="0" marL="0">
                        <a:buNone/>
                      </a:pPr>
                      <a:r>
                        <a:rPr lang="en-US" sz="1150" b="1" dirty="0">
                          <a:solidFill>
                            <a:srgbClr val="061321"/>
                          </a:solidFill>
                        </a:rPr>
                        <a:t>Wessen Arbeit neu gestalten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Widerstand, Kompetenzlücken und Fehler ohne Verantwortliche</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Gewinne, die als ungenutzte eingesparte Zeit verpuffen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c>
                  <a:txBody>
                    <a:bodyPr/>
                    <a:lstStyle/>
                    <a:p>
                      <a:pPr indent="0" marL="0">
                        <a:buNone/>
                      </a:pPr>
                      <a:r>
                        <a:rPr lang="en-US" sz="1150" dirty="0">
                          <a:solidFill>
                            <a:srgbClr val="4A5B6E"/>
                          </a:solidFill>
                        </a:rPr>
                        <a:t>Partizipativer Veränderungsplan mit Verantwortlichen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4F7FA"/>
                    </a:solidFill>
                  </a:tcPr>
                </a:tc>
              </a:tr>
              <a:tr h="0">
                <a:tc>
                  <a:txBody>
                    <a:bodyPr/>
                    <a:lstStyle/>
                    <a:p>
                      <a:pPr indent="0" marL="0">
                        <a:buNone/>
                      </a:pPr>
                      <a:r>
                        <a:rPr lang="en-US" sz="1150" b="1" dirty="0">
                          <a:solidFill>
                            <a:srgbClr val="061321"/>
                          </a:solidFill>
                        </a:rPr>
                        <a:t>Evidenz vor Skalierung</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Ein unbewiesenes Ergebnis skalieren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Endlose Piloten ohne Entscheidung</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indent="0" marL="0">
                        <a:buNone/>
                      </a:pPr>
                      <a:r>
                        <a:rPr lang="en-US" sz="1150" dirty="0">
                          <a:solidFill>
                            <a:srgbClr val="4A5B6E"/>
                          </a:solidFill>
                        </a:rPr>
                        <a:t>Vorab vereinbarte Weiter-/Stopp-Kriterien</a:t>
                      </a:r>
                      <a:endParaRPr lang="en-US" sz="1150" dirty="0"/>
                    </a:p>
                  </a:txBody>
                  <a:tcPr marL="128016" marR="128016" marT="109728" marB="109728" anchor="ctr">
                    <a:lnL w="0" cap="flat" cmpd="sng" algn="ctr">
                      <a:noFill/>
                    </a:lnL>
                    <a:lnR w="0" cap="flat" cmpd="sng" algn="ctr">
                      <a:noFill/>
                    </a:lnR>
                    <a:lnT w="0" cap="flat" cmpd="sng" algn="ctr">
                      <a:noFill/>
                    </a:lnT>
                    <a:lnB w="0" cap="flat" cmpd="sng" algn="ctr">
                      <a:noFill/>
                    </a:lnB>
                    <a:solidFill>
                      <a:srgbClr val="FFFFFF"/>
                    </a:solidFill>
                  </a:tcPr>
                </a:tc>
              </a:tr>
            </a:tbl>
          </a:graphicData>
        </a:graphic>
      </p:graphicFrame>
      <p:sp>
        <p:nvSpPr>
          <p:cNvPr id="6" name="source"/>
          <p:cNvSpPr txBox="1"/>
          <p:nvPr/>
        </p:nvSpPr>
        <p:spPr>
          <a:xfrm>
            <a:off x="548640" y="5989320"/>
            <a:ext cx="11094415" cy="320040"/>
          </a:xfrm>
          <a:prstGeom prst="rect">
            <a:avLst/>
          </a:prstGeom>
          <a:noFill/>
          <a:ln/>
        </p:spPr>
        <p:txBody>
          <a:bodyPr wrap="square" lIns="0" tIns="0" rIns="0" bIns="0" rtlCol="0" anchor="b"/>
          <a:lstStyle/>
          <a:p>
            <a:pPr indent="0" marL="0">
              <a:buNone/>
            </a:pPr>
            <a:r>
              <a:rPr lang="en-US" sz="1000" dirty="0">
                <a:solidFill>
                  <a:srgbClr val="6B7C8F"/>
                </a:solidFill>
              </a:rPr>
              <a:t>Perspektive Belegschaft (Severin L. Wilson): Einführung, Schulung, Beteiligung und Aufsicht sind Teil jeder stufenweisen Zusage.</a:t>
            </a:r>
            <a:endParaRPr lang="en-US" sz="1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SCHLUSSFOLGERUNGEN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Was die Evidenz insgesamt ergibt</a:t>
            </a:r>
            <a:endParaRPr lang="en-US" sz="3000" dirty="0"/>
          </a:p>
        </p:txBody>
      </p:sp>
      <p:sp>
        <p:nvSpPr>
          <p:cNvPr id="5" name="card"/>
          <p:cNvSpPr/>
          <p:nvPr/>
        </p:nvSpPr>
        <p:spPr>
          <a:xfrm>
            <a:off x="548640"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5.155983032675354e+144" dist="1.2889957581688384e+144" dir="1.5471637197735807e+169">
              <a:srgbClr val="0B1F33">
                <a:alpha val="7.999999999999998e+173"/>
              </a:srgbClr>
            </a:outerShdw>
          </a:effectLst>
        </p:spPr>
      </p:sp>
      <p:sp>
        <p:nvSpPr>
          <p:cNvPr id="6" name="motif"/>
          <p:cNvSpPr/>
          <p:nvPr/>
        </p:nvSpPr>
        <p:spPr>
          <a:xfrm>
            <a:off x="804672" y="2084832"/>
            <a:ext cx="384048" cy="384048"/>
          </a:xfrm>
          <a:prstGeom prst="ellipse">
            <a:avLst/>
          </a:prstGeom>
          <a:solidFill>
            <a:srgbClr val="0A6E9E"/>
          </a:solidFill>
          <a:ln w="12700">
            <a:solidFill>
              <a:srgbClr val="0A6E9E"/>
            </a:solidFill>
            <a:prstDash val="solid"/>
          </a:ln>
        </p:spPr>
      </p:sp>
      <p:sp>
        <p:nvSpPr>
          <p:cNvPr id="7" name="Text 4"/>
          <p:cNvSpPr txBox="1"/>
          <p:nvPr/>
        </p:nvSpPr>
        <p:spPr>
          <a:xfrm>
            <a:off x="804672"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8" name="Text 5"/>
          <p:cNvSpPr txBox="1"/>
          <p:nvPr/>
        </p:nvSpPr>
        <p:spPr>
          <a:xfrm>
            <a:off x="1371600"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Nutzung mit Ergebnissen verbinden</a:t>
            </a:r>
            <a:endParaRPr lang="en-US" sz="1900" dirty="0"/>
          </a:p>
        </p:txBody>
      </p:sp>
      <p:sp>
        <p:nvSpPr>
          <p:cNvPr id="9" name="Text 6"/>
          <p:cNvSpPr txBox="1"/>
          <p:nvPr/>
        </p:nvSpPr>
        <p:spPr>
          <a:xfrm>
            <a:off x="804672"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Nutzung, akzeptierte Ergebnisse, Qualität und Gesamtkosten gemeinsam erfassen.</a:t>
            </a:r>
            <a:endParaRPr lang="en-US" sz="1500" dirty="0"/>
          </a:p>
        </p:txBody>
      </p:sp>
      <p:sp>
        <p:nvSpPr>
          <p:cNvPr id="10" name="card"/>
          <p:cNvSpPr/>
          <p:nvPr/>
        </p:nvSpPr>
        <p:spPr>
          <a:xfrm>
            <a:off x="4338218"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6.548098451497699e+148" dist="1.6370246128744248e+148" dir="9.282982318641485e+173">
              <a:srgbClr val="0B1F33">
                <a:alpha val="7.999999999999998e+178"/>
              </a:srgbClr>
            </a:outerShdw>
          </a:effectLst>
        </p:spPr>
      </p:sp>
      <p:sp>
        <p:nvSpPr>
          <p:cNvPr id="11" name="motif"/>
          <p:cNvSpPr/>
          <p:nvPr/>
        </p:nvSpPr>
        <p:spPr>
          <a:xfrm>
            <a:off x="4594250" y="2084832"/>
            <a:ext cx="384048" cy="384048"/>
          </a:xfrm>
          <a:prstGeom prst="ellipse">
            <a:avLst/>
          </a:prstGeom>
          <a:solidFill>
            <a:srgbClr val="0B1F33"/>
          </a:solidFill>
          <a:ln w="12700">
            <a:solidFill>
              <a:srgbClr val="0B1F33"/>
            </a:solidFill>
            <a:prstDash val="solid"/>
          </a:ln>
        </p:spPr>
      </p:sp>
      <p:sp>
        <p:nvSpPr>
          <p:cNvPr id="12" name="Text 9"/>
          <p:cNvSpPr txBox="1"/>
          <p:nvPr/>
        </p:nvSpPr>
        <p:spPr>
          <a:xfrm>
            <a:off x="4594250"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13" name="Text 10"/>
          <p:cNvSpPr txBox="1"/>
          <p:nvPr/>
        </p:nvSpPr>
        <p:spPr>
          <a:xfrm>
            <a:off x="5161178"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Fähigkeiten um eine nützliche erste Aufgabe aufbauen</a:t>
            </a:r>
            <a:endParaRPr lang="en-US" sz="1900" dirty="0"/>
          </a:p>
        </p:txBody>
      </p:sp>
      <p:sp>
        <p:nvSpPr>
          <p:cNvPr id="14" name="Text 11"/>
          <p:cNvSpPr txBox="1"/>
          <p:nvPr/>
        </p:nvSpPr>
        <p:spPr>
          <a:xfrm>
            <a:off x="4594250"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Ein lohnender Prozess, eine Ausgangsbasis, Zeit und Unterstützung zum Lernen.</a:t>
            </a:r>
            <a:endParaRPr lang="en-US" sz="1500" dirty="0"/>
          </a:p>
        </p:txBody>
      </p:sp>
      <p:sp>
        <p:nvSpPr>
          <p:cNvPr id="15" name="card"/>
          <p:cNvSpPr/>
          <p:nvPr/>
        </p:nvSpPr>
        <p:spPr>
          <a:xfrm>
            <a:off x="8127797" y="1828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8.316085033402078e+152" dist="2.0790212583505195e+152" dir="5.569789391184891e+178">
              <a:srgbClr val="0B1F33">
                <a:alpha val="7.999999999999998e+183"/>
              </a:srgbClr>
            </a:outerShdw>
          </a:effectLst>
        </p:spPr>
      </p:sp>
      <p:sp>
        <p:nvSpPr>
          <p:cNvPr id="16" name="motif"/>
          <p:cNvSpPr/>
          <p:nvPr/>
        </p:nvSpPr>
        <p:spPr>
          <a:xfrm>
            <a:off x="8383829" y="2084832"/>
            <a:ext cx="384048" cy="384048"/>
          </a:xfrm>
          <a:prstGeom prst="ellipse">
            <a:avLst/>
          </a:prstGeom>
          <a:solidFill>
            <a:srgbClr val="0A6E9E"/>
          </a:solidFill>
          <a:ln w="12700">
            <a:solidFill>
              <a:srgbClr val="0A6E9E"/>
            </a:solidFill>
            <a:prstDash val="solid"/>
          </a:ln>
        </p:spPr>
      </p:sp>
      <p:sp>
        <p:nvSpPr>
          <p:cNvPr id="17" name="Text 14"/>
          <p:cNvSpPr txBox="1"/>
          <p:nvPr/>
        </p:nvSpPr>
        <p:spPr>
          <a:xfrm>
            <a:off x="8383829" y="2084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8" name="Text 15"/>
          <p:cNvSpPr txBox="1"/>
          <p:nvPr/>
        </p:nvSpPr>
        <p:spPr>
          <a:xfrm>
            <a:off x="8950757" y="2048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Den Weg an die Organisation anpassen</a:t>
            </a:r>
            <a:endParaRPr lang="en-US" sz="1900" dirty="0"/>
          </a:p>
        </p:txBody>
      </p:sp>
      <p:sp>
        <p:nvSpPr>
          <p:cNvPr id="19" name="Text 16"/>
          <p:cNvSpPr txBox="1"/>
          <p:nvPr/>
        </p:nvSpPr>
        <p:spPr>
          <a:xfrm>
            <a:off x="8383829" y="2651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Angemessene Einstiege für Kleine; klare Verantwortung bei Großen.</a:t>
            </a:r>
            <a:endParaRPr lang="en-US" sz="1500" dirty="0"/>
          </a:p>
        </p:txBody>
      </p:sp>
      <p:sp>
        <p:nvSpPr>
          <p:cNvPr id="20" name="card"/>
          <p:cNvSpPr/>
          <p:nvPr/>
        </p:nvSpPr>
        <p:spPr>
          <a:xfrm>
            <a:off x="548640"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056142799242064e+157" dist="2.64035699810516e+156" dir="3.3418736347109347e+183">
              <a:srgbClr val="0B1F33">
                <a:alpha val="7.999999999999998e+188"/>
              </a:srgbClr>
            </a:outerShdw>
          </a:effectLst>
        </p:spPr>
      </p:sp>
      <p:sp>
        <p:nvSpPr>
          <p:cNvPr id="21" name="motif"/>
          <p:cNvSpPr/>
          <p:nvPr/>
        </p:nvSpPr>
        <p:spPr>
          <a:xfrm>
            <a:off x="804672" y="4370832"/>
            <a:ext cx="384048" cy="384048"/>
          </a:xfrm>
          <a:prstGeom prst="ellipse">
            <a:avLst/>
          </a:prstGeom>
          <a:solidFill>
            <a:srgbClr val="0B1F33"/>
          </a:solidFill>
          <a:ln w="12700">
            <a:solidFill>
              <a:srgbClr val="0B1F33"/>
            </a:solidFill>
            <a:prstDash val="solid"/>
          </a:ln>
        </p:spPr>
      </p:sp>
      <p:sp>
        <p:nvSpPr>
          <p:cNvPr id="22" name="Text 19"/>
          <p:cNvSpPr txBox="1"/>
          <p:nvPr/>
        </p:nvSpPr>
        <p:spPr>
          <a:xfrm>
            <a:off x="804672"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23" name="Text 20"/>
          <p:cNvSpPr txBox="1"/>
          <p:nvPr/>
        </p:nvSpPr>
        <p:spPr>
          <a:xfrm>
            <a:off x="1371600"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Veröffentlichte Belege für die Auswahlliste nutzen</a:t>
            </a:r>
            <a:endParaRPr lang="en-US" sz="1900" dirty="0"/>
          </a:p>
        </p:txBody>
      </p:sp>
      <p:sp>
        <p:nvSpPr>
          <p:cNvPr id="24" name="Text 21"/>
          <p:cNvSpPr txBox="1"/>
          <p:nvPr/>
        </p:nvSpPr>
        <p:spPr>
          <a:xfrm>
            <a:off x="804672"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Fehlende Dokumentation als offene Frage behandeln; Bedingungen schriftlich.</a:t>
            </a:r>
            <a:endParaRPr lang="en-US" sz="1500" dirty="0"/>
          </a:p>
        </p:txBody>
      </p:sp>
      <p:sp>
        <p:nvSpPr>
          <p:cNvPr id="25" name="card"/>
          <p:cNvSpPr/>
          <p:nvPr/>
        </p:nvSpPr>
        <p:spPr>
          <a:xfrm>
            <a:off x="4338218"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3413013550374212e+161" dist="3.353253387593553e+160" dir="2.0051241808265608e+188">
              <a:srgbClr val="0B1F33">
                <a:alpha val="7.999999999999997e+193"/>
              </a:srgbClr>
            </a:outerShdw>
          </a:effectLst>
        </p:spPr>
      </p:sp>
      <p:sp>
        <p:nvSpPr>
          <p:cNvPr id="26" name="motif"/>
          <p:cNvSpPr/>
          <p:nvPr/>
        </p:nvSpPr>
        <p:spPr>
          <a:xfrm>
            <a:off x="4594250" y="4370832"/>
            <a:ext cx="384048" cy="384048"/>
          </a:xfrm>
          <a:prstGeom prst="ellipse">
            <a:avLst/>
          </a:prstGeom>
          <a:solidFill>
            <a:srgbClr val="0A6E9E"/>
          </a:solidFill>
          <a:ln w="12700">
            <a:solidFill>
              <a:srgbClr val="0A6E9E"/>
            </a:solidFill>
            <a:prstDash val="solid"/>
          </a:ln>
        </p:spPr>
      </p:sp>
      <p:sp>
        <p:nvSpPr>
          <p:cNvPr id="27" name="Text 24"/>
          <p:cNvSpPr txBox="1"/>
          <p:nvPr/>
        </p:nvSpPr>
        <p:spPr>
          <a:xfrm>
            <a:off x="4594250"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28" name="Text 25"/>
          <p:cNvSpPr txBox="1"/>
          <p:nvPr/>
        </p:nvSpPr>
        <p:spPr>
          <a:xfrm>
            <a:off x="5161178"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Governance schon heute zum Teil des Fortschritts machen</a:t>
            </a:r>
            <a:endParaRPr lang="en-US" sz="1900" dirty="0"/>
          </a:p>
        </p:txBody>
      </p:sp>
      <p:sp>
        <p:nvSpPr>
          <p:cNvPr id="29" name="Text 26"/>
          <p:cNvSpPr txBox="1"/>
          <p:nvPr/>
        </p:nvSpPr>
        <p:spPr>
          <a:xfrm>
            <a:off x="4594250"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Ein KI-Inventar mit Verantwortlichen, geprüft am maßgeblichen Recht.</a:t>
            </a:r>
            <a:endParaRPr lang="en-US" sz="1500" dirty="0"/>
          </a:p>
        </p:txBody>
      </p:sp>
      <p:sp>
        <p:nvSpPr>
          <p:cNvPr id="30" name="card"/>
          <p:cNvSpPr/>
          <p:nvPr/>
        </p:nvSpPr>
        <p:spPr>
          <a:xfrm>
            <a:off x="8127797" y="4114800"/>
            <a:ext cx="3515258" cy="2011680"/>
          </a:xfrm>
          <a:prstGeom prst="roundRect">
            <a:avLst>
              <a:gd name="adj" fmla="val 5455"/>
            </a:avLst>
          </a:prstGeom>
          <a:solidFill>
            <a:srgbClr val="FFFFFF"/>
          </a:solidFill>
          <a:ln w="9525">
            <a:solidFill>
              <a:srgbClr val="D9E2EA"/>
            </a:solidFill>
            <a:prstDash val="solid"/>
          </a:ln>
          <a:effectLst>
            <a:outerShdw sx="100000" sy="100000" kx="0" ky="0" algn="bl" rotWithShape="0" blurRad="1.703452720897525e+165" dist="4.2586318022438123e+164" dir="1.2030745084959364e+193">
              <a:srgbClr val="0B1F33">
                <a:alpha val="7.999999999999997e+198"/>
              </a:srgbClr>
            </a:outerShdw>
          </a:effectLst>
        </p:spPr>
      </p:sp>
      <p:sp>
        <p:nvSpPr>
          <p:cNvPr id="31" name="motif"/>
          <p:cNvSpPr/>
          <p:nvPr/>
        </p:nvSpPr>
        <p:spPr>
          <a:xfrm>
            <a:off x="8383829" y="4370832"/>
            <a:ext cx="384048" cy="384048"/>
          </a:xfrm>
          <a:prstGeom prst="ellipse">
            <a:avLst/>
          </a:prstGeom>
          <a:solidFill>
            <a:srgbClr val="0B1F33"/>
          </a:solidFill>
          <a:ln w="12700">
            <a:solidFill>
              <a:srgbClr val="0B1F33"/>
            </a:solidFill>
            <a:prstDash val="solid"/>
          </a:ln>
        </p:spPr>
      </p:sp>
      <p:sp>
        <p:nvSpPr>
          <p:cNvPr id="32" name="Text 29"/>
          <p:cNvSpPr txBox="1"/>
          <p:nvPr/>
        </p:nvSpPr>
        <p:spPr>
          <a:xfrm>
            <a:off x="8383829" y="437083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rPr>
              <a:t>6</a:t>
            </a:r>
            <a:endParaRPr lang="en-US" sz="1300" dirty="0"/>
          </a:p>
        </p:txBody>
      </p:sp>
      <p:sp>
        <p:nvSpPr>
          <p:cNvPr id="33" name="Text 30"/>
          <p:cNvSpPr txBox="1"/>
          <p:nvPr/>
        </p:nvSpPr>
        <p:spPr>
          <a:xfrm>
            <a:off x="8950757" y="4334256"/>
            <a:ext cx="2463698" cy="502920"/>
          </a:xfrm>
          <a:prstGeom prst="rect">
            <a:avLst/>
          </a:prstGeom>
          <a:noFill/>
          <a:ln/>
        </p:spPr>
        <p:txBody>
          <a:bodyPr wrap="square" lIns="0" tIns="0" rIns="0" bIns="0" rtlCol="0" anchor="ctr">
            <a:normAutofit/>
          </a:bodyPr>
          <a:lstStyle/>
          <a:p>
            <a:pPr indent="0" marL="0">
              <a:buNone/>
            </a:pPr>
            <a:r>
              <a:rPr lang="en-US" sz="1900" dirty="0">
                <a:solidFill>
                  <a:srgbClr val="061321"/>
                </a:solidFill>
              </a:rPr>
              <a:t>In Lernen und Resilienz investieren</a:t>
            </a:r>
            <a:endParaRPr lang="en-US" sz="1900" dirty="0"/>
          </a:p>
        </p:txBody>
      </p:sp>
      <p:sp>
        <p:nvSpPr>
          <p:cNvPr id="34" name="Text 31"/>
          <p:cNvSpPr txBox="1"/>
          <p:nvPr/>
        </p:nvSpPr>
        <p:spPr>
          <a:xfrm>
            <a:off x="8383829" y="4937760"/>
            <a:ext cx="3003194" cy="1051560"/>
          </a:xfrm>
          <a:prstGeom prst="rect">
            <a:avLst/>
          </a:prstGeom>
          <a:noFill/>
          <a:ln/>
        </p:spPr>
        <p:txBody>
          <a:bodyPr wrap="square" lIns="0" tIns="0" rIns="0" bIns="0" rtlCol="0" anchor="t"/>
          <a:lstStyle/>
          <a:p>
            <a:pPr indent="0" marL="0">
              <a:spcAft>
                <a:spcPts val="400"/>
              </a:spcAft>
              <a:buNone/>
            </a:pPr>
            <a:r>
              <a:rPr lang="en-US" sz="1500" dirty="0">
                <a:solidFill>
                  <a:srgbClr val="4A5B6E"/>
                </a:solidFill>
              </a:rPr>
              <a:t>Stufenweise Piloten, getestete Ausweichlösungen, skalieren, wenn die Evidenz trägt.</a:t>
            </a:r>
            <a:endParaRPr lang="en-US" sz="15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13 · DIE AGENDA FÜR 2027</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Drei Phasen, zwei Schwellen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Ausgangsbasis festlegen, ein begleitetes Pilotprojekt durchführen, aus dem Ergebnis lernen und dort skalieren, wo es sich lohnt.</a:t>
            </a:r>
            <a:endParaRPr lang="en-US" sz="1600" dirty="0"/>
          </a:p>
        </p:txBody>
      </p:sp>
      <p:sp>
        <p:nvSpPr>
          <p:cNvPr id="6" name="connector"/>
          <p:cNvSpPr/>
          <p:nvPr/>
        </p:nvSpPr>
        <p:spPr>
          <a:xfrm>
            <a:off x="1566642" y="2807208"/>
            <a:ext cx="9058412" cy="0"/>
          </a:xfrm>
          <a:prstGeom prst="line">
            <a:avLst/>
          </a:prstGeom>
          <a:noFill/>
          <a:ln w="25400">
            <a:solidFill>
              <a:srgbClr val="DCE4EC"/>
            </a:solidFill>
            <a:prstDash val="solid"/>
          </a:ln>
        </p:spPr>
      </p:sp>
      <p:sp>
        <p:nvSpPr>
          <p:cNvPr id="7"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8"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9" name="Text 6"/>
          <p:cNvSpPr txBox="1"/>
          <p:nvPr/>
        </p:nvSpPr>
        <p:spPr>
          <a:xfrm>
            <a:off x="548640"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JETZT · VOR DEM PILOTPROJEKT</a:t>
            </a:r>
            <a:endParaRPr lang="en-US" sz="1100" dirty="0"/>
          </a:p>
        </p:txBody>
      </p:sp>
      <p:sp>
        <p:nvSpPr>
          <p:cNvPr id="10" name="Text 7"/>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Wählen und messen</a:t>
            </a:r>
            <a:endParaRPr lang="en-US" sz="1800" dirty="0"/>
          </a:p>
        </p:txBody>
      </p:sp>
      <p:sp>
        <p:nvSpPr>
          <p:cNvPr id="11" name="Text 8"/>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Ein wichtiger Prozess, eine verantwortliche Person, heutiges Volumen, Kosten und Qualität.</a:t>
            </a:r>
            <a:endParaRPr lang="en-US" sz="1400" dirty="0"/>
          </a:p>
        </p:txBody>
      </p:sp>
      <p:sp>
        <p:nvSpPr>
          <p:cNvPr id="12"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3" name="Text 10"/>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a:t>
            </a:r>
            <a:endParaRPr lang="en-US" sz="1500" dirty="0"/>
          </a:p>
        </p:txBody>
      </p:sp>
      <p:sp>
        <p:nvSpPr>
          <p:cNvPr id="14" name="Text 11"/>
          <p:cNvSpPr txBox="1"/>
          <p:nvPr/>
        </p:nvSpPr>
        <p:spPr>
          <a:xfrm>
            <a:off x="2813243"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SCHWELLE 1</a:t>
            </a:r>
            <a:endParaRPr lang="en-US" sz="1100" dirty="0"/>
          </a:p>
        </p:txBody>
      </p:sp>
      <p:sp>
        <p:nvSpPr>
          <p:cNvPr id="15" name="Text 12"/>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Ausgangsbasis vereinbart</a:t>
            </a:r>
            <a:endParaRPr lang="en-US" sz="1800" dirty="0"/>
          </a:p>
        </p:txBody>
      </p:sp>
      <p:sp>
        <p:nvSpPr>
          <p:cNvPr id="16" name="Text 13"/>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Kein Pilot ohne gemessenen Ausgangspunkt und benannte Verantwortliche.</a:t>
            </a:r>
            <a:endParaRPr lang="en-US" sz="1400" dirty="0"/>
          </a:p>
        </p:txBody>
      </p:sp>
      <p:sp>
        <p:nvSpPr>
          <p:cNvPr id="17"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8" name="Text 15"/>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9" name="Text 16"/>
          <p:cNvSpPr txBox="1"/>
          <p:nvPr/>
        </p:nvSpPr>
        <p:spPr>
          <a:xfrm>
            <a:off x="5077846"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NÄCHSTE 90 TAGE</a:t>
            </a:r>
            <a:endParaRPr lang="en-US" sz="1100" dirty="0"/>
          </a:p>
        </p:txBody>
      </p:sp>
      <p:sp>
        <p:nvSpPr>
          <p:cNvPr id="20" name="Text 17"/>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Vergleichen und pilotieren</a:t>
            </a:r>
            <a:endParaRPr lang="en-US" sz="1800" dirty="0"/>
          </a:p>
        </p:txBody>
      </p:sp>
      <p:sp>
        <p:nvSpPr>
          <p:cNvPr id="21" name="Text 18"/>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Drei glaubwürdige Optionen, entscheidende Fakten schriftlich, ein Pilotprojekt mit schriftlichem Auftrag.</a:t>
            </a:r>
            <a:endParaRPr lang="en-US" sz="1400" dirty="0"/>
          </a:p>
        </p:txBody>
      </p:sp>
      <p:sp>
        <p:nvSpPr>
          <p:cNvPr id="22"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23" name="Text 20"/>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a:t>
            </a:r>
            <a:endParaRPr lang="en-US" sz="1500" dirty="0"/>
          </a:p>
        </p:txBody>
      </p:sp>
      <p:sp>
        <p:nvSpPr>
          <p:cNvPr id="24" name="Text 21"/>
          <p:cNvSpPr txBox="1"/>
          <p:nvPr/>
        </p:nvSpPr>
        <p:spPr>
          <a:xfrm>
            <a:off x="7342449"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SCHWELLE 2</a:t>
            </a:r>
            <a:endParaRPr lang="en-US" sz="1100" dirty="0"/>
          </a:p>
        </p:txBody>
      </p:sp>
      <p:sp>
        <p:nvSpPr>
          <p:cNvPr id="25" name="Text 22"/>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Zielwert erreicht</a:t>
            </a:r>
            <a:endParaRPr lang="en-US" sz="1800" dirty="0"/>
          </a:p>
        </p:txBody>
      </p:sp>
      <p:sp>
        <p:nvSpPr>
          <p:cNvPr id="26" name="Text 23"/>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Keine Skalierung, bevor der vereinbarte Zielwert für akzeptierte Ergebnisse erreicht ist.</a:t>
            </a:r>
            <a:endParaRPr lang="en-US" sz="1400" dirty="0"/>
          </a:p>
        </p:txBody>
      </p:sp>
      <p:sp>
        <p:nvSpPr>
          <p:cNvPr id="27"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8" name="Text 25"/>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29" name="Text 26"/>
          <p:cNvSpPr txBox="1"/>
          <p:nvPr/>
        </p:nvSpPr>
        <p:spPr>
          <a:xfrm>
            <a:off x="9607052" y="3264408"/>
            <a:ext cx="2036003" cy="274320"/>
          </a:xfrm>
          <a:prstGeom prst="rect">
            <a:avLst/>
          </a:prstGeom>
          <a:noFill/>
          <a:ln/>
        </p:spPr>
        <p:txBody>
          <a:bodyPr wrap="square" lIns="0" tIns="0" rIns="0" bIns="0" rtlCol="0" anchor="ctr"/>
          <a:lstStyle/>
          <a:p>
            <a:pPr algn="ctr" indent="0" marL="0">
              <a:buNone/>
            </a:pPr>
            <a:r>
              <a:rPr lang="en-US" sz="1100" b="1" spc="100" kern="0" dirty="0">
                <a:solidFill>
                  <a:srgbClr val="0A6E9E"/>
                </a:solidFill>
              </a:rPr>
              <a:t>2027</a:t>
            </a:r>
            <a:endParaRPr lang="en-US" sz="1100" dirty="0"/>
          </a:p>
        </p:txBody>
      </p:sp>
      <p:sp>
        <p:nvSpPr>
          <p:cNvPr id="30" name="Text 27"/>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Skalieren und steuern</a:t>
            </a:r>
            <a:endParaRPr lang="en-US" sz="1800" dirty="0"/>
          </a:p>
        </p:txBody>
      </p:sp>
      <p:sp>
        <p:nvSpPr>
          <p:cNvPr id="31" name="Text 28"/>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Kosten je akzeptiertem Ergebnis über die Zeit; eine verantwortliche Person je System; jährliche Bestandsprüfung.</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PRAXISANHANG</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Die Kosten je akzeptiertem Ergebnis messen</a:t>
            </a:r>
            <a:endParaRPr lang="en-US" sz="3000" dirty="0"/>
          </a:p>
        </p:txBody>
      </p:sp>
      <p:sp>
        <p:nvSpPr>
          <p:cNvPr id="5"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Eine Kennzahl macht KI-Optionen über Abrechnungseinheiten und Anbieter hinweg vergleichbar.</a:t>
            </a:r>
            <a:endParaRPr lang="en-US" sz="1600" dirty="0"/>
          </a:p>
        </p:txBody>
      </p:sp>
      <p:sp>
        <p:nvSpPr>
          <p:cNvPr id="6" name="formula"/>
          <p:cNvSpPr/>
          <p:nvPr/>
        </p:nvSpPr>
        <p:spPr>
          <a:xfrm>
            <a:off x="548640" y="2377440"/>
            <a:ext cx="11094415" cy="1554480"/>
          </a:xfrm>
          <a:prstGeom prst="roundRect">
            <a:avLst>
              <a:gd name="adj" fmla="val 7059"/>
            </a:avLst>
          </a:prstGeom>
          <a:solidFill>
            <a:srgbClr val="0B1F33"/>
          </a:solidFill>
          <a:ln w="9525">
            <a:solidFill>
              <a:srgbClr val="35C8FF">
                <a:alpha val="45000"/>
              </a:srgbClr>
            </a:solidFill>
            <a:prstDash val="solid"/>
          </a:ln>
          <a:effectLst>
            <a:outerShdw sx="100000" sy="100000" kx="0" ky="0" algn="bl" rotWithShape="0" blurRad="9.474532793742643e+33" dist="2.707009369640755e+33" dir="1.5116544e+40">
              <a:srgbClr val="0B1F33">
                <a:alpha val="1.8e+39"/>
              </a:srgbClr>
            </a:outerShdw>
          </a:effectLst>
        </p:spPr>
      </p:sp>
      <p:sp>
        <p:nvSpPr>
          <p:cNvPr id="7" name="Text 4"/>
          <p:cNvSpPr txBox="1"/>
          <p:nvPr/>
        </p:nvSpPr>
        <p:spPr>
          <a:xfrm>
            <a:off x="868680" y="2377440"/>
            <a:ext cx="2926080" cy="1554480"/>
          </a:xfrm>
          <a:prstGeom prst="rect">
            <a:avLst/>
          </a:prstGeom>
          <a:noFill/>
          <a:ln/>
        </p:spPr>
        <p:txBody>
          <a:bodyPr wrap="square" lIns="0" tIns="0" rIns="0" bIns="0" rtlCol="0" anchor="ctr"/>
          <a:lstStyle/>
          <a:p>
            <a:pPr indent="0" marL="0">
              <a:buNone/>
            </a:pPr>
            <a:r>
              <a:rPr lang="en-US" sz="2200" dirty="0">
                <a:solidFill>
                  <a:srgbClr val="FFFFFF"/>
                </a:solidFill>
              </a:rPr>
              <a:t>Kosten je akzeptiertem Ergebnis</a:t>
            </a:r>
            <a:endParaRPr lang="en-US" sz="2200" dirty="0"/>
          </a:p>
        </p:txBody>
      </p:sp>
      <p:sp>
        <p:nvSpPr>
          <p:cNvPr id="8" name="Text 5"/>
          <p:cNvSpPr txBox="1"/>
          <p:nvPr/>
        </p:nvSpPr>
        <p:spPr>
          <a:xfrm>
            <a:off x="4023360" y="2514600"/>
            <a:ext cx="7315200" cy="594360"/>
          </a:xfrm>
          <a:prstGeom prst="rect">
            <a:avLst/>
          </a:prstGeom>
          <a:noFill/>
          <a:ln/>
        </p:spPr>
        <p:txBody>
          <a:bodyPr wrap="square" lIns="0" tIns="0" rIns="0" bIns="0" rtlCol="0" anchor="b"/>
          <a:lstStyle/>
          <a:p>
            <a:pPr algn="ctr" indent="0" marL="0">
              <a:buNone/>
            </a:pPr>
            <a:r>
              <a:rPr lang="en-US" sz="1500" dirty="0">
                <a:solidFill>
                  <a:srgbClr val="FFFFFF"/>
                </a:solidFill>
              </a:rPr>
              <a:t>Nutzung oder Lizenz + abgeschriebene Integration + Monitoring, Veränderung und Schulung + menschliche Prüfung + Bearbeitung gescheiterter Fälle</a:t>
            </a:r>
            <a:endParaRPr lang="en-US" sz="1500" dirty="0"/>
          </a:p>
        </p:txBody>
      </p:sp>
      <p:sp>
        <p:nvSpPr>
          <p:cNvPr id="9" name="Shape 6"/>
          <p:cNvSpPr/>
          <p:nvPr/>
        </p:nvSpPr>
        <p:spPr>
          <a:xfrm>
            <a:off x="4206240" y="3172968"/>
            <a:ext cx="6949440" cy="0"/>
          </a:xfrm>
          <a:prstGeom prst="line">
            <a:avLst/>
          </a:prstGeom>
          <a:noFill/>
          <a:ln w="15875">
            <a:solidFill>
              <a:srgbClr val="67E8F9"/>
            </a:solidFill>
            <a:prstDash val="solid"/>
          </a:ln>
        </p:spPr>
      </p:sp>
      <p:sp>
        <p:nvSpPr>
          <p:cNvPr id="10" name="Text 7"/>
          <p:cNvSpPr txBox="1"/>
          <p:nvPr/>
        </p:nvSpPr>
        <p:spPr>
          <a:xfrm>
            <a:off x="4023360" y="3246120"/>
            <a:ext cx="7315200" cy="502920"/>
          </a:xfrm>
          <a:prstGeom prst="rect">
            <a:avLst/>
          </a:prstGeom>
          <a:noFill/>
          <a:ln/>
        </p:spPr>
        <p:txBody>
          <a:bodyPr wrap="square" lIns="0" tIns="0" rIns="0" bIns="0" rtlCol="0" anchor="t"/>
          <a:lstStyle/>
          <a:p>
            <a:pPr algn="ctr" indent="0" marL="0">
              <a:buNone/>
            </a:pPr>
            <a:r>
              <a:rPr lang="en-US" sz="1500" dirty="0">
                <a:solidFill>
                  <a:srgbClr val="FFFFFF"/>
                </a:solidFill>
              </a:rPr>
              <a:t>bearbeitete Fälle × Akzeptanzquote</a:t>
            </a:r>
            <a:endParaRPr lang="en-US" sz="1500" dirty="0"/>
          </a:p>
        </p:txBody>
      </p:sp>
      <p:sp>
        <p:nvSpPr>
          <p:cNvPr id="11" name="Shape 8"/>
          <p:cNvSpPr/>
          <p:nvPr/>
        </p:nvSpPr>
        <p:spPr>
          <a:xfrm>
            <a:off x="548640" y="4206240"/>
            <a:ext cx="11094415" cy="1600200"/>
          </a:xfrm>
          <a:prstGeom prst="roundRect">
            <a:avLst>
              <a:gd name="adj" fmla="val 6857"/>
            </a:avLst>
          </a:prstGeom>
          <a:solidFill>
            <a:srgbClr val="FFFFFF"/>
          </a:solidFill>
          <a:ln w="9525">
            <a:solidFill>
              <a:srgbClr val="D9E2EA"/>
            </a:solidFill>
            <a:prstDash val="solid"/>
          </a:ln>
          <a:effectLst>
            <a:outerShdw sx="100000" sy="100000" kx="0" ky="0" algn="bl" rotWithShape="0" blurRad="2.1633849555398568e+169" dist="5.408462388849642e+168" dir="7.218447050975619e+197">
              <a:srgbClr val="0B1F33">
                <a:alpha val="7.999999999999997e+203"/>
              </a:srgbClr>
            </a:outerShdw>
          </a:effectLst>
        </p:spPr>
      </p:sp>
      <p:sp>
        <p:nvSpPr>
          <p:cNvPr id="12" name="Text 9"/>
          <p:cNvSpPr txBox="1"/>
          <p:nvPr/>
        </p:nvSpPr>
        <p:spPr>
          <a:xfrm>
            <a:off x="822960" y="4343400"/>
            <a:ext cx="10545775" cy="1371600"/>
          </a:xfrm>
          <a:prstGeom prst="rect">
            <a:avLst/>
          </a:prstGeom>
          <a:noFill/>
          <a:ln/>
        </p:spPr>
        <p:txBody>
          <a:bodyPr wrap="square" lIns="0" tIns="0" rIns="0" bIns="0" rtlCol="0" anchor="t"/>
          <a:lstStyle/>
          <a:p>
            <a:pPr indent="0" marL="0">
              <a:spcAft>
                <a:spcPts val="400"/>
              </a:spcAft>
              <a:buNone/>
            </a:pPr>
            <a:r>
              <a:rPr lang="en-US" sz="1400" b="1" dirty="0">
                <a:solidFill>
                  <a:srgbClr val="061321"/>
                </a:solidFill>
              </a:rPr>
              <a:t>Rechenbeispiel (zur Veranschaulichung)</a:t>
            </a:r>
            <a:endParaRPr lang="en-US" sz="1400" dirty="0"/>
          </a:p>
          <a:p>
            <a:pPr indent="0" marL="0">
              <a:buNone/>
            </a:pPr>
            <a:r>
              <a:rPr lang="en-US" sz="1400" dirty="0">
                <a:solidFill>
                  <a:srgbClr val="4A5B6E"/>
                </a:solidFill>
              </a:rPr>
              <a:t>10.000 Fälle pro Monat; Nutzung 6.000 €, Integration 1.500 €, Monitoring und Schulung 500 €, menschliche Prüfung 2.000 €, Nacharbeit 1.000 €. Das Tool löst 40 %: 11.000 € ÷ (10.000 × 0,40) = 2,75 € je akzeptiertem Ergebnis – im Vergleich mit den heutigen Kosten je gelöstem Fall bei gleicher Abgrenzung.</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14 · WAS FÜHRUNGSKRÄFTE ALS NÄCHSTES TUN SOLLTEN</a:t>
            </a:r>
            <a:endParaRPr lang="en-US" sz="1100" dirty="0"/>
          </a:p>
        </p:txBody>
      </p:sp>
      <p:sp>
        <p:nvSpPr>
          <p:cNvPr id="4"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2900" b="1" dirty="0">
                <a:solidFill>
                  <a:srgbClr val="0B1726"/>
                </a:solidFill>
              </a:rPr>
              <a:t>Auf Fakten entscheiden, klein beginnen, früh steuern</a:t>
            </a:r>
            <a:endParaRPr lang="en-US" sz="3000" dirty="0"/>
          </a:p>
        </p:txBody>
      </p:sp>
      <p:sp>
        <p:nvSpPr>
          <p:cNvPr id="5" name="list card"/>
          <p:cNvSpPr/>
          <p:nvPr/>
        </p:nvSpPr>
        <p:spPr>
          <a:xfrm>
            <a:off x="548640" y="1828800"/>
            <a:ext cx="3515258" cy="3657600"/>
          </a:xfrm>
          <a:prstGeom prst="roundRect">
            <a:avLst>
              <a:gd name="adj" fmla="val 3121"/>
            </a:avLst>
          </a:prstGeom>
          <a:solidFill>
            <a:srgbClr val="FFFFFF"/>
          </a:solidFill>
          <a:ln w="9525">
            <a:solidFill>
              <a:srgbClr val="D9E2EA"/>
            </a:solidFill>
            <a:prstDash val="solid"/>
          </a:ln>
          <a:effectLst>
            <a:outerShdw sx="100000" sy="100000" kx="0" ky="0" algn="bl" rotWithShape="0" blurRad="2.7474988935356184e+173" dist="6.868747233839046e+172" dir="4.3310682305853715e+202">
              <a:srgbClr val="0B1F33">
                <a:alpha val="7.999999999999997e+208"/>
              </a:srgbClr>
            </a:outerShdw>
          </a:effectLst>
        </p:spPr>
      </p:sp>
      <p:sp>
        <p:nvSpPr>
          <p:cNvPr id="6" name="Text 3"/>
          <p:cNvSpPr txBox="1"/>
          <p:nvPr/>
        </p:nvSpPr>
        <p:spPr>
          <a:xfrm>
            <a:off x="822960"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061321"/>
                </a:solidFill>
              </a:rPr>
              <a:t>Gründer und Kleinunternehmen</a:t>
            </a:r>
            <a:endParaRPr lang="en-US" sz="1800" dirty="0"/>
          </a:p>
        </p:txBody>
      </p:sp>
      <p:sp>
        <p:nvSpPr>
          <p:cNvPr id="7" name="Text 4"/>
          <p:cNvSpPr txBox="1"/>
          <p:nvPr/>
        </p:nvSpPr>
        <p:spPr>
          <a:xfrm>
            <a:off x="822960"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061321"/>
                </a:solidFill>
              </a:rPr>
              <a:t>Eine wiederkehrende Aufgabe wählen, keine Plattform</a:t>
            </a:r>
            <a:endParaRPr lang="en-US" sz="1400" dirty="0"/>
          </a:p>
          <a:p>
            <a:pPr marL="342900" indent="-342900">
              <a:spcAft>
                <a:spcPts val="600"/>
              </a:spcAft>
              <a:buSzPct val="100000"/>
              <a:buChar char="•"/>
            </a:pPr>
            <a:r>
              <a:rPr lang="en-US" sz="1400" dirty="0">
                <a:solidFill>
                  <a:srgbClr val="061321"/>
                </a:solidFill>
              </a:rPr>
              <a:t>Drei Tools nach Kosten je Einheit bei Ihrem Volumen vergleichen</a:t>
            </a:r>
            <a:endParaRPr lang="en-US" sz="1400" dirty="0"/>
          </a:p>
          <a:p>
            <a:pPr marL="342900" indent="-342900">
              <a:spcAft>
                <a:spcPts val="600"/>
              </a:spcAft>
              <a:buSzPct val="100000"/>
              <a:buChar char="•"/>
            </a:pPr>
            <a:r>
              <a:rPr lang="en-US" sz="1400" dirty="0">
                <a:solidFill>
                  <a:srgbClr val="061321"/>
                </a:solidFill>
              </a:rPr>
              <a:t>Behalten, was sein Ziel erreicht</a:t>
            </a:r>
            <a:endParaRPr lang="en-US" sz="1400" dirty="0"/>
          </a:p>
        </p:txBody>
      </p:sp>
      <p:sp>
        <p:nvSpPr>
          <p:cNvPr id="8" name="list card"/>
          <p:cNvSpPr/>
          <p:nvPr/>
        </p:nvSpPr>
        <p:spPr>
          <a:xfrm>
            <a:off x="4338218" y="1828800"/>
            <a:ext cx="3515258" cy="3657600"/>
          </a:xfrm>
          <a:prstGeom prst="roundRect">
            <a:avLst>
              <a:gd name="adj" fmla="val 3121"/>
            </a:avLst>
          </a:prstGeom>
          <a:solidFill>
            <a:srgbClr val="FFFFFF"/>
          </a:solidFill>
          <a:ln w="9525">
            <a:solidFill>
              <a:srgbClr val="D9E2EA"/>
            </a:solidFill>
            <a:prstDash val="solid"/>
          </a:ln>
          <a:effectLst>
            <a:outerShdw sx="100000" sy="100000" kx="0" ky="0" algn="bl" rotWithShape="0" blurRad="3.4893235947902355e+177" dist="8.723308986975589e+176" dir="2.598640938351223e+207">
              <a:srgbClr val="0B1F33">
                <a:alpha val="7.999999999999997e+213"/>
              </a:srgbClr>
            </a:outerShdw>
          </a:effectLst>
        </p:spPr>
      </p:sp>
      <p:sp>
        <p:nvSpPr>
          <p:cNvPr id="9" name="Text 6"/>
          <p:cNvSpPr txBox="1"/>
          <p:nvPr/>
        </p:nvSpPr>
        <p:spPr>
          <a:xfrm>
            <a:off x="4612538"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061321"/>
                </a:solidFill>
              </a:rPr>
              <a:t>Mittelstand</a:t>
            </a:r>
            <a:endParaRPr lang="en-US" sz="1800" dirty="0"/>
          </a:p>
        </p:txBody>
      </p:sp>
      <p:sp>
        <p:nvSpPr>
          <p:cNvPr id="10" name="Text 7"/>
          <p:cNvSpPr txBox="1"/>
          <p:nvPr/>
        </p:nvSpPr>
        <p:spPr>
          <a:xfrm>
            <a:off x="4612538"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061321"/>
                </a:solidFill>
              </a:rPr>
              <a:t>Reifegradanalyse und KI-Kompetenz der Beschäftigten</a:t>
            </a:r>
            <a:endParaRPr lang="en-US" sz="1400" dirty="0"/>
          </a:p>
          <a:p>
            <a:pPr marL="342900" indent="-342900">
              <a:spcAft>
                <a:spcPts val="600"/>
              </a:spcAft>
              <a:buSzPct val="100000"/>
              <a:buChar char="•"/>
            </a:pPr>
            <a:r>
              <a:rPr lang="en-US" sz="1400" dirty="0">
                <a:solidFill>
                  <a:srgbClr val="061321"/>
                </a:solidFill>
              </a:rPr>
              <a:t>Ein Prozess im Echtbetrieb, Kosten je akzeptiertem Ergebnis</a:t>
            </a:r>
            <a:endParaRPr lang="en-US" sz="1400" dirty="0"/>
          </a:p>
          <a:p>
            <a:pPr marL="342900" indent="-342900">
              <a:spcAft>
                <a:spcPts val="600"/>
              </a:spcAft>
              <a:buSzPct val="100000"/>
              <a:buChar char="•"/>
            </a:pPr>
            <a:r>
              <a:rPr lang="en-US" sz="1400" dirty="0">
                <a:solidFill>
                  <a:srgbClr val="061321"/>
                </a:solidFill>
              </a:rPr>
              <a:t>Jede KI-Anwendung den Regeln zuordnen</a:t>
            </a:r>
            <a:endParaRPr lang="en-US" sz="1400" dirty="0"/>
          </a:p>
        </p:txBody>
      </p:sp>
      <p:sp>
        <p:nvSpPr>
          <p:cNvPr id="11" name="list card"/>
          <p:cNvSpPr/>
          <p:nvPr/>
        </p:nvSpPr>
        <p:spPr>
          <a:xfrm>
            <a:off x="8127797" y="1828800"/>
            <a:ext cx="3515258" cy="3657600"/>
          </a:xfrm>
          <a:prstGeom prst="roundRect">
            <a:avLst>
              <a:gd name="adj" fmla="val 3121"/>
            </a:avLst>
          </a:prstGeom>
          <a:solidFill>
            <a:srgbClr val="0B1F33"/>
          </a:solidFill>
          <a:ln w="9525">
            <a:solidFill>
              <a:srgbClr val="35C8FF">
                <a:alpha val="45000"/>
              </a:srgbClr>
            </a:solidFill>
            <a:prstDash val="solid"/>
          </a:ln>
          <a:effectLst>
            <a:outerShdw sx="100000" sy="100000" kx="0" ky="0" algn="bl" rotWithShape="0" blurRad="1.2032656648053156e+38" dist="3.437901899443759e+37" dir="9.069926400000001e+44">
              <a:srgbClr val="0B1F33">
                <a:alpha val="1.8e+44"/>
              </a:srgbClr>
            </a:outerShdw>
          </a:effectLst>
        </p:spPr>
      </p:sp>
      <p:sp>
        <p:nvSpPr>
          <p:cNvPr id="12" name="Text 9"/>
          <p:cNvSpPr txBox="1"/>
          <p:nvPr/>
        </p:nvSpPr>
        <p:spPr>
          <a:xfrm>
            <a:off x="8402117" y="2057400"/>
            <a:ext cx="2966618" cy="548640"/>
          </a:xfrm>
          <a:prstGeom prst="rect">
            <a:avLst/>
          </a:prstGeom>
          <a:noFill/>
          <a:ln/>
        </p:spPr>
        <p:txBody>
          <a:bodyPr wrap="square" lIns="0" tIns="0" rIns="0" bIns="0" rtlCol="0" anchor="t">
            <a:normAutofit/>
          </a:bodyPr>
          <a:lstStyle/>
          <a:p>
            <a:pPr indent="0" marL="0">
              <a:buNone/>
            </a:pPr>
            <a:r>
              <a:rPr lang="en-US" sz="1800" dirty="0">
                <a:solidFill>
                  <a:srgbClr val="FFFFFF"/>
                </a:solidFill>
              </a:rPr>
              <a:t>Großunternehmen</a:t>
            </a:r>
            <a:endParaRPr lang="en-US" sz="1800" dirty="0"/>
          </a:p>
        </p:txBody>
      </p:sp>
      <p:sp>
        <p:nvSpPr>
          <p:cNvPr id="13" name="Text 10"/>
          <p:cNvSpPr txBox="1"/>
          <p:nvPr/>
        </p:nvSpPr>
        <p:spPr>
          <a:xfrm>
            <a:off x="8402117" y="2697480"/>
            <a:ext cx="2966618"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DCE4EE"/>
                </a:solidFill>
              </a:rPr>
              <a:t>Ein KI-Inventar einschließlich Schatten-KI</a:t>
            </a:r>
            <a:endParaRPr lang="en-US" sz="1400" dirty="0"/>
          </a:p>
          <a:p>
            <a:pPr marL="342900" indent="-342900">
              <a:spcAft>
                <a:spcPts val="600"/>
              </a:spcAft>
              <a:buSzPct val="100000"/>
              <a:buChar char="•"/>
            </a:pPr>
            <a:r>
              <a:rPr lang="en-US" sz="1400" dirty="0">
                <a:solidFill>
                  <a:srgbClr val="DCE4EE"/>
                </a:solidFill>
              </a:rPr>
              <a:t>Verantwortliche und Kennzahlen je Anwendungsfall, Weiter-/Stopp-Kriterien</a:t>
            </a:r>
            <a:endParaRPr lang="en-US" sz="1400" dirty="0"/>
          </a:p>
          <a:p>
            <a:pPr marL="342900" indent="-342900">
              <a:spcAft>
                <a:spcPts val="600"/>
              </a:spcAft>
              <a:buSzPct val="100000"/>
              <a:buChar char="•"/>
            </a:pPr>
            <a:r>
              <a:rPr lang="en-US" sz="1400" dirty="0">
                <a:solidFill>
                  <a:srgbClr val="DCE4EE"/>
                </a:solidFill>
              </a:rPr>
              <a:t>Nutzungsbasierte Kosten steuern; Souveränitätskriterien</a:t>
            </a:r>
            <a:endParaRPr lang="en-US" sz="1400" dirty="0"/>
          </a:p>
        </p:txBody>
      </p:sp>
      <p:sp>
        <p:nvSpPr>
          <p:cNvPr id="14" name="Text 11"/>
          <p:cNvSpPr txBox="1"/>
          <p:nvPr/>
        </p:nvSpPr>
        <p:spPr>
          <a:xfrm>
            <a:off x="548640" y="5577840"/>
            <a:ext cx="11094415" cy="502920"/>
          </a:xfrm>
          <a:prstGeom prst="rect">
            <a:avLst/>
          </a:prstGeom>
          <a:noFill/>
          <a:ln/>
        </p:spPr>
        <p:txBody>
          <a:bodyPr wrap="square" lIns="0" tIns="0" rIns="0" bIns="0" rtlCol="0" anchor="ctr"/>
          <a:lstStyle/>
          <a:p>
            <a:pPr indent="0" marL="0">
              <a:buNone/>
            </a:pPr>
            <a:r>
              <a:rPr lang="en-US" sz="1400" i="1" dirty="0">
                <a:solidFill>
                  <a:srgbClr val="061321"/>
                </a:solidFill>
              </a:rPr>
              <a:t>Aufsichtsgremien: nach Ergebnissen fragen, nicht nach Nutzung. Anbieter: Preiseinheiten, Hosting-Regionen und Datenbedingungen veröffentlichen.</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6">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WAS ETHORITY BAUT</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400" b="1" dirty="0">
                <ns1:solidFill>
                  <ns1:srgbClr val="FFFFFF"/>
                </ns1:solidFill>
              </ns1:rPr>
              <ns1:t>Verbundene Arbeit, von Marktorientierung zur nächsten Entscheidung</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Entdecken → Gestalten → Betreiben → Verbessern → Wachsen: Forschung, Software, Engineering, Umsetzung und Betrieb.</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Entdecken</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Prisma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Belegte Marktkarte; datierte Vergleiche und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Gestalten</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Entscheidungs­protokoll · Investition</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Optionen, Verantwortung, Wirtschaftlichkeit, Stopp-Kriterien; unterschrieben.</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Betreiben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gesteuerte Agenten</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Demonstriert Systemverantwortung, Befugnisse und Rückfall.</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Verbessern</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Nachweis­protokoll</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Geplante gegenüber beobachteten Ergebnissen; Korrekturen bleiben.</ns1:t>
            </ns1:r>
            <ns1:endParaRPr lang="en-US" sz="1200" dirty="0"/>
          </ns1:p>
        </ns0:txBody>
      </ns0:sp>
      <ns0:sp>
        <ns0:nvSpPr>
          <ns0:cNvPr id="43" name="status chip"/>
          <ns0:cNvSpPr/>
          <ns0:nvPr/>
        </ns0:nvSpPr>
        <ns0:spPr>
          <ns1:xfrm>
            <ns1:off x="7576536" y="5074920"/>
            <ns1:ext cx="100584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76809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VORSCHAU</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Wachsen</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Oktober 2026: Leistungen nach Vereinbarung; Workspace-Demonstration; geplantes Vertrauensnetzwerk. Das gezeigte Nachweisprotokoll beschreibt eine angestrebte Ereignishistorie.</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26</ns1:t>
            </ns1:fld>
            <ns1:endParaRPr lang="en-US"/>
          </ns1:p>
        </ns0:txBody>
      </ns0:sp>
    </ns0:spTree>
  </ns0:cSld>
  <ns0:clrMapOvr>
    <ns1:masterClrMapping/>
  </ns0:clrMapOvr>
</ns0:sld>
</file>

<file path=ppt/slides/slide27.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27">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DIE STUDIE</ns1:t>
            </ns1:r>
            <ns1:endParaRPr lang="en-US" sz="1100" dirty="0"/>
          </ns1:p>
        </ns0:txBody>
      </ns0:sp>
      <ns0:sp>
        <ns0:nvSpPr>
          <ns0:cNvPr id="4" name="Text 1"/>
          <ns0:cNvSpPr txBox="1"/>
          <ns0:nvPr/>
        </ns0:nvSpPr>
        <ns0:spPr>
          <ns1:xfrm>
            <ns1:off x="548640" y="822960"/>
            <ns1:ext cx="7589520" cy="1083056"/>
          </ns1:xfrm>
          <ns1:prstGeom prst="rect">
            <ns1:avLst/>
          </ns1:prstGeom>
          <ns1:noFill/>
          <ns1:ln/>
        </ns0:spPr>
        <ns0:txBody>
          <ns1:bodyPr wrap="square" lIns="0" tIns="0" rIns="0" bIns="0" rtlCol="0" anchor="t">
            <ns1:normAutofit/>
          </ns1:bodyPr>
          <ns1:lstStyle/>
          <ns1:p>
            <ns1:pPr indent="0" marL="0">
              <ns1:buNone/>
            </ns1:pPr>
            <ns1:r>
              <ns1:rPr lang="en-US" sz="3400" dirty="0">
                <ns1:solidFill>
                  <ns1:srgbClr val="FFFFFF"/>
                </ns1:solidFill>
              </ns1:rPr>
              <ns1:t>Studie lesen. Das Prisma mitnehmen.</ns1:t>
            </ns1:r>
            <ns1:endParaRPr lang="en-US" sz="3400" dirty="0"/>
          </ns1:p>
        </ns0:txBody>
      </ns0:sp>
      <ns0:sp>
        <ns0:nvSpPr>
          <ns0:cNvPr id="5" name="Text 2"/>
          <ns0:cNvSpPr txBox="1"/>
          <ns0:nvPr/>
        </ns0:nvSpPr>
        <ns0:spPr>
          <ns1:xfrm>
            <ns1:off x="548640" y="1951736"/>
            <ns1:ext cx="7589520" cy="882904"/>
          </ns1:xfrm>
          <ns1:prstGeom prst="rect">
            <ns1:avLst/>
          </ns1:prstGeom>
          <ns1:noFill/>
          <ns1:ln/>
        </ns0:spPr>
        <ns0:txBody>
          <ns1:bodyPr wrap="square" lIns="0" tIns="0" rIns="0" bIns="0" rtlCol="0" anchor="t"/>
          <ns1:lstStyle/>
          <ns1:p>
            <ns1:pPr indent="0" marL="0">
              <ns1:buNone/>
            </ns1:pPr>
            <ns1:r>
              <ns1:rPr lang="en-US" sz="1700" dirty="0">
                <ns1:solidFill>
                  <ns1:srgbClr val="DCE4EE"/>
                </ns1:solidFill>
              </ns1:rPr>
              <ns1:t>Good AI Prisma Marktstudie 2026/27 auf Deutsch und Englisch herunterladen, mit dem Good AI Prisma im Großformat.</ns1:t>
            </ns1:r>
            <ns1:endParaRPr lang="en-US" sz="1700" dirty="0"/>
          </ns1:p>
        </ns0:txBody>
      </ns0:sp>
      <ns0:sp>
        <ns0:nvSpPr>
          <ns0:cNvPr id="6" name="primary action">
            <ns1:hlinkClick ns2:id="rId2" tooltip="Studie herunterladen"/>
          </ns0:cNvPr>
          <ns0:cNvSpPr/>
          <ns0:nvPr/>
        </ns0:nvSpPr>
        <ns0:spPr>
          <ns1:xfrm>
            <ns1:off x="548640" y="2698496"/>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600" b="1" u="sng" dirty="0">
                <ns1:solidFill>
                  <ns1:srgbClr val="061321"/>
                </ns1:solidFill>
                <ns1:hlinkClick ns2:id="rId2" invalidUrl="" action="" tgtFrame="" tooltip="Studie herunterladen" history="1" highlightClick="0" endSnd="0">
                  <ns1:extLst>
                    <ns1:ext uri="{A12FA001-AC4F-418D-AE19-62706E023703}">
                      <ns3:hlinkClr val="tx"/>
                    </ns1:ext>
                  </ns1:extLst>
                </ns1:hlinkClick>
              </ns1:rPr>
              <ns1:t>Studie herunterladen</ns1:t>
            </ns1:r>
            <ns1:endParaRPr lang="en-US" sz="16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Sten Franke</ns1:t>
            </ns1:r>
            <ns1:endParaRPr lang="en-US" sz="1700" dirty="0"/>
          </ns1:p>
          <ns1:p>
            <ns1:pPr indent="0" marL="0">
              <ns1:spcAft>
                <ns1:spcPts val="400"/>
              </ns1:spcAft>
              <ns1:buNone/>
            </ns1:pPr>
            <ns1:r>
              <ns1:rPr lang="en-US" sz="1200" b="1" dirty="0">
                <ns1:solidFill>
                  <ns1:srgbClr val="67E8F9"/>
                </ns1:solidFill>
              </ns1:rPr>
              <ns1:t>Founder, Principal Architect &amp; Lead Creator</ns1:t>
            </ns1:r>
            <ns1:endParaRPr lang="en-US" sz="1700" dirty="0"/>
          </ns1:p>
          <ns1:p>
            <ns1:pPr indent="0" marL="0">
              <ns1:buNone/>
            </ns1:pPr>
            <ns1:r>
              <ns1:rPr lang="en-US" sz="1400" dirty="0">
                <ns1:solidFill>
                  <ns1:srgbClr val="DCE4EE"/>
                </ns1:solidFill>
              </ns1:rPr>
              <ns1:t>Schöpfer und Architekt der KI-Systeme von ETHORITY: Unternehmensstrategie, Marktintelligenz und Engineering aus einer Hand.</ns1:t>
            </ns1:r>
            <ns1:endParaRPr lang="en-US" sz="17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Severin L. Wilson</ns1:t>
            </ns1:r>
            <ns1:endParaRPr lang="en-US" sz="1700" dirty="0"/>
          </ns1:p>
          <ns1:p>
            <ns1:pPr indent="0" marL="0">
              <ns1:spcAft>
                <ns1:spcPts val="400"/>
              </ns1:spcAft>
              <ns1:buNone/>
            </ns1:pPr>
            <ns1:r>
              <ns1:rPr lang="en-US" sz="1200" b="1" dirty="0">
                <ns1:solidFill>
                  <ns1:srgbClr val="7FE0B0"/>
                </ns1:solidFill>
              </ns1:rPr>
              <ns1:t>Chief Business &amp; Transformation Officer</ns1:t>
            </ns1:r>
            <ns1:endParaRPr lang="en-US" sz="1700" dirty="0"/>
          </ns1:p>
          <ns1:p>
            <ns1:pPr indent="0" marL="0">
              <ns1:buNone/>
            </ns1:pPr>
            <ns1:r>
              <ns1:rPr lang="en-US" sz="1400" dirty="0">
                <ns1:solidFill>
                  <ns1:srgbClr val="DCE4EE"/>
                </ns1:solidFill>
              </ns1:rPr>
              <ns1:t>Verbindet Unternehmenspartnerschaften, organisatorischen Wandel und verantwortlichen KI-Einsatz.</ns1:t>
            </ns1:r>
            <ns1:endParaRPr lang="en-US" sz="17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500" u="sng" dirty="0">
                <ns1:solidFill>
                  <ns1:srgbClr val="67E8F9"/>
                </ns1:solidFill>
                <ns1:hlinkClick ns2:id="rId5" invalidUrl="" action="" tgtFrame="" tooltip="Studienseite Good AI Prisma" history="1" highlightClick="0" endSnd="0">
                  <ns1:extLst>
                    <ns1:ext uri="{A12FA001-AC4F-418D-AE19-62706E023703}">
                      <ns3:hlinkClr val="tx"/>
                    </ns1:ext>
                  </ns1:extLst>
                </ns1:hlinkClick>
              </ns1:rPr>
              <ns1:t>ethority.ai/ai-prism-study</ns1:t>
            </ns1:r>
            <ns1:pPr indent="0" marL="0">
              <ns1:buNone/>
            </ns1:pPr>
            <ns1:r>
              <ns1:rPr lang="en-US" sz="1500" dirty="0">
                <ns1:solidFill>
                  <ns1:srgbClr val="7F93A8"/>
                </ns1:solidFill>
              </ns1:rPr>
              <ns1:t>   ·   </ns1:t>
            </ns1:r>
            <ns1:pPr indent="0" marL="0">
              <ns1:buNone/>
            </ns1:pPr>
            <ns1:r>
              <ns1:rPr lang="en-US" sz="1500" u="sng" dirty="0">
                <ns1:solidFill>
                  <ns1:srgbClr val="67E8F9"/>
                </ns1:solidFill>
                <ns1:hlinkClick ns2:id="rId6" invalidUrl="" action="" tgtFrame="" tooltip="sten@ethority.ai" history="1" highlightClick="0" endSnd="0">
                  <ns1:extLst>
                    <ns1:ext uri="{A12FA001-AC4F-418D-AE19-62706E023703}">
                      <ns3:hlinkClr val="tx"/>
                    </ns1:ext>
                  </ns1:extLst>
                </ns1:hlinkClick>
              </ns1:rPr>
              <ns1:t>sten@ethority.ai</ns1:t>
            </ns1:r>
            <ns1:endParaRPr lang="en-US" sz="15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500" i="1" dirty="0">
                <ns1:solidFill>
                  <ns1:srgbClr val="FFFFFF"/>
                </ns1:solidFill>
              </ns1:rPr>
              <ns1:t>KI wirksam einsetzen – mit Evidenz.</ns1:t>
            </ns1:r>
            <ns1:endParaRPr lang="en-US" sz="15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27</ns1:t>
            </ns1:fld>
            <ns1:endParaRPr lang="en-US"/>
          </ns1:p>
        </ns0:txBody>
      </ns0:sp>
    </ns0:spTree>
  </ns0:cSld>
  <ns0:clrMapOvr>
    <ns1:masterClrMapping/>
  </ns0:clrMapOvr>
</ns0: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Grafik, Quellen und Weiterverwendung</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Ausgabe v2.8 · 23. Oktober 2026. Aktualisierte Grafik v3.11; Evidenzstichtage und fachliche Inhalte bleiben erhalten. Die Grafik zeigt die Referenzauswahl vom 17. Oktober, nicht den Umfang des Studien-Recherchebestands oder Live-Webkatalogs.</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 Grafik © 2026 ETHORITY &amp; STEN.AI LLC, von Sten Franke &amp; ETHORITY®. CC BY-NC-ND 4.0. ETHORITY erlaubt zusätzlich unveränderte redaktionelle und Pressenutzung mit Namensnennung. Kommerzielle Lizenzen: ETHORITY. Daten, Software und fremde Logos und Marken sind ausgenommen.</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Lizenzbedingungen</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Studien-, Quellen-, Software- und Markenrechte bleiben getrennt. Verlinkte Zitate erteilen keine pauschale Erlaubnis zur Weiterverbreitung.</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28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 wirksam einsetzen · Keynote</dc:title>
  <dc:subject>PptxGenJS Presentation</dc:subject>
  <dc:creator>ETHORITY &amp; STEN.AI LLC</dc:creator>
  <cp:lastModifiedBy>ETHORITY &amp; STEN.AI LLC</cp:lastModifiedBy>
  <cp:revision>1</cp:revision>
  <dcterms:created xsi:type="dcterms:W3CDTF">2026-10-23T22:47:51Z</dcterms:created>
  <dcterms:modified xsi:type="dcterms:W3CDTF">2026-10-23T22:47:51Z</dcterms:modified>
</cp:coreProperties>
</file>