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ut AI to Work · Keynote · Executive edition" id="{0892eacb-ceca-70b2-d885-28f306cf4454}">
          <p14:sldIdLst>
            <p14:sldId id="256"/>
            <p14:sldId id="257"/>
            <p14:sldId id="258"/>
            <p14:sldId id="259"/>
            <p14:sldId id="260"/>
          </p14:sldIdLst>
        </p14:section>
        <p14:section name="Default-1" id="{a2ea8666-3571-7dcb-6d79-9f3468e0edbd}">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(full bios):
Sten Franke, Founder, Principal Architect &amp; Lead Creator: Sten Franke is a digital pioneer, entrepreneur and AI systems architect who has built companies since 1997. Through mediatime, Gridpatrol and ETHORITY, his work has served hundreds of national and international brands and public institutions. His contributions include the Social Media Prisma and industry work involving BITKOM and BVDW.
He creates ETHORITY’s vision, products and research methods, including the Good AI Prism and AI Business Operating System. His work also extends into biomedical innovation: from advising the Dr. Rurainski Foundation and developing its digital presence to EpiTrace.AI and an agenda focused on cancer research, longevity and healing. Across these fields, he connects market intelligence, engineering and entrepreneurship to build useful AI systems with clear economics, evidence and human accountability.
Severin L. Wilson, Chief Business &amp; Transformation Officer: Severin L. Wilson connects business ambition with the people, capabilities and governance needed to deliver change. Drawing on experience involving Detecon, SAP SuccessFactors and E.ON, he brings expertise in human capital management, digital transformation and international organisational change.
At ETHORITY, his focus is developing client relationships and translating AI opportunities into organisational progress: aligning leadership, developing workforce capabilities, involving employees and establishing accountable human oversight. His contribution to the study examines how organisations turn technical capability into improvements they can sustain.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The Good AI PRISM by STEN &amp; ETHORITY · Keynote · Executive edition v2.8</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The Good AI PRISM by STEN &amp; ETHORITY · Keynote · Executive edition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The Good AI PRISM by STEN &amp; ETHORITY · Keynote · Executive edition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5.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ethority.ai/ai-prism-study" TargetMode="External"/><Relationship Id="rId5" Type="http://schemas.openxmlformats.org/officeDocument/2006/relationships/hyperlink" Target="https://ethority.ai/ai-prism-study" TargetMode="External"/><Relationship Id="rId6" Type="http://schemas.openxmlformats.org/officeDocument/2006/relationships/hyperlink" Target="mailto:sten@ethority.ai" TargetMode="External"/><Relationship Id="rId1" Type="http://schemas.openxmlformats.org/officeDocument/2006/relationships/image" Target="../media/Slide-5-image-1.jpeg"/><Relationship Id="rId3" Type="http://schemas.openxmlformats.org/officeDocument/2006/relationships/image" Target="../media/image-5-2.jpg"/><Relationship Id="rId4" Type="http://schemas.openxmlformats.org/officeDocument/2006/relationships/image" Target="../media/image-5-3.jp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502920"/>
            <ns1:ext cx="457200" cy="457200"/>
          </ns1:xfrm>
          <ns1:prstGeom prst="rect">
            <ns1:avLst/>
          </ns1:prstGeom>
        </ns0:spPr>
      </ns0:pic>
      <ns0:sp>
        <ns0:nvSpPr>
          <ns0:cNvPr id="3" name="Text 0"/>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pic>
        <ns0:nvPicPr>
          <ns0:cNvPr id="4" name="Good AI Prism" descr="ETHORITY illustration or source figure">    </ns0:cNvPr>
          <ns0:cNvPicPr>
            <ns1:picLocks noChangeAspect="1"/>
          </ns0:cNvPicPr>
          <ns0:nvPr/>
        </ns0:nvPicPr>
        <ns0:blipFill>
          <ns1:blip ns2:embed="rId2"/>
          <ns1:stretch>
            <ns1:fillRect/>
          </ns1:stretch>
        </ns0:blipFill>
        <ns0:spPr>
          <ns1:xfrm>
            <ns1:off x="7818120" y="411480"/>
            <ns1:ext cx="4160520" cy="3419856"/>
          </ns1:xfrm>
          <ns1:prstGeom prst="rect">
            <ns1:avLst/>
          </ns1:prstGeom>
        </ns0:spPr>
      </ns0:pic>
      <ns0:sp>
        <ns0:nvSpPr>
          <ns0:cNvPr id="5" name="Text 1"/>
          <ns0:cNvSpPr txBox="1"/>
          <ns0:nvPr/>
        </ns0:nvSpPr>
        <ns0:spPr>
          <ns1:xfrm>
            <ns1:off x="548640" y="1325880"/>
            <ns1:ext cx="7086600" cy="320040"/>
          </ns1:xfrm>
          <ns1:prstGeom prst="rect">
            <ns1:avLst/>
          </ns1:prstGeom>
          <ns1:noFill/>
          <ns1:ln/>
        </ns0:spPr>
        <ns0:txBody>
          <ns1:bodyPr wrap="square" lIns="0" tIns="0" rIns="0" bIns="0" rtlCol="0" anchor="ctr"/>
          <ns1:lstStyle/>
          <ns1:p>
            <ns1:pPr indent="0" marL="0">
              <ns1:buNone/>
            </ns1:pPr>
            <ns1:r>
              <ns1:rPr lang="en-US" sz="1300" b="1" spc="200" kern="0" dirty="0">
                <ns1:solidFill>
                  <ns1:srgbClr val="67E8F9"/>
                </ns1:solidFill>
              </ns1:rPr>
              <ns1:t>KEYNOTE · GOOD AI PRISM MARKET STUDY 2026/27</ns1:t>
            </ns1:r>
            <ns1:endParaRPr lang="en-US" sz="1300" dirty="0"/>
          </ns1:p>
        </ns0:txBody>
      </ns0:sp>
      <ns0:sp>
        <ns0:nvSpPr>
          <ns0:cNvPr id="6" name="Text 2"/>
          <ns0:cNvSpPr txBox="1"/>
          <ns0:nvPr/>
        </ns0:nvSpPr>
        <ns0:spPr>
          <ns1:xfrm>
            <ns1:off x="548640" y="1737360"/>
            <ns1:ext cx="7086600" cy="645160"/>
          </ns1:xfrm>
          <ns1:prstGeom prst="rect">
            <ns1:avLst/>
          </ns1:prstGeom>
          <ns1:noFill/>
          <ns1:ln/>
        </ns0:spPr>
        <ns0:txBody>
          <ns1:bodyPr wrap="square" lIns="0" tIns="0" rIns="0" bIns="0" rtlCol="0" anchor="t"/>
          <ns1:lstStyle/>
          <ns1:p>
            <ns1:pPr indent="0" marL="0">
              <ns1:buNone/>
            </ns1:pPr>
            <ns1:r>
              <ns1:rPr lang="en-US" sz="4000" dirty="0">
                <ns1:solidFill>
                  <ns1:srgbClr val="FFFFFF"/>
                </ns1:solidFill>
              </ns1:rPr>
              <ns1:t>Put AI to work.</ns1:t>
            </ns1:r>
            <ns1:endParaRPr lang="en-US" sz="4000" dirty="0"/>
          </ns1:p>
        </ns0:txBody>
      </ns0:sp>
      <ns0:sp>
        <ns0:nvSpPr>
          <ns0:cNvPr id="7" name="Text 3"/>
          <ns0:cNvSpPr txBox="1"/>
          <ns0:nvPr/>
        </ns0:nvSpPr>
        <ns0:spPr>
          <ns1:xfrm>
            <ns1:off x="548640" y="2519680"/>
            <ns1:ext cx="7086600" cy="1595120"/>
          </ns1:xfrm>
          <ns1:prstGeom prst="rect">
            <ns1:avLst/>
          </ns1:prstGeom>
          <ns1:noFill/>
          <ns1:ln/>
        </ns0:spPr>
        <ns0:txBody>
          <ns1:bodyPr wrap="square" lIns="0" tIns="0" rIns="0" bIns="0" rtlCol="0" anchor="t"/>
          <ns1:lstStyle/>
          <ns1:p>
            <ns1:pPr indent="0" marL="0">
              <ns1:buNone/>
            </ns1:pPr>
            <ns1:r>
              <ns1:rPr lang="en-US" sz="2000" dirty="0">
                <ns1:solidFill>
                  <ns1:srgbClr val="DCE4EE"/>
                </ns1:solidFill>
              </ns1:rPr>
              <ns1:t>AI adoption is advancing unevenly. Value needs an operating approach: decide on evidence, then build and run.</ns1:t>
            </ns1:r>
            <ns1:endParaRPr lang="en-US" sz="2000" dirty="0"/>
          </ns1:p>
        </ns0:txBody>
      </ns0:sp>
      <ns0:sp>
        <ns0:nvSpPr>
          <ns0:cNvPr id="8" name="Shape 4"/>
          <ns0:cNvSpPr/>
          <ns0:nvPr/>
        </ns0:nvSpPr>
        <ns0:spPr>
          <ns1:xfrm>
            <ns1:off x="548640" y="4297680"/>
            <ns1:ext cx="0" cy="1234440"/>
          </ns1:xfrm>
          <ns1:prstGeom prst="line">
            <ns1:avLst/>
          </ns1:prstGeom>
          <ns1:noFill/>
          <ns1:ln w="25400">
            <ns1:solidFill>
              <ns1:srgbClr val="3A5068"/>
            </ns1:solidFill>
            <ns1:prstDash val="solid"/>
          </ns1:ln>
        </ns0:spPr>
      </ns0:sp>
      <ns0:sp>
        <ns0:nvSpPr>
          <ns0:cNvPr id="9" name="Text 5"/>
          <ns0:cNvSpPr txBox="1"/>
          <ns0:nvPr/>
        </ns0:nvSpPr>
        <ns0:spPr>
          <ns1:xfrm>
            <ns1:off x="749808" y="4297680"/>
            <ns1:ext cx="3240938" cy="1280160"/>
          </ns1:xfrm>
          <ns1:prstGeom prst="rect">
            <ns1:avLst/>
          </ns1:prstGeom>
          <ns1:noFill/>
          <ns1:ln/>
        </ns0:spPr>
        <ns0:txBody>
          <ns1:bodyPr wrap="square" lIns="0" tIns="0" rIns="0" bIns="0" rtlCol="0" anchor="t"/>
          <ns1:lstStyle/>
          <ns1:p>
            <ns1:pPr indent="0" marL="0">
              <ns1:buNone/>
            </ns1:pPr>
            <ns1:r>
              <ns1:rPr lang="en-US" sz="3400" b="1" dirty="0">
                <ns1:solidFill>
                  <ns1:srgbClr val="FFFFFF"/>
                </ns1:solidFill>
              </ns1:rPr>
              <ns1:t>≈90%</ns1:t>
            </ns1:r>
            <ns1:endParaRPr lang="en-US" sz="3400" dirty="0"/>
          </ns1:p>
          <ns1:p>
            <ns1:pPr indent="0" marL="0">
              <ns1:buNone/>
            </ns1:pPr>
            <ns1:r>
              <ns1:rPr lang="en-US" sz="1600" dirty="0">
                <ns1:solidFill>
                  <ns1:srgbClr val="DCE4EE"/>
                </ns1:solidFill>
              </ns1:rPr>
              <ns1:t>of surveyed organisations report regular AI use</ns1:t>
            </ns1:r>
            <ns1:endParaRPr lang="en-US" sz="3400" dirty="0"/>
          </ns1:p>
        </ns0:txBody>
      </ns0:sp>
      <ns0:sp>
        <ns0:nvSpPr>
          <ns0:cNvPr id="10" name="Shape 6"/>
          <ns0:cNvSpPr/>
          <ns0:nvPr/>
        </ns0:nvSpPr>
        <ns0:spPr>
          <ns1:xfrm>
            <ns1:off x="4338218" y="4297680"/>
            <ns1:ext cx="0" cy="1234440"/>
          </ns1:xfrm>
          <ns1:prstGeom prst="line">
            <ns1:avLst/>
          </ns1:prstGeom>
          <ns1:noFill/>
          <ns1:ln w="25400">
            <ns1:solidFill>
              <ns1:srgbClr val="3A5068"/>
            </ns1:solidFill>
            <ns1:prstDash val="solid"/>
          </ns1:ln>
        </ns0:spPr>
      </ns0:sp>
      <ns0:sp>
        <ns0:nvSpPr>
          <ns0:cNvPr id="11" name="Text 7"/>
          <ns0:cNvSpPr txBox="1"/>
          <ns0:nvPr/>
        </ns0:nvSpPr>
        <ns0:spPr>
          <ns1:xfrm>
            <ns1:off x="4539386" y="4297680"/>
            <ns1:ext cx="3240938" cy="1280160"/>
          </ns1:xfrm>
          <ns1:prstGeom prst="rect">
            <ns1:avLst/>
          </ns1:prstGeom>
          <ns1:noFill/>
          <ns1:ln/>
        </ns0:spPr>
        <ns0:txBody>
          <ns1:bodyPr wrap="square" lIns="0" tIns="0" rIns="0" bIns="0" rtlCol="0" anchor="t"/>
          <ns1:lstStyle/>
          <ns1:p>
            <ns1:pPr indent="0" marL="0">
              <ns1:buNone/>
            </ns1:pPr>
            <ns1:r>
              <ns1:rPr lang="en-US" sz="3400" b="1" dirty="0">
                <ns1:solidFill>
                  <ns1:srgbClr val="FFFFFF"/>
                </ns1:solidFill>
              </ns1:rPr>
              <ns1:t>1 in 5</ns1:t>
            </ns1:r>
            <ns1:endParaRPr lang="en-US" sz="3400" dirty="0"/>
          </ns1:p>
          <ns1:p>
            <ns1:pPr indent="0" marL="0">
              <ns1:buNone/>
            </ns1:pPr>
            <ns1:r>
              <ns1:rPr lang="en-US" sz="1600" dirty="0">
                <ns1:solidFill>
                  <ns1:srgbClr val="DCE4EE"/>
                </ns1:solidFill>
              </ns1:rPr>
              <ns1:t>EU firms with 10+ staff use AI, by official count</ns1:t>
            </ns1:r>
            <ns1:endParaRPr lang="en-US" sz="3400" dirty="0"/>
          </ns1:p>
        </ns0:txBody>
      </ns0:sp>
      <ns0:sp>
        <ns0:nvSpPr>
          <ns0:cNvPr id="12" name="Shape 8"/>
          <ns0:cNvSpPr/>
          <ns0:nvPr/>
        </ns0:nvSpPr>
        <ns0:spPr>
          <ns1:xfrm>
            <ns1:off x="8127797" y="4297680"/>
            <ns1:ext cx="0" cy="1234440"/>
          </ns1:xfrm>
          <ns1:prstGeom prst="line">
            <ns1:avLst/>
          </ns1:prstGeom>
          <ns1:noFill/>
          <ns1:ln w="25400">
            <ns1:solidFill>
              <ns1:srgbClr val="35C8FF"/>
            </ns1:solidFill>
            <ns1:prstDash val="solid"/>
          </ns1:ln>
        </ns0:spPr>
      </ns0:sp>
      <ns0:sp>
        <ns0:nvSpPr>
          <ns0:cNvPr id="13" name="Text 9"/>
          <ns0:cNvSpPr txBox="1"/>
          <ns0:nvPr/>
        </ns0:nvSpPr>
        <ns0:spPr>
          <ns1:xfrm>
            <ns1:off x="8328965" y="4297680"/>
            <ns1:ext cx="3240938" cy="1280160"/>
          </ns1:xfrm>
          <ns1:prstGeom prst="rect">
            <ns1:avLst/>
          </ns1:prstGeom>
          <ns1:noFill/>
          <ns1:ln/>
        </ns0:spPr>
        <ns0:txBody>
          <ns1:bodyPr wrap="square" lIns="0" tIns="0" rIns="0" bIns="0" rtlCol="0" anchor="t"/>
          <ns1:lstStyle/>
          <ns1:p>
            <ns1:pPr indent="0" marL="0">
              <ns1:buNone/>
            </ns1:pPr>
            <ns1:r>
              <ns1:rPr lang="en-US" sz="3400" b="1" dirty="0">
                <ns1:solidFill>
                  <ns1:srgbClr val="67E8F9"/>
                </ns1:solidFill>
              </ns1:rPr>
              <ns1:t>37%</ns1:t>
            </ns1:r>
            <ns1:endParaRPr lang="en-US" sz="3400" dirty="0"/>
          </ns1:p>
          <ns1:p>
            <ns1:pPr indent="0" marL="0">
              <ns1:buNone/>
            </ns1:pPr>
            <ns1:r>
              <ns1:rPr lang="en-US" sz="1600" dirty="0">
                <ns1:solidFill>
                  <ns1:srgbClr val="DCE4EE"/>
                </ns1:solidFill>
              </ns1:rPr>
              <ns1:t>attribute any EBIT effect to AI</ns1:t>
            </ns1:r>
            <ns1:endParaRPr lang="en-US" sz="3400" dirty="0"/>
          </ns1:p>
        </ns0:txBody>
      </ns0:sp>
      <ns0:sp>
        <ns0:nvSpPr>
          <ns0:cNvPr id="14" name="Text 10"/>
          <ns0:cNvSpPr txBox="1"/>
          <ns0:nvPr/>
        </ns0:nvSpPr>
        <ns0:spPr>
          <ns1:xfrm>
            <ns1:off x="548640" y="5897880"/>
            <ns1:ext cx="11094415" cy="365760"/>
          </ns1:xfrm>
          <ns1:prstGeom prst="rect">
            <ns1:avLst/>
          </ns1:prstGeom>
          <ns1:noFill/>
          <ns1:ln/>
        </ns0:spPr>
        <ns0:txBody>
          <ns1:bodyPr wrap="square" lIns="0" tIns="0" rIns="0" bIns="0" rtlCol="0" anchor="b"/>
          <ns1:lstStyle/>
          <ns1:p>
            <ns1:pPr indent="0" marL="0">
              <ns1:buNone/>
            </ns1:pPr>
            <ns1:r>
              <ns1:rPr lang="en-US" sz="1200" dirty="0">
                <ns1:solidFill>
                  <ns1:srgbClr val="B9C6D6"/>
                </ns1:solidFill>
              </ns1:rPr>
              <ns1:t>McKinsey, The state of AI, Aug 2026 (1,719 respondents, 97 countries; self-reported, separate answers). Eurostat, Dec 2025.</ns1:t>
            </ns1:r>
            <ns1:endParaRPr lang="en-US" sz="1200" dirty="0"/>
          </ns1:p>
        </ns0:txBody>
      </ns0:sp>
      <ns0:sp>
        <ns0:nvSpPr>
          <ns0:cNvPr id="15" name="edition"/>
          <ns0:cNvSpPr txBox="1"/>
          <ns0:nvPr/>
        </ns0:nvSpPr>
        <ns0:spPr>
          <ns1:xfrm>
            <ns1:off x="548640" y="6355080"/>
            <ns1:ext cx="11094415" cy="274320"/>
          </ns1:xfrm>
          <ns1:prstGeom prst="rect">
            <ns1:avLst/>
          </ns1:prstGeom>
          <ns1:noFill/>
          <ns1:ln/>
        </ns0:spPr>
        <ns0:txBody>
          <ns1:bodyPr wrap="square" lIns="0" tIns="0" rIns="0" bIns="0" rtlCol="0" anchor="ctr"/>
          <ns1:lstStyle/>
          <ns1:p>
            <ns1:pPr indent="0" marL="0">
              <ns1:buNone/>
            </ns1:pPr>
            <ns1:r>
              <ns1:rPr lang="en-US" sz="1100" dirty="0">
                <ns1:solidFill>
                  <ns1:srgbClr val="8DA2B8"/>
                </ns1:solidFill>
              </ns1:rPr>
              <ns1:t>Executive edition · v2.8 · 21 Oct 2026 · Full presentation: Keynote, 27 slides</ns1:t>
            </ns1:r>
            <ns1:endParaRPr lang="en-US" sz="1100" dirty="0"/>
          </ns1:p>
        </ns0:txBody>
      </ns0:sp>
      <ns0:sp>
        <ns0:nvSpPr>
          <ns0:cNvPr id="16"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endParaRPr lang="en-US" sz="40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THE GOOD AI PRISM</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One sourced map of the AI market</ns1:t>
            </ns1:r>
            <ns1:endParaRPr lang="en-US" sz="3000" dirty="0"/>
          </ns1:p>
        </ns0:txBody>
      </ns0:sp>
      <ns0:pic>
        <ns0:nvPicPr>
          <ns0:cNvPr id="4" name="prism wheel" descr="ETHORITY illustration or source figure">    </ns0:cNvPr>
          <ns0:cNvPicPr>
            <ns1:picLocks noChangeAspect="1"/>
          </ns0:cNvPicPr>
          <ns0:nvPr/>
        </ns0:nvPicPr>
        <ns0:blipFill>
          <ns1:blip ns2:embed="rId1"/>
          <ns1:stretch>
            <ns1:fillRect/>
          </ns1:stretch>
        </ns0:blipFill>
        <ns0:spPr>
          <ns1:xfrm>
            <ns1:off x="457200" y="1554480"/>
            <ns1:ext cx="4434840" cy="3648456"/>
          </ns1:xfrm>
          <ns1:prstGeom prst="rect">
            <ns1:avLst/>
          </ns1:prstGeom>
        </ns0:spPr>
      </ns0:pic>
      <ns0:sp>
        <ns0:nvSpPr>
          <ns0:cNvPr id="5" name="Text 2"/>
          <ns0:cNvSpPr txBox="1"/>
          <ns0:nvPr/>
        </ns0:nvSpPr>
        <ns0:spPr>
          <ns1:xfrm>
            <ns1:off x="4937760" y="1600200"/>
            <ns1:ext cx="6705295" cy="822960"/>
          </ns1:xfrm>
          <ns1:prstGeom prst="rect">
            <ns1:avLst/>
          </ns1:prstGeom>
          <ns1:noFill/>
          <ns1:ln/>
        </ns0:spPr>
        <ns0:txBody>
          <ns1:bodyPr wrap="square" lIns="0" tIns="0" rIns="0" bIns="0" rtlCol="0" anchor="t"/>
          <ns1:lstStyle/>
          <ns1:p>
            <ns1:pPr indent="0" marL="0">
              <ns1:buNone/>
            </ns1:pPr>
            <ns1:r>
              <ns1:rPr lang="en-US" sz="1700" dirty="0">
                <ns1:solidFill>
                  <ns1:srgbClr val="4A5B6E"/>
                </ns1:solidFill>
              </ns1:rPr>
              <ns1:t>998 market entries, 961 AI offerings; Wave 1 of a longitudinal research programme.</ns1:t>
            </ns1:r>
            <ns1:endParaRPr lang="en-US" sz="1700" dirty="0"/>
          </ns1:p>
        </ns0:txBody>
      </ns0:sp>
      <ns0:sp>
        <ns0:nvSpPr>
          <ns0:cNvPr id="6" name="Text 3"/>
          <ns0:cNvSpPr txBox="1"/>
          <ns0:nvPr/>
        </ns0:nvSpPr>
        <ns0:spPr>
          <ns1:xfrm>
            <ns1:off x="4937760" y="2514600"/>
            <ns1:ext cx="6705295" cy="868680"/>
          </ns1:xfrm>
          <ns1:prstGeom prst="rect">
            <ns1:avLst/>
          </ns1:prstGeom>
          <ns1:noFill/>
          <ns1:ln/>
        </ns0:spPr>
        <ns0:txBody>
          <ns1:bodyPr wrap="square" lIns="0" tIns="0" rIns="0" bIns="0" rtlCol="0" anchor="t"/>
          <ns1:lstStyle/>
          <ns1:p>
            <ns1:pPr indent="0" marL="0">
              <ns1:buNone/>
            </ns1:pPr>
            <ns1:r>
              <ns1:rPr lang="en-US" sz="1800" b="1" dirty="0">
                <ns1:solidFill>
                  <ns1:srgbClr val="061321"/>
                </ns1:solidFill>
              </ns1:rPr>
              <ns1:t>Outer petals · 24 business areas</ns1:t>
            </ns1:r>
            <ns1:endParaRPr lang="en-US" sz="1800" dirty="0"/>
          </ns1:p>
          <ns1:p>
            <ns1:pPr indent="0" marL="0">
              <ns1:buNone/>
            </ns1:pPr>
            <ns1:r>
              <ns1:rPr lang="en-US" sz="1500" dirty="0">
                <ns1:solidFill>
                  <ns1:srgbClr val="4A5B6E"/>
                </ns1:solidFill>
              </ns1:rPr>
              <ns1:t>14 functions and 10 industries; Customer Service and Manufacturing are two examples.</ns1:t>
            </ns1:r>
            <ns1:endParaRPr lang="en-US" sz="1800" dirty="0"/>
          </ns1:p>
        </ns0:txBody>
      </ns0:sp>
      <ns0:sp>
        <ns0:nvSpPr>
          <ns0:cNvPr id="7" name="Text 4"/>
          <ns0:cNvSpPr txBox="1"/>
          <ns0:nvPr/>
        </ns0:nvSpPr>
        <ns0:spPr>
          <ns1:xfrm>
            <ns1:off x="4937760" y="3429000"/>
            <ns1:ext cx="6705295" cy="868680"/>
          </ns1:xfrm>
          <ns1:prstGeom prst="rect">
            <ns1:avLst/>
          </ns1:prstGeom>
          <ns1:noFill/>
          <ns1:ln/>
        </ns0:spPr>
        <ns0:txBody>
          <ns1:bodyPr wrap="square" lIns="0" tIns="0" rIns="0" bIns="0" rtlCol="0" anchor="t"/>
          <ns1:lstStyle/>
          <ns1:p>
            <ns1:pPr indent="0" marL="0">
              <ns1:buNone/>
            </ns1:pPr>
            <ns1:r>
              <ns1:rPr lang="en-US" sz="1800" b="1" dirty="0">
                <ns1:solidFill>
                  <ns1:srgbClr val="061321"/>
                </ns1:solidFill>
              </ns1:rPr>
              <ns1:t>Middle ring · 8 data types</ns1:t>
            </ns1:r>
            <ns1:endParaRPr lang="en-US" sz="1800" dirty="0"/>
          </ns1:p>
          <ns1:p>
            <ns1:pPr indent="0" marL="0">
              <ns1:buNone/>
            </ns1:pPr>
            <ns1:r>
              <ns1:rPr lang="en-US" sz="1500" dirty="0">
                <ns1:solidFill>
                  <ns1:srgbClr val="4A5B6E"/>
                </ns1:solidFill>
              </ns1:rPr>
              <ns1:t>Language, code, image, video, audio, multimodal, tables, robotics.</ns1:t>
            </ns1:r>
            <ns1:endParaRPr lang="en-US" sz="1800" dirty="0"/>
          </ns1:p>
        </ns0:txBody>
      </ns0:sp>
      <ns0:sp>
        <ns0:nvSpPr>
          <ns0:cNvPr id="8" name="Text 5"/>
          <ns0:cNvSpPr txBox="1"/>
          <ns0:nvPr/>
        </ns0:nvSpPr>
        <ns0:spPr>
          <ns1:xfrm>
            <ns1:off x="4937760" y="4343400"/>
            <ns1:ext cx="6705295" cy="868680"/>
          </ns1:xfrm>
          <ns1:prstGeom prst="rect">
            <ns1:avLst/>
          </ns1:prstGeom>
          <ns1:noFill/>
          <ns1:ln/>
        </ns0:spPr>
        <ns0:txBody>
          <ns1:bodyPr wrap="square" lIns="0" tIns="0" rIns="0" bIns="0" rtlCol="0" anchor="t"/>
          <ns1:lstStyle/>
          <ns1:p>
            <ns1:pPr indent="0" marL="0">
              <ns1:buNone/>
            </ns1:pPr>
            <ns1:r>
              <ns1:rPr lang="en-US" sz="1800" b="1" dirty="0">
                <ns1:solidFill>
                  <ns1:srgbClr val="061321"/>
                </ns1:solidFill>
              </ns1:rPr>
              <ns1:t>Inner ring · 6 technology layers</ns1:t>
            </ns1:r>
            <ns1:endParaRPr lang="en-US" sz="1800" dirty="0"/>
          </ns1:p>
          <ns1:p>
            <ns1:pPr indent="0" marL="0">
              <ns1:buNone/>
            </ns1:pPr>
            <ns1:r>
              <ns1:rPr lang="en-US" sz="1500" dirty="0">
                <ns1:solidFill>
                  <ns1:srgbClr val="4A5B6E"/>
                </ns1:solidFill>
              </ns1:rPr>
              <ns1:t>Chips, clouds, models, data, agents and tooling, trust and governance.</ns1:t>
            </ns1:r>
            <ns1:endParaRPr lang="en-US" sz="1800" dirty="0"/>
          </ns1:p>
        </ns0:txBody>
      </ns0:sp>
      <ns0:sp>
        <ns0:nvSpPr>
          <ns0:cNvPr id="9" name="implication marker"/>
          <ns0:cNvSpPr/>
          <ns0:nvPr/>
        </ns0:nvSpPr>
        <ns0:spPr>
          <ns1:xfrm>
            <ns1:off x="548640" y="5349240"/>
            <ns1:ext cx="73152" cy="548640"/>
          </ns1:xfrm>
          <ns1:prstGeom prst="rect">
            <ns1:avLst/>
          </ns1:prstGeom>
          <ns1:solidFill>
            <ns1:srgbClr val="35C8FF"/>
          </ns1:solidFill>
          <ns1:ln w="12700">
            <ns1:solidFill>
              <ns1:srgbClr val="35C8FF"/>
            </ns1:solidFill>
            <ns1:prstDash val="solid"/>
          </ns1:ln>
        </ns0:spPr>
      </ns0:sp>
      <ns0:sp>
        <ns0:nvSpPr>
          <ns0:cNvPr id="10" name="implication"/>
          <ns0:cNvSpPr txBox="1"/>
          <ns0:nvPr/>
        </ns0:nvSpPr>
        <ns0:spPr>
          <ns1:xfrm>
            <ns1:off x="777240" y="5303520"/>
            <ns1:ext cx="10865815" cy="640080"/>
          </ns1:xfrm>
          <ns1:prstGeom prst="rect">
            <ns1:avLst/>
          </ns1:prstGeom>
          <ns1:noFill/>
          <ns1:ln/>
        </ns0:spPr>
        <ns0:txBody>
          <ns1:bodyPr wrap="square" lIns="0" tIns="0" rIns="0" bIns="0" rtlCol="0" anchor="ctr"/>
          <ns1:lstStyle/>
          <ns1:p>
            <ns1:pPr indent="0" marL="0">
              <ns1:buNone/>
            </ns1:pPr>
            <ns1:r>
              <ns1:rPr lang="en-US" sz="1800" b="1" dirty="0">
                <ns1:solidFill>
                  <ns1:srgbClr val="061321"/>
                </ns1:solidFill>
              </ns1:rPr>
              <ns1:t>Use it to shortlist: what exists for your task, what it is built on and what is documented.</ns1:t>
            </ns1:r>
            <ns1:endParaRPr lang="en-US" sz="1800" dirty="0"/>
          </ns1:p>
        </ns0:txBody>
      </ns0:sp>
      <ns0:sp>
        <ns0:nvSpPr>
          <ns0:cNvPr id="11" name="source"/>
          <ns0:cNvSpPr txBox="1"/>
          <ns0:nvPr/>
        </ns0:nvSpPr>
        <ns0:spPr>
          <ns1:xfrm>
            <ns1:off x="548640" y="5989320"/>
            <ns1:ext cx="11094415" cy="347472"/>
          </ns1:xfrm>
          <ns1:prstGeom prst="rect">
            <ns1:avLst/>
          </ns1:prstGeom>
          <ns1:noFill/>
          <ns1:ln/>
        </ns0:spPr>
        <ns0:txBody>
          <ns1:bodyPr wrap="square" lIns="0" tIns="0" rIns="0" bIns="0" rtlCol="0" anchor="b"/>
          <ns1:lstStyle/>
          <ns1:p>
            <ns1:pPr indent="0" marL="0">
              <ns1:buNone/>
            </ns1:pPr>
            <ns1:r>
              <ns1:rPr lang="en-US" sz="1200" dirty="0">
                <ns1:solidFill>
                  <ns1:srgbClr val="6B7C8F"/>
                </ns1:solidFill>
              </ns1:rPr>
              <ns1:t>Good AI Prism, Wave 1 of ETHORITY’s longitudinal research programme; provider information reviewed 19–20 Oct 2026. Full sector coverage: ethority.ai/ai-prism-study.</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2</ns1:t>
            </ns1:fld>
            <ns1:endParaRPr lang="en-US"/>
          </ns1:p>
        </ns0:txBody>
      </ns0:sp>
    </ns0:spTree>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THREE FINDINGS</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Use is broad, value and documentation are thin</a:t>
            </a:r>
            <a:endParaRPr lang="en-US" sz="3000" dirty="0"/>
          </a:p>
        </p:txBody>
      </p:sp>
      <p:sp>
        <p:nvSpPr>
          <p:cNvPr id="4" name="Shape 2"/>
          <p:cNvSpPr/>
          <p:nvPr/>
        </p:nvSpPr>
        <p:spPr>
          <a:xfrm>
            <a:off x="548640" y="1783080"/>
            <a:ext cx="11094415" cy="0"/>
          </a:xfrm>
          <a:prstGeom prst="line">
            <a:avLst/>
          </a:prstGeom>
          <a:noFill/>
          <a:ln w="12700">
            <a:solidFill>
              <a:srgbClr val="DCE4EC"/>
            </a:solidFill>
            <a:prstDash val="solid"/>
          </a:ln>
        </p:spPr>
      </p:sp>
      <p:sp>
        <p:nvSpPr>
          <p:cNvPr id="5" name="Text 3"/>
          <p:cNvSpPr txBox="1"/>
          <p:nvPr/>
        </p:nvSpPr>
        <p:spPr>
          <a:xfrm>
            <a:off x="548640" y="1892808"/>
            <a:ext cx="2194560" cy="944880"/>
          </a:xfrm>
          <a:prstGeom prst="rect">
            <a:avLst/>
          </a:prstGeom>
          <a:noFill/>
          <a:ln/>
        </p:spPr>
        <p:txBody>
          <a:bodyPr wrap="square" lIns="0" tIns="0" rIns="0" bIns="0" rtlCol="0" anchor="t"/>
          <a:lstStyle/>
          <a:p>
            <a:pPr indent="0" marL="0">
              <a:buNone/>
            </a:pPr>
            <a:r>
              <a:rPr lang="en-US" sz="3000" b="1" dirty="0">
                <a:solidFill>
                  <a:srgbClr val="0A6E9E"/>
                </a:solidFill>
              </a:rPr>
              <a:t>37%</a:t>
            </a:r>
            <a:endParaRPr lang="en-US" sz="3000" dirty="0"/>
          </a:p>
        </p:txBody>
      </p:sp>
      <p:sp>
        <p:nvSpPr>
          <p:cNvPr id="6" name="Text 4"/>
          <p:cNvSpPr txBox="1"/>
          <p:nvPr/>
        </p:nvSpPr>
        <p:spPr>
          <a:xfrm>
            <a:off x="2926080" y="1911096"/>
            <a:ext cx="8716975" cy="944880"/>
          </a:xfrm>
          <a:prstGeom prst="rect">
            <a:avLst/>
          </a:prstGeom>
          <a:noFill/>
          <a:ln/>
        </p:spPr>
        <p:txBody>
          <a:bodyPr wrap="square" lIns="0" tIns="0" rIns="0" bIns="0" rtlCol="0" anchor="t"/>
          <a:lstStyle/>
          <a:p>
            <a:pPr indent="0" marL="0">
              <a:buNone/>
            </a:pPr>
            <a:r>
              <a:rPr lang="en-US" sz="1700" dirty="0">
                <a:solidFill>
                  <a:srgbClr val="0B1726"/>
                </a:solidFill>
              </a:rPr>
              <a:t>of surveyed organisations attribute any EBIT effect to AI; 44% report scaling it (separate answers).</a:t>
            </a:r>
            <a:endParaRPr lang="en-US" sz="1700" dirty="0"/>
          </a:p>
        </p:txBody>
      </p:sp>
      <p:sp>
        <p:nvSpPr>
          <p:cNvPr id="7" name="Shape 5"/>
          <p:cNvSpPr/>
          <p:nvPr/>
        </p:nvSpPr>
        <p:spPr>
          <a:xfrm>
            <a:off x="548640" y="2910840"/>
            <a:ext cx="11094415" cy="0"/>
          </a:xfrm>
          <a:prstGeom prst="line">
            <a:avLst/>
          </a:prstGeom>
          <a:noFill/>
          <a:ln w="12700">
            <a:solidFill>
              <a:srgbClr val="DCE4EC"/>
            </a:solidFill>
            <a:prstDash val="solid"/>
          </a:ln>
        </p:spPr>
      </p:sp>
      <p:sp>
        <p:nvSpPr>
          <p:cNvPr id="8" name="Text 6"/>
          <p:cNvSpPr txBox="1"/>
          <p:nvPr/>
        </p:nvSpPr>
        <p:spPr>
          <a:xfrm>
            <a:off x="548640" y="3020568"/>
            <a:ext cx="2194560" cy="944880"/>
          </a:xfrm>
          <a:prstGeom prst="rect">
            <a:avLst/>
          </a:prstGeom>
          <a:noFill/>
          <a:ln/>
        </p:spPr>
        <p:txBody>
          <a:bodyPr wrap="square" lIns="0" tIns="0" rIns="0" bIns="0" rtlCol="0" anchor="t"/>
          <a:lstStyle/>
          <a:p>
            <a:pPr indent="0" marL="0">
              <a:buNone/>
            </a:pPr>
            <a:r>
              <a:rPr lang="en-US" sz="3000" b="1" dirty="0">
                <a:solidFill>
                  <a:srgbClr val="0A6E9E"/>
                </a:solidFill>
              </a:rPr>
              <a:t>1.6–4.3×</a:t>
            </a:r>
            <a:endParaRPr lang="en-US" sz="3000" dirty="0"/>
          </a:p>
        </p:txBody>
      </p:sp>
      <p:sp>
        <p:nvSpPr>
          <p:cNvPr id="9" name="Text 7"/>
          <p:cNvSpPr txBox="1"/>
          <p:nvPr/>
        </p:nvSpPr>
        <p:spPr>
          <a:xfrm>
            <a:off x="2926080" y="3038856"/>
            <a:ext cx="8716975" cy="944880"/>
          </a:xfrm>
          <a:prstGeom prst="rect">
            <a:avLst/>
          </a:prstGeom>
          <a:noFill/>
          <a:ln/>
        </p:spPr>
        <p:txBody>
          <a:bodyPr wrap="square" lIns="0" tIns="0" rIns="0" bIns="0" rtlCol="0" anchor="t"/>
          <a:lstStyle/>
          <a:p>
            <a:pPr indent="0" marL="0">
              <a:buNone/>
            </a:pPr>
            <a:r>
              <a:rPr lang="en-US" sz="1700" dirty="0">
                <a:solidFill>
                  <a:srgbClr val="0B1726"/>
                </a:solidFill>
              </a:rPr>
              <a:t>Large firms adopt AI 1.6 to 4.3 times as often as small ones, in every study compared.</a:t>
            </a:r>
            <a:endParaRPr lang="en-US" sz="1700" dirty="0"/>
          </a:p>
        </p:txBody>
      </p:sp>
      <p:sp>
        <p:nvSpPr>
          <p:cNvPr id="10" name="Shape 8"/>
          <p:cNvSpPr/>
          <p:nvPr/>
        </p:nvSpPr>
        <p:spPr>
          <a:xfrm>
            <a:off x="548640" y="4038600"/>
            <a:ext cx="11094415" cy="0"/>
          </a:xfrm>
          <a:prstGeom prst="line">
            <a:avLst/>
          </a:prstGeom>
          <a:noFill/>
          <a:ln w="12700">
            <a:solidFill>
              <a:srgbClr val="DCE4EC"/>
            </a:solidFill>
            <a:prstDash val="solid"/>
          </a:ln>
        </p:spPr>
      </p:sp>
      <p:sp>
        <p:nvSpPr>
          <p:cNvPr id="11" name="Text 9"/>
          <p:cNvSpPr txBox="1"/>
          <p:nvPr/>
        </p:nvSpPr>
        <p:spPr>
          <a:xfrm>
            <a:off x="548640" y="4148328"/>
            <a:ext cx="2194560" cy="944880"/>
          </a:xfrm>
          <a:prstGeom prst="rect">
            <a:avLst/>
          </a:prstGeom>
          <a:noFill/>
          <a:ln/>
        </p:spPr>
        <p:txBody>
          <a:bodyPr wrap="square" lIns="0" tIns="0" rIns="0" bIns="0" rtlCol="0" anchor="t"/>
          <a:lstStyle/>
          <a:p>
            <a:pPr indent="0" marL="0">
              <a:buNone/>
            </a:pPr>
            <a:r>
              <a:rPr lang="en-US" sz="3000" b="1" dirty="0">
                <a:solidFill>
                  <a:srgbClr val="0A6E9E"/>
                </a:solidFill>
              </a:rPr>
              <a:t>10 of 107</a:t>
            </a:r>
            <a:endParaRPr lang="en-US" sz="3000" dirty="0"/>
          </a:p>
        </p:txBody>
      </p:sp>
      <p:sp>
        <p:nvSpPr>
          <p:cNvPr id="12" name="Text 10"/>
          <p:cNvSpPr txBox="1"/>
          <p:nvPr/>
        </p:nvSpPr>
        <p:spPr>
          <a:xfrm>
            <a:off x="2926080" y="4166616"/>
            <a:ext cx="8716975" cy="944880"/>
          </a:xfrm>
          <a:prstGeom prst="rect">
            <a:avLst/>
          </a:prstGeom>
          <a:noFill/>
          <a:ln/>
        </p:spPr>
        <p:txBody>
          <a:bodyPr wrap="square" lIns="0" tIns="0" rIns="0" bIns="0" rtlCol="0" anchor="t"/>
          <a:lstStyle/>
          <a:p>
            <a:pPr indent="0" marL="0">
              <a:buNone/>
            </a:pPr>
            <a:r>
              <a:rPr lang="en-US" sz="1700" dirty="0">
                <a:solidFill>
                  <a:srgbClr val="0B1726"/>
                </a:solidFill>
              </a:rPr>
              <a:t>customer-service AI offerings document both an EU hosting option and limits on training with customer data (8 no training, 2 opt-in only).</a:t>
            </a:r>
            <a:endParaRPr lang="en-US" sz="1700" dirty="0"/>
          </a:p>
        </p:txBody>
      </p:sp>
      <p:sp>
        <p:nvSpPr>
          <p:cNvPr id="13" name="implication marker"/>
          <p:cNvSpPr/>
          <p:nvPr/>
        </p:nvSpPr>
        <p:spPr>
          <a:xfrm>
            <a:off x="548640" y="5349240"/>
            <a:ext cx="73152" cy="548640"/>
          </a:xfrm>
          <a:prstGeom prst="rect">
            <a:avLst/>
          </a:prstGeom>
          <a:solidFill>
            <a:srgbClr val="35C8FF"/>
          </a:solidFill>
          <a:ln w="12700">
            <a:solidFill>
              <a:srgbClr val="35C8FF"/>
            </a:solidFill>
            <a:prstDash val="solid"/>
          </a:ln>
        </p:spPr>
      </p:sp>
      <p:sp>
        <p:nvSpPr>
          <p:cNvPr id="14" name="implication"/>
          <p:cNvSpPr txBox="1"/>
          <p:nvPr/>
        </p:nvSpPr>
        <p:spPr>
          <a:xfrm>
            <a:off x="777240" y="5303520"/>
            <a:ext cx="10865815" cy="640080"/>
          </a:xfrm>
          <a:prstGeom prst="rect">
            <a:avLst/>
          </a:prstGeom>
          <a:noFill/>
          <a:ln/>
        </p:spPr>
        <p:txBody>
          <a:bodyPr wrap="square" lIns="0" tIns="0" rIns="0" bIns="0" rtlCol="0" anchor="ctr"/>
          <a:lstStyle/>
          <a:p>
            <a:pPr indent="0" marL="0">
              <a:buNone/>
            </a:pPr>
            <a:r>
              <a:rPr lang="en-US" sz="1800" b="1" dirty="0">
                <a:solidFill>
                  <a:srgbClr val="061321"/>
                </a:solidFill>
              </a:rPr>
              <a:t>Ask for outcomes, not usage; get hosting and data-use terms in writing before any demo.</a:t>
            </a:r>
            <a:endParaRPr lang="en-US" sz="1800" dirty="0"/>
          </a:p>
        </p:txBody>
      </p:sp>
      <p:sp>
        <p:nvSpPr>
          <p:cNvPr id="15" name="source"/>
          <p:cNvSpPr txBox="1"/>
          <p:nvPr/>
        </p:nvSpPr>
        <p:spPr>
          <a:xfrm>
            <a:off x="548640" y="5989320"/>
            <a:ext cx="11094415" cy="347472"/>
          </a:xfrm>
          <a:prstGeom prst="rect">
            <a:avLst/>
          </a:prstGeom>
          <a:noFill/>
          <a:ln/>
        </p:spPr>
        <p:txBody>
          <a:bodyPr wrap="square" lIns="0" tIns="0" rIns="0" bIns="0" rtlCol="0" anchor="b"/>
          <a:lstStyle/>
          <a:p>
            <a:pPr indent="0" marL="0">
              <a:buNone/>
            </a:pPr>
            <a:r>
              <a:rPr lang="en-US" sz="1200" dirty="0">
                <a:solidFill>
                  <a:srgbClr val="6B7C8F"/>
                </a:solidFill>
              </a:rPr>
              <a:t>McKinsey, Aug 2026; adoption studies compared in the study; Good AI Prism Wave 1, provider information reviewed 19–20 Oct 2026.</a:t>
            </a:r>
            <a:endParaRPr lang="en-US" sz="12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THE 2027 AGENDA</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Three phases, two gates: from first choice to scale</a:t>
            </a:r>
            <a:endParaRPr lang="en-US" sz="3000" dirty="0"/>
          </a:p>
        </p:txBody>
      </p:sp>
      <p:sp>
        <p:nvSpPr>
          <p:cNvPr id="4" name="stage 1"/>
          <p:cNvSpPr/>
          <p:nvPr/>
        </p:nvSpPr>
        <p:spPr>
          <a:xfrm>
            <a:off x="548640" y="1783080"/>
            <a:ext cx="2160361" cy="822960"/>
          </a:xfrm>
          <a:prstGeom prst="homePlate">
            <a:avLst/>
          </a:prstGeom>
          <a:solidFill>
            <a:srgbClr val="0A6E9E"/>
          </a:solidFill>
          <a:ln w="12700">
            <a:solidFill>
              <a:srgbClr val="FFFFFF"/>
            </a:solidFill>
            <a:prstDash val="solid"/>
          </a:ln>
        </p:spPr>
      </p:sp>
      <p:sp>
        <p:nvSpPr>
          <p:cNvPr id="5" name="Text 3"/>
          <p:cNvSpPr txBox="1"/>
          <p:nvPr/>
        </p:nvSpPr>
        <p:spPr>
          <a:xfrm>
            <a:off x="731520" y="1783080"/>
            <a:ext cx="1520281" cy="822960"/>
          </a:xfrm>
          <a:prstGeom prst="rect">
            <a:avLst/>
          </a:prstGeom>
          <a:noFill/>
          <a:ln/>
        </p:spPr>
        <p:txBody>
          <a:bodyPr wrap="square" lIns="0" tIns="0" rIns="0" bIns="0" rtlCol="0" anchor="ctr"/>
          <a:lstStyle/>
          <a:p>
            <a:pPr indent="0" marL="0">
              <a:buNone/>
            </a:pPr>
            <a:r>
              <a:rPr lang="en-US" sz="1700" b="1" dirty="0">
                <a:solidFill>
                  <a:srgbClr val="FFFFFF"/>
                </a:solidFill>
              </a:rPr>
              <a:t>Choose</a:t>
            </a:r>
            <a:endParaRPr lang="en-US" sz="1700" dirty="0"/>
          </a:p>
        </p:txBody>
      </p:sp>
      <p:sp>
        <p:nvSpPr>
          <p:cNvPr id="6" name="Text 4"/>
          <p:cNvSpPr txBox="1"/>
          <p:nvPr/>
        </p:nvSpPr>
        <p:spPr>
          <a:xfrm>
            <a:off x="59436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NOW</a:t>
            </a:r>
            <a:endParaRPr lang="en-US" sz="1100" dirty="0"/>
          </a:p>
        </p:txBody>
      </p:sp>
      <p:sp>
        <p:nvSpPr>
          <p:cNvPr id="7" name="Text 5"/>
          <p:cNvSpPr txBox="1"/>
          <p:nvPr/>
        </p:nvSpPr>
        <p:spPr>
          <a:xfrm>
            <a:off x="594360"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One process, an owner, today’s volume, cost and quality.</a:t>
            </a:r>
            <a:endParaRPr lang="en-US" sz="1600" dirty="0"/>
          </a:p>
        </p:txBody>
      </p:sp>
      <p:sp>
        <p:nvSpPr>
          <p:cNvPr id="8" name="stage 2"/>
          <p:cNvSpPr/>
          <p:nvPr/>
        </p:nvSpPr>
        <p:spPr>
          <a:xfrm>
            <a:off x="2782153" y="1783080"/>
            <a:ext cx="2160361" cy="822960"/>
          </a:xfrm>
          <a:prstGeom prst="chevron">
            <a:avLst/>
          </a:prstGeom>
          <a:solidFill>
            <a:srgbClr val="35C8FF"/>
          </a:solidFill>
          <a:ln w="12700">
            <a:solidFill>
              <a:srgbClr val="FFFFFF"/>
            </a:solidFill>
            <a:prstDash val="solid"/>
          </a:ln>
        </p:spPr>
      </p:sp>
      <p:sp>
        <p:nvSpPr>
          <p:cNvPr id="9" name="Text 7"/>
          <p:cNvSpPr txBox="1"/>
          <p:nvPr/>
        </p:nvSpPr>
        <p:spPr>
          <a:xfrm>
            <a:off x="3294217" y="1783080"/>
            <a:ext cx="1191097" cy="822960"/>
          </a:xfrm>
          <a:prstGeom prst="rect">
            <a:avLst/>
          </a:prstGeom>
          <a:noFill/>
          <a:ln/>
        </p:spPr>
        <p:txBody>
          <a:bodyPr wrap="square" lIns="0" tIns="0" rIns="0" bIns="0" rtlCol="0" anchor="ctr"/>
          <a:lstStyle/>
          <a:p>
            <a:pPr indent="0" marL="0">
              <a:buNone/>
            </a:pPr>
            <a:r>
              <a:rPr lang="en-US" sz="1700" b="1" dirty="0">
                <a:solidFill>
                  <a:srgbClr val="061321"/>
                </a:solidFill>
              </a:rPr>
              <a:t>Gate 1</a:t>
            </a:r>
            <a:endParaRPr lang="en-US" sz="1700" dirty="0"/>
          </a:p>
        </p:txBody>
      </p:sp>
      <p:sp>
        <p:nvSpPr>
          <p:cNvPr id="10" name="Text 8"/>
          <p:cNvSpPr txBox="1"/>
          <p:nvPr/>
        </p:nvSpPr>
        <p:spPr>
          <a:xfrm>
            <a:off x="2827873"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BASELINE AGREED</a:t>
            </a:r>
            <a:endParaRPr lang="en-US" sz="1100" dirty="0"/>
          </a:p>
        </p:txBody>
      </p:sp>
      <p:sp>
        <p:nvSpPr>
          <p:cNvPr id="11" name="Text 9"/>
          <p:cNvSpPr txBox="1"/>
          <p:nvPr/>
        </p:nvSpPr>
        <p:spPr>
          <a:xfrm>
            <a:off x="2827873"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No pilot without a measured start and a named owner.</a:t>
            </a:r>
            <a:endParaRPr lang="en-US" sz="1600" dirty="0"/>
          </a:p>
        </p:txBody>
      </p:sp>
      <p:sp>
        <p:nvSpPr>
          <p:cNvPr id="12" name="stage 3"/>
          <p:cNvSpPr/>
          <p:nvPr/>
        </p:nvSpPr>
        <p:spPr>
          <a:xfrm>
            <a:off x="5015667" y="1783080"/>
            <a:ext cx="2160361" cy="822960"/>
          </a:xfrm>
          <a:prstGeom prst="chevron">
            <a:avLst/>
          </a:prstGeom>
          <a:solidFill>
            <a:srgbClr val="0A6E9E"/>
          </a:solidFill>
          <a:ln w="12700">
            <a:solidFill>
              <a:srgbClr val="FFFFFF"/>
            </a:solidFill>
            <a:prstDash val="solid"/>
          </a:ln>
        </p:spPr>
      </p:sp>
      <p:sp>
        <p:nvSpPr>
          <p:cNvPr id="13" name="Text 11"/>
          <p:cNvSpPr txBox="1"/>
          <p:nvPr/>
        </p:nvSpPr>
        <p:spPr>
          <a:xfrm>
            <a:off x="5527731"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Pilot</a:t>
            </a:r>
            <a:endParaRPr lang="en-US" sz="1700" dirty="0"/>
          </a:p>
        </p:txBody>
      </p:sp>
      <p:sp>
        <p:nvSpPr>
          <p:cNvPr id="14" name="Text 12"/>
          <p:cNvSpPr txBox="1"/>
          <p:nvPr/>
        </p:nvSpPr>
        <p:spPr>
          <a:xfrm>
            <a:off x="5061387"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NEXT 90 DAYS</a:t>
            </a:r>
            <a:endParaRPr lang="en-US" sz="1100" dirty="0"/>
          </a:p>
        </p:txBody>
      </p:sp>
      <p:sp>
        <p:nvSpPr>
          <p:cNvPr id="15" name="Text 13"/>
          <p:cNvSpPr txBox="1"/>
          <p:nvPr/>
        </p:nvSpPr>
        <p:spPr>
          <a:xfrm>
            <a:off x="5061387"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Three options compared, facts in writing, one pilot under a charter.</a:t>
            </a:r>
            <a:endParaRPr lang="en-US" sz="1600" dirty="0"/>
          </a:p>
        </p:txBody>
      </p:sp>
      <p:sp>
        <p:nvSpPr>
          <p:cNvPr id="16" name="stage 4"/>
          <p:cNvSpPr/>
          <p:nvPr/>
        </p:nvSpPr>
        <p:spPr>
          <a:xfrm>
            <a:off x="7249180" y="1783080"/>
            <a:ext cx="2160361" cy="822960"/>
          </a:xfrm>
          <a:prstGeom prst="chevron">
            <a:avLst/>
          </a:prstGeom>
          <a:solidFill>
            <a:srgbClr val="35C8FF"/>
          </a:solidFill>
          <a:ln w="12700">
            <a:solidFill>
              <a:srgbClr val="FFFFFF"/>
            </a:solidFill>
            <a:prstDash val="solid"/>
          </a:ln>
        </p:spPr>
      </p:sp>
      <p:sp>
        <p:nvSpPr>
          <p:cNvPr id="17" name="Text 15"/>
          <p:cNvSpPr txBox="1"/>
          <p:nvPr/>
        </p:nvSpPr>
        <p:spPr>
          <a:xfrm>
            <a:off x="7761244" y="1783080"/>
            <a:ext cx="1191097" cy="822960"/>
          </a:xfrm>
          <a:prstGeom prst="rect">
            <a:avLst/>
          </a:prstGeom>
          <a:noFill/>
          <a:ln/>
        </p:spPr>
        <p:txBody>
          <a:bodyPr wrap="square" lIns="0" tIns="0" rIns="0" bIns="0" rtlCol="0" anchor="ctr"/>
          <a:lstStyle/>
          <a:p>
            <a:pPr indent="0" marL="0">
              <a:buNone/>
            </a:pPr>
            <a:r>
              <a:rPr lang="en-US" sz="1700" b="1" dirty="0">
                <a:solidFill>
                  <a:srgbClr val="061321"/>
                </a:solidFill>
              </a:rPr>
              <a:t>Gate 2</a:t>
            </a:r>
            <a:endParaRPr lang="en-US" sz="1700" dirty="0"/>
          </a:p>
        </p:txBody>
      </p:sp>
      <p:sp>
        <p:nvSpPr>
          <p:cNvPr id="18" name="Text 16"/>
          <p:cNvSpPr txBox="1"/>
          <p:nvPr/>
        </p:nvSpPr>
        <p:spPr>
          <a:xfrm>
            <a:off x="729490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THRESHOLD MET</a:t>
            </a:r>
            <a:endParaRPr lang="en-US" sz="1100" dirty="0"/>
          </a:p>
        </p:txBody>
      </p:sp>
      <p:sp>
        <p:nvSpPr>
          <p:cNvPr id="19" name="Text 17"/>
          <p:cNvSpPr txBox="1"/>
          <p:nvPr/>
        </p:nvSpPr>
        <p:spPr>
          <a:xfrm>
            <a:off x="7294900"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Scale only with the agreed result on accepted outcomes.</a:t>
            </a:r>
            <a:endParaRPr lang="en-US" sz="1600" dirty="0"/>
          </a:p>
        </p:txBody>
      </p:sp>
      <p:sp>
        <p:nvSpPr>
          <p:cNvPr id="20" name="stage 5"/>
          <p:cNvSpPr/>
          <p:nvPr/>
        </p:nvSpPr>
        <p:spPr>
          <a:xfrm>
            <a:off x="9482694" y="1783080"/>
            <a:ext cx="2160361" cy="822960"/>
          </a:xfrm>
          <a:prstGeom prst="chevron">
            <a:avLst/>
          </a:prstGeom>
          <a:solidFill>
            <a:srgbClr val="0A6E9E"/>
          </a:solidFill>
          <a:ln w="12700">
            <a:solidFill>
              <a:srgbClr val="FFFFFF"/>
            </a:solidFill>
            <a:prstDash val="solid"/>
          </a:ln>
        </p:spPr>
      </p:sp>
      <p:sp>
        <p:nvSpPr>
          <p:cNvPr id="21" name="Text 19"/>
          <p:cNvSpPr txBox="1"/>
          <p:nvPr/>
        </p:nvSpPr>
        <p:spPr>
          <a:xfrm>
            <a:off x="9994758" y="1783080"/>
            <a:ext cx="1191097" cy="822960"/>
          </a:xfrm>
          <a:prstGeom prst="rect">
            <a:avLst/>
          </a:prstGeom>
          <a:noFill/>
          <a:ln/>
        </p:spPr>
        <p:txBody>
          <a:bodyPr wrap="square" lIns="0" tIns="0" rIns="0" bIns="0" rtlCol="0" anchor="ctr"/>
          <a:lstStyle/>
          <a:p>
            <a:pPr indent="0" marL="0">
              <a:buNone/>
            </a:pPr>
            <a:r>
              <a:rPr lang="en-US" sz="1700" b="1" dirty="0">
                <a:solidFill>
                  <a:srgbClr val="FFFFFF"/>
                </a:solidFill>
              </a:rPr>
              <a:t>Scale</a:t>
            </a:r>
            <a:endParaRPr lang="en-US" sz="1700" dirty="0"/>
          </a:p>
        </p:txBody>
      </p:sp>
      <p:sp>
        <p:nvSpPr>
          <p:cNvPr id="22" name="Text 20"/>
          <p:cNvSpPr txBox="1"/>
          <p:nvPr/>
        </p:nvSpPr>
        <p:spPr>
          <a:xfrm>
            <a:off x="9528414"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2027</a:t>
            </a:r>
            <a:endParaRPr lang="en-US" sz="1100" dirty="0"/>
          </a:p>
        </p:txBody>
      </p:sp>
      <p:sp>
        <p:nvSpPr>
          <p:cNvPr id="23" name="Text 21"/>
          <p:cNvSpPr txBox="1"/>
          <p:nvPr/>
        </p:nvSpPr>
        <p:spPr>
          <a:xfrm>
            <a:off x="9528414" y="3154680"/>
            <a:ext cx="2023201" cy="2011680"/>
          </a:xfrm>
          <a:prstGeom prst="rect">
            <a:avLst/>
          </a:prstGeom>
          <a:noFill/>
          <a:ln/>
        </p:spPr>
        <p:txBody>
          <a:bodyPr wrap="square" lIns="0" tIns="0" rIns="0" bIns="0" rtlCol="0" anchor="t"/>
          <a:lstStyle/>
          <a:p>
            <a:pPr indent="0" marL="0">
              <a:buNone/>
            </a:pPr>
            <a:r>
              <a:rPr lang="en-US" sz="1600" dirty="0">
                <a:solidFill>
                  <a:srgbClr val="0B1726"/>
                </a:solidFill>
              </a:rPr>
              <a:t>Cost per accepted outcome over time; one owner per system.</a:t>
            </a:r>
            <a:endParaRPr lang="en-US" sz="1600" dirty="0"/>
          </a:p>
        </p:txBody>
      </p:sp>
      <p:sp>
        <p:nvSpPr>
          <p:cNvPr id="24" name="implication marker"/>
          <p:cNvSpPr/>
          <p:nvPr/>
        </p:nvSpPr>
        <p:spPr>
          <a:xfrm>
            <a:off x="548640" y="5349240"/>
            <a:ext cx="73152" cy="548640"/>
          </a:xfrm>
          <a:prstGeom prst="rect">
            <a:avLst/>
          </a:prstGeom>
          <a:solidFill>
            <a:srgbClr val="35C8FF"/>
          </a:solidFill>
          <a:ln w="12700">
            <a:solidFill>
              <a:srgbClr val="35C8FF"/>
            </a:solidFill>
            <a:prstDash val="solid"/>
          </a:ln>
        </p:spPr>
      </p:sp>
      <p:sp>
        <p:nvSpPr>
          <p:cNvPr id="25" name="implication"/>
          <p:cNvSpPr txBox="1"/>
          <p:nvPr/>
        </p:nvSpPr>
        <p:spPr>
          <a:xfrm>
            <a:off x="777240" y="5303520"/>
            <a:ext cx="10865815" cy="640080"/>
          </a:xfrm>
          <a:prstGeom prst="rect">
            <a:avLst/>
          </a:prstGeom>
          <a:noFill/>
          <a:ln/>
        </p:spPr>
        <p:txBody>
          <a:bodyPr wrap="square" lIns="0" tIns="0" rIns="0" bIns="0" rtlCol="0" anchor="ctr"/>
          <a:lstStyle/>
          <a:p>
            <a:pPr indent="0" marL="0">
              <a:buNone/>
            </a:pPr>
            <a:r>
              <a:rPr lang="en-US" sz="1800" b="1" dirty="0">
                <a:solidFill>
                  <a:srgbClr val="061321"/>
                </a:solidFill>
              </a:rPr>
              <a:t>Each gate is a decision: proceed, request more evidence, redesign or stop.</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5">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THE STUDY</ns1:t>
            </ns1:r>
            <ns1:endParaRPr lang="en-US" sz="1100" dirty="0"/>
          </ns1:p>
        </ns0:txBody>
      </ns0:sp>
      <ns0:sp>
        <ns0:nvSpPr>
          <ns0:cNvPr id="4" name="Text 1"/>
          <ns0:cNvSpPr txBox="1"/>
          <ns0:nvPr/>
        </ns0:nvSpPr>
        <ns0:spPr>
          <ns1:xfrm>
            <ns1:off x="548640" y="822960"/>
            <ns1:ext cx="7589520" cy="1143000"/>
          </ns1:xfrm>
          <ns1:prstGeom prst="rect">
            <ns1:avLst/>
          </ns1:prstGeom>
          <ns1:noFill/>
          <ns1:ln/>
        </ns0:spPr>
        <ns0:txBody>
          <ns1:bodyPr wrap="square" lIns="0" tIns="0" rIns="0" bIns="0" rtlCol="0" anchor="t">
            <ns1:normAutofit/>
          </ns1:bodyPr>
          <ns1:lstStyle/>
          <ns1:p>
            <ns1:pPr indent="0" marL="0">
              <ns1:buNone/>
            </ns1:pPr>
            <ns1:r>
              <ns1:rPr lang="en-US" sz="3600" dirty="0">
                <ns1:solidFill>
                  <ns1:srgbClr val="FFFFFF"/>
                </ns1:solidFill>
              </ns1:rPr>
              <ns1:t>Read the study. Take the Prism home.</ns1:t>
            </ns1:r>
            <ns1:endParaRPr lang="en-US" sz="3600" dirty="0"/>
          </ns1:p>
        </ns0:txBody>
      </ns0:sp>
      <ns0:sp>
        <ns0:nvSpPr>
          <ns0:cNvPr id="5" name="Text 2"/>
          <ns0:cNvSpPr txBox="1"/>
          <ns0:nvPr/>
        </ns0:nvSpPr>
        <ns0:spPr>
          <ns1:xfrm>
            <ns1:off x="548640" y="2011680"/>
            <ns1:ext cx="7589520" cy="822960"/>
          </ns1:xfrm>
          <ns1:prstGeom prst="rect">
            <ns1:avLst/>
          </ns1:prstGeom>
          <ns1:noFill/>
          <ns1:ln/>
        </ns0:spPr>
        <ns0:txBody>
          <ns1:bodyPr wrap="square" lIns="0" tIns="0" rIns="0" bIns="0" rtlCol="0" anchor="t"/>
          <ns1:lstStyle/>
          <ns1:p>
            <ns1:pPr indent="0" marL="0">
              <ns1:buNone/>
            </ns1:pPr>
            <ns1:r>
              <ns1:rPr lang="en-US" sz="2000" dirty="0">
                <ns1:solidFill>
                  <ns1:srgbClr val="DCE4EE"/>
                </ns1:solidFill>
              </ns1:rPr>
              <ns1:t>One action for tomorrow: choose one process and measure its cost per accepted outcome.</ns1:t>
            </ns1:r>
            <ns1:endParaRPr lang="en-US" sz="2000" dirty="0"/>
          </ns1:p>
        </ns0:txBody>
      </ns0:sp>
      <ns0:sp>
        <ns0:nvSpPr>
          <ns0:cNvPr id="6" name="primary action">
            <ns1:hlinkClick ns2:id="rId2" tooltip="Download the study"/>
          </ns0:cNvPr>
          <ns0:cNvSpPr/>
          <ns0:nvPr/>
        </ns0:nvSpPr>
        <ns0:spPr>
          <ns1:xfrm>
            <ns1:off x="548640" y="2849880"/>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800" b="1" u="sng" dirty="0">
                <ns1:solidFill>
                  <ns1:srgbClr val="061321"/>
                </ns1:solidFill>
                <ns1:hlinkClick ns2:id="rId2" invalidUrl="" action="" tgtFrame="" tooltip="Download the study" history="1" highlightClick="0" endSnd="0">
                  <ns1:extLst>
                    <ns1:ext uri="{A12FA001-AC4F-418D-AE19-62706E023703}">
                      <ns3:hlinkClr val="tx"/>
                    </ns1:ext>
                  </ns1:extLst>
                </ns1:hlinkClick>
              </ns1:rPr>
              <ns1:t>Download the study</ns1:t>
            </ns1:r>
            <ns1:endParaRPr lang="en-US" sz="18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Sten Franke</ns1:t>
            </ns1:r>
            <ns1:endParaRPr lang="en-US" sz="1800" dirty="0"/>
          </ns1:p>
          <ns1:p>
            <ns1:pPr indent="0" marL="0">
              <ns1:spcAft>
                <ns1:spcPts val="400"/>
              </ns1:spcAft>
              <ns1:buNone/>
            </ns1:pPr>
            <ns1:r>
              <ns1:rPr lang="en-US" sz="1200" b="1" dirty="0">
                <ns1:solidFill>
                  <ns1:srgbClr val="67E8F9"/>
                </ns1:solidFill>
              </ns1:rPr>
              <ns1:t>Founder, Principal Architect &amp; Lead Creator</ns1:t>
            </ns1:r>
            <ns1:endParaRPr lang="en-US" sz="1800" dirty="0"/>
          </ns1:p>
          <ns1:p>
            <ns1:pPr indent="0" marL="0">
              <ns1:buNone/>
            </ns1:pPr>
            <ns1:r>
              <ns1:rPr lang="en-US" sz="1400" dirty="0">
                <ns1:solidFill>
                  <ns1:srgbClr val="DCE4EE"/>
                </ns1:solidFill>
              </ns1:rPr>
              <ns1:t>Creator and architect of ETHORITY’s AI systems, connecting business strategy, market intelligence and engineering.</ns1:t>
            </ns1:r>
            <ns1:endParaRPr lang="en-US" sz="18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Severin L. Wilson</ns1:t>
            </ns1:r>
            <ns1:endParaRPr lang="en-US" sz="1800" dirty="0"/>
          </ns1:p>
          <ns1:p>
            <ns1:pPr indent="0" marL="0">
              <ns1:spcAft>
                <ns1:spcPts val="400"/>
              </ns1:spcAft>
              <ns1:buNone/>
            </ns1:pPr>
            <ns1:r>
              <ns1:rPr lang="en-US" sz="1200" b="1" dirty="0">
                <ns1:solidFill>
                  <ns1:srgbClr val="7FE0B0"/>
                </ns1:solidFill>
              </ns1:rPr>
              <ns1:t>Chief Business &amp; Transformation Officer</ns1:t>
            </ns1:r>
            <ns1:endParaRPr lang="en-US" sz="1800" dirty="0"/>
          </ns1:p>
          <ns1:p>
            <ns1:pPr indent="0" marL="0">
              <ns1:buNone/>
            </ns1:pPr>
            <ns1:r>
              <ns1:rPr lang="en-US" sz="1400" dirty="0">
                <ns1:solidFill>
                  <ns1:srgbClr val="DCE4EE"/>
                </ns1:solidFill>
              </ns1:rPr>
              <ns1:t>Connecting enterprise relationships, organisational transformation and responsible AI adoption.</ns1:t>
            </ns1:r>
            <ns1:endParaRPr lang="en-US" sz="18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600" u="sng" dirty="0">
                <ns1:solidFill>
                  <ns1:srgbClr val="67E8F9"/>
                </ns1:solidFill>
                <ns1:hlinkClick ns2:id="rId5" invalidUrl="" action="" tgtFrame="" tooltip="Good AI Prism study page" history="1" highlightClick="0" endSnd="0">
                  <ns1:extLst>
                    <ns1:ext uri="{A12FA001-AC4F-418D-AE19-62706E023703}">
                      <ns3:hlinkClr val="tx"/>
                    </ns1:ext>
                  </ns1:extLst>
                </ns1:hlinkClick>
              </ns1:rPr>
              <ns1:t>ethority.ai/ai-prism-study</ns1:t>
            </ns1:r>
            <ns1:pPr indent="0" marL="0">
              <ns1:buNone/>
            </ns1:pPr>
            <ns1:r>
              <ns1:rPr lang="en-US" sz="1600" dirty="0">
                <ns1:solidFill>
                  <ns1:srgbClr val="7F93A8"/>
                </ns1:solidFill>
              </ns1:rPr>
              <ns1:t>   ·   </ns1:t>
            </ns1:r>
            <ns1:pPr indent="0" marL="0">
              <ns1:buNone/>
            </ns1:pPr>
            <ns1:r>
              <ns1:rPr lang="en-US" sz="1600" u="sng" dirty="0">
                <ns1:solidFill>
                  <ns1:srgbClr val="67E8F9"/>
                </ns1:solidFill>
                <ns1:hlinkClick ns2:id="rId6" invalidUrl="" action="" tgtFrame="" tooltip="sten@ethority.ai" history="1" highlightClick="0" endSnd="0">
                  <ns1:extLst>
                    <ns1:ext uri="{A12FA001-AC4F-418D-AE19-62706E023703}">
                      <ns3:hlinkClr val="tx"/>
                    </ns1:ext>
                  </ns1:extLst>
                </ns1:hlinkClick>
              </ns1:rPr>
              <ns1:t>sten@ethority.ai</ns1:t>
            </ns1:r>
            <ns1:endParaRPr lang="en-US" sz="16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600" i="1" dirty="0">
                <ns1:solidFill>
                  <ns1:srgbClr val="FFFFFF"/>
                </ns1:solidFill>
              </ns1:rPr>
              <ns1:t>Put AI to work, with evidence.</ns1:t>
            </ns1:r>
            <ns1:endParaRPr lang="en-US" sz="16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5</ns1:t>
            </ns1:fld>
            <ns1:endParaRPr lang="en-US"/>
          </ns1:p>
        </ns0:txBody>
      </ns0:sp>
    </ns0:spTree>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Artwork, sources and reuse</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Edition v2.8 · 23 October 2026. Updated v3.11 artwork; evidence cut-offs and substantive content are retained. The artwork shows the 17 October reference selection, not the extent of the study research inventory or live website catalogue.</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artwork © 2026 ETHORITY &amp; STEN.AI LLC, by Sten Franke &amp; ETHORITY®. CC BY-NC-ND 4.0. ETHORITY additionally permits unchanged editorial and press use with credit. Commercial licences: ETHORITY. Data, software and third-party logos and trademarks are not covered.</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licence terms</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Study, source, software and trademark rights remain separate. Linked citations do not grant blanket redistribution rights.</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AI to Work · Keynote · Executive edition</dc:title>
  <dc:subject>PptxGenJS Presentation</dc:subject>
  <dc:creator>ETHORITY &amp; STEN.AI LLC</dc:creator>
  <cp:lastModifiedBy>ETHORITY &amp; STEN.AI LLC</cp:lastModifiedBy>
  <cp:revision>1</cp:revision>
  <dcterms:created xsi:type="dcterms:W3CDTF">2026-10-23T22:47:30Z</dcterms:created>
  <dcterms:modified xsi:type="dcterms:W3CDTF">2026-10-23T22:47:30Z</dcterms:modified>
</cp:coreProperties>
</file>