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I wirksam einsetzen · Keynote · Executive Edition" id="{877afd6c-07a7-2786-892f-51e1c6ff7fe2}">
          <p14:sldIdLst>
            <p14:sldId id="256"/>
            <p14:sldId id="257"/>
            <p14:sldId id="258"/>
            <p14:sldId id="259"/>
            <p14:sldId id="260"/>
          </p14:sldIdLst>
        </p14:section>
        <p14:section name="Default-1" id="{8a455316-46da-702c-d425-333cc904d7cb}">
          <p14:sldIdLst>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Personen (vollständige Bios):
Sten Franke, Founder, Principal Architect &amp; Lead Creator: Sten Franke ist digitaler Pionier, Unternehmer und KI-Systemarchitekt und gründet seit 1997 Unternehmen. Mit mediatime, Gridpatrol und ETHORITY hat er für Hunderte nationale und internationale Marken sowie öffentliche Institutionen gearbeitet. Zu seinen Beiträgen zählen das Social Media Prisma und Branchenarbeit im Umfeld von BITKOM und BVDW.
Er entwickelt Vision, Produkte und Forschungsmethoden von ETHORITY, darunter das Good AI Prisma und das AI Business Operating System. Seine Arbeit reicht bis in die biomedizinische Innovation: von der Beratung der Dr. Rurainski Stiftung und der Entwicklung ihres digitalen Auftritts bis zu EpiTrace.AI und einer Agenda für Krebsforschung, Langlebigkeit und Heilung. In all diesen Feldern verbindet er Marktintelligenz, Engineering und Unternehmertum, um nützliche KI-Systeme mit klarer Wirtschaftlichkeit, Evidenz und menschlicher Verantwortung zu bauen.
Severin L. Wilson, Chief Business &amp; Transformation Officer: Severin L. Wilson verbindet unternehmerische Ziele mit den Menschen, Fähigkeiten und Governance-Strukturen, die Veränderung tragen. Aus seiner Erfahrung im Umfeld von Detecon, SAP SuccessFactors und E.ON bringt er Expertise in Human Capital Management, digitaler Transformation und internationalem organisatorischem Wandel ein.
Bei ETHORITY entwickelt er Kundenbeziehungen und übersetzt KI-Chancen in organisatorischen Fortschritt: Führung ausrichten, Kompetenzen der Belegschaft entwickeln, Beschäftigte einbinden und verantwortliche menschliche Aufsicht etablieren. Sein Beitrag zur Studie untersucht, wie Organisationen technische Fähigkeiten in Verbesserungen übersetzen, die sie dauerhaft tragen können.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jpe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Section-image-2.jpe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Dark-image-2.jpe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Content-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5852160" cy="201168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Tree>
  </p:cSld>
  <p:clrMapOvr>
    <a:masterClrMapping/>
  </p:clrMapOvr>
</p:sldLayout>
</file>

<file path=ppt/slideLayouts/slideLayout3.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Section">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Das Good AI PRISMA by STEN &amp; ETHORITY · Keynote · Executive Edition v2.8</ns1:t>
            </ns1:r>
            <ns1:endParaRPr lang="en-US" sz="900" dirty="0"/>
          </ns1:p>
        </ns0:txBody>
      </ns0:sp>
      <ns0:sp>
        <ns0:nvSpPr>
          <ns0:cNvPr id="4" name="Text 1"/>
          <ns0:cNvSpPr/>
          <ns0:nvPr>
            <ns0:ph idx="102" type="title" hasCustomPrompt="1"/>
          </ns0:nvPr>
        </ns0:nvSpPr>
        <ns0:spPr>
          <ns1:xfrm>
            <ns1:off x="548640" y="2651760"/>
            <ns1:ext cx="6949440" cy="1463040"/>
          </ns1:xfrm>
          <ns1:prstGeom prst="rect">
            <ns1:avLst/>
          </ns1:prstGeom>
          <ns1:noFill/>
          <ns1:ln/>
        </ns0:spPr>
        <ns0:txBody>
          <ns1:bodyPr wrap="square" rtlCol="0"/>
          <ns1:lstStyle>
            <ns1:lvl1pPr algn="l" indent="0" marL="0">
              <ns1:buNone/>
              <ns1:defRPr lang="en-US" sz="3800" b="1" dirty="0">
                <ns1:solidFill>
                  <ns1:srgbClr val="FFFFFF"/>
                </ns1:solidFill>
              </ns1:defRPr>
            </ns1:lvl1pPr>
          </ns1:lstStyle>
          <ns1:p>
            <ns1:pPr algn="l" indent="0" marL="0">
              <ns1:buNone/>
            </ns1:pPr>
            <ns1:endParaRPr lang="en-US" sz="38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1003</ns1:t>
            </ns1:fld>
            <ns1:endParaRPr lang="en-US"/>
          </ns1:p>
        </ns0:txBody>
      </ns0:sp>
    </ns0:spTree>
  </ns0:cSld>
  <ns0:clrMapOvr>
    <ns1:masterClrMapping/>
  </ns0:clrMapOvr>
</ns0:sldLayout>
</file>

<file path=ppt/slideLayouts/slideLayout4.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Dark">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Das Good AI PRISMA by STEN &amp; ETHORITY · Keynote · Executive Edition v2.8</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FFFFFF"/>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1004</ns1:t>
            </ns1:fld>
            <ns1:endParaRPr lang="en-US"/>
          </ns1:p>
        </ns0:txBody>
      </ns0:sp>
    </ns0:spTree>
  </ns0:cSld>
  <ns0:clrMapOvr>
    <ns1:masterClrMapping/>
  </ns0:clrMapOvr>
</ns0:sldLayout>
</file>

<file path=ppt/slideLayouts/slideLayout5.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Content">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6B7C8F"/>
                </ns1:solidFill>
              </ns1:rPr>
              <ns1:t>Das Good AI PRISMA by STEN &amp; ETHORITY · Keynote · Executive Edition v2.8</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0B1726"/>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1005</ns1:t>
            </ns1:fld>
            <ns1:endParaRPr lang="en-US"/>
          </ns1:p>
        </ns0:txBody>
      </ns0:sp>
    </ns0:spTree>
  </ns0:cSld>
  <ns0:clrMapOvr>
    <ns1:masterClrMapping/>
  </ns0:clrMapOvr>
</ns0: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5.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ethority.ai/ai-prism-study" TargetMode="External"/><Relationship Id="rId5" Type="http://schemas.openxmlformats.org/officeDocument/2006/relationships/hyperlink" Target="https://ethority.ai/ai-prism-study" TargetMode="External"/><Relationship Id="rId6" Type="http://schemas.openxmlformats.org/officeDocument/2006/relationships/hyperlink" Target="mailto:sten@ethority.ai" TargetMode="External"/><Relationship Id="rId1" Type="http://schemas.openxmlformats.org/officeDocument/2006/relationships/image" Target="../media/Slide-5-image-1.jpeg"/><Relationship Id="rId3" Type="http://schemas.openxmlformats.org/officeDocument/2006/relationships/image" Target="../media/image-5-2.jpg"/><Relationship Id="rId4" Type="http://schemas.openxmlformats.org/officeDocument/2006/relationships/image" Target="../media/image-5-3.jpg"/><Relationship Id="rId7" Type="http://schemas.openxmlformats.org/officeDocument/2006/relationships/slideLayout" Target="../slideLayouts/slideLayout4.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creativecommons.org/licenses/by-nc-nd/4.0/" TargetMode="External"/><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slide1.xml><?xml version="1.0" encoding="utf-8"?>
<ns0:sld xmlns:ns0="http://schemas.openxmlformats.org/presentationml/2006/main" xmlns:ns1="http://schemas.openxmlformats.org/drawingml/2006/main" xmlns:ns2="http://schemas.openxmlformats.org/officeDocument/2006/relationships">
  <ns0:cSld name="Slide 1">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502920"/>
            <ns1:ext cx="457200" cy="457200"/>
          </ns1:xfrm>
          <ns1:prstGeom prst="rect">
            <ns1:avLst/>
          </ns1:prstGeom>
        </ns0:spPr>
      </ns0:pic>
      <ns0:sp>
        <ns0:nvSpPr>
          <ns0:cNvPr id="3" name="Text 0"/>
          <ns0:cNvSpPr txBox="1"/>
          <ns0:nvPr/>
        </ns0:nvSpPr>
        <ns0:spPr>
          <ns1:xfrm>
            <ns1:off x="1115568" y="475488"/>
            <ns1:ext cx="4114800" cy="548640"/>
          </ns1:xfrm>
          <ns1:prstGeom prst="rect">
            <ns1:avLst/>
          </ns1:prstGeom>
          <ns1:noFill/>
          <ns1:ln/>
        </ns0:spPr>
        <ns0:txBody>
          <ns1:bodyPr wrap="square" lIns="0" tIns="0" rIns="0" bIns="0" rtlCol="0" anchor="ctr"/>
          <ns1:lstStyle/>
          <ns1:p>
            <ns1:pPr indent="0" marL="0">
              <ns1:buNone/>
            </ns1:pPr>
            <ns1:r>
              <ns1:rPr lang="en-US" sz="1500" b="1" spc="600" kern="0" dirty="0">
                <ns1:solidFill>
                  <ns1:srgbClr val="FFFFFF"/>
                </ns1:solidFill>
              </ns1:rPr>
              <ns1:t>ETHORITY</ns1:t>
            </ns1:r>
            <ns1:endParaRPr lang="en-US" sz="1500" dirty="0"/>
          </ns1:p>
          <ns1:p>
            <ns1:pPr indent="0" marL="0">
              <ns1:buNone/>
            </ns1:pPr>
            <ns1:r>
              <ns1:rPr lang="en-US" sz="900" spc="300" kern="0" dirty="0">
                <ns1:solidFill>
                  <ns1:srgbClr val="B9C6D6"/>
                </ns1:solidFill>
              </ns1:rPr>
              <ns1:t>AI BUSINESS OPERATING SYSTEM</ns1:t>
            </ns1:r>
            <ns1:endParaRPr lang="en-US" sz="1500" dirty="0"/>
          </ns1:p>
        </ns0:txBody>
      </ns0:sp>
      <ns0:pic>
        <ns0:nvPicPr>
          <ns0:cNvPr id="4" name="Good AI Prism" descr="ETHORITY illustration or source figure">    </ns0:cNvPr>
          <ns0:cNvPicPr>
            <ns1:picLocks noChangeAspect="1"/>
          </ns0:cNvPicPr>
          <ns0:nvPr/>
        </ns0:nvPicPr>
        <ns0:blipFill>
          <ns1:blip ns2:embed="rId2"/>
          <ns1:stretch>
            <ns1:fillRect/>
          </ns1:stretch>
        </ns0:blipFill>
        <ns0:spPr>
          <ns1:xfrm>
            <ns1:off x="7818120" y="411480"/>
            <ns1:ext cx="4160520" cy="3419856"/>
          </ns1:xfrm>
          <ns1:prstGeom prst="rect">
            <ns1:avLst/>
          </ns1:prstGeom>
        </ns0:spPr>
      </ns0:pic>
      <ns0:sp>
        <ns0:nvSpPr>
          <ns0:cNvPr id="5" name="Text 1"/>
          <ns0:cNvSpPr txBox="1"/>
          <ns0:nvPr/>
        </ns0:nvSpPr>
        <ns0:spPr>
          <ns1:xfrm>
            <ns1:off x="548640" y="1325880"/>
            <ns1:ext cx="7086600" cy="320040"/>
          </ns1:xfrm>
          <ns1:prstGeom prst="rect">
            <ns1:avLst/>
          </ns1:prstGeom>
          <ns1:noFill/>
          <ns1:ln/>
        </ns0:spPr>
        <ns0:txBody>
          <ns1:bodyPr wrap="square" lIns="0" tIns="0" rIns="0" bIns="0" rtlCol="0" anchor="ctr"/>
          <ns1:lstStyle/>
          <ns1:p>
            <ns1:pPr indent="0" marL="0">
              <ns1:buNone/>
            </ns1:pPr>
            <ns1:r>
              <ns1:rPr lang="en-US" sz="1300" b="1" spc="200" kern="0" dirty="0">
                <ns1:solidFill>
                  <ns1:srgbClr val="67E8F9"/>
                </ns1:solidFill>
              </ns1:rPr>
              <ns1:t>KEYNOTE · GOOD AI PRISMA MARKTSTUDIE 2026/27</ns1:t>
            </ns1:r>
            <ns1:endParaRPr lang="en-US" sz="1300" dirty="0"/>
          </ns1:p>
        </ns0:txBody>
      </ns0:sp>
      <ns0:sp>
        <ns0:nvSpPr>
          <ns0:cNvPr id="6" name="Text 2"/>
          <ns0:cNvSpPr txBox="1"/>
          <ns0:nvPr/>
        </ns0:nvSpPr>
        <ns0:spPr>
          <ns1:xfrm>
            <ns1:off x="548640" y="1737360"/>
            <ns1:ext cx="7086600" cy="645160"/>
          </ns1:xfrm>
          <ns1:prstGeom prst="rect">
            <ns1:avLst/>
          </ns1:prstGeom>
          <ns1:noFill/>
          <ns1:ln/>
        </ns0:spPr>
        <ns0:txBody>
          <ns1:bodyPr wrap="square" lIns="0" tIns="0" rIns="0" bIns="0" rtlCol="0" anchor="t"/>
          <ns1:lstStyle/>
          <ns1:p>
            <ns1:pPr indent="0" marL="0">
              <ns1:buNone/>
            </ns1:pPr>
            <ns1:r>
              <ns1:rPr lang="en-US" sz="4000" dirty="0">
                <ns1:solidFill>
                  <ns1:srgbClr val="FFFFFF"/>
                </ns1:solidFill>
              </ns1:rPr>
              <ns1:t>KI wirksam einsetzen.</ns1:t>
            </ns1:r>
            <ns1:endParaRPr lang="en-US" sz="4000" dirty="0"/>
          </ns1:p>
        </ns0:txBody>
      </ns0:sp>
      <ns0:sp>
        <ns0:nvSpPr>
          <ns0:cNvPr id="7" name="Text 3"/>
          <ns0:cNvSpPr txBox="1"/>
          <ns0:nvPr/>
        </ns0:nvSpPr>
        <ns0:spPr>
          <ns1:xfrm>
            <ns1:off x="548640" y="2519680"/>
            <ns1:ext cx="7086600" cy="1595120"/>
          </ns1:xfrm>
          <ns1:prstGeom prst="rect">
            <ns1:avLst/>
          </ns1:prstGeom>
          <ns1:noFill/>
          <ns1:ln/>
        </ns0:spPr>
        <ns0:txBody>
          <ns1:bodyPr wrap="square" lIns="0" tIns="0" rIns="0" bIns="0" rtlCol="0" anchor="t"/>
          <ns1:lstStyle/>
          <ns1:p>
            <ns1:pPr indent="0" marL="0">
              <ns1:buNone/>
            </ns1:pPr>
            <ns1:r>
              <ns1:rPr lang="en-US" sz="2000" dirty="0">
                <ns1:solidFill>
                  <ns1:srgbClr val="DCE4EE"/>
                </ns1:solidFill>
              </ns1:rPr>
              <ns1:t>Die KI-Nutzung schreitet ungleich voran. Wert braucht einen Betriebsansatz: auf Evidenz entscheiden, dann bauen und betreiben.</ns1:t>
            </ns1:r>
            <ns1:endParaRPr lang="en-US" sz="2000" dirty="0"/>
          </ns1:p>
        </ns0:txBody>
      </ns0:sp>
      <ns0:sp>
        <ns0:nvSpPr>
          <ns0:cNvPr id="8" name="Shape 4"/>
          <ns0:cNvSpPr/>
          <ns0:nvPr/>
        </ns0:nvSpPr>
        <ns0:spPr>
          <ns1:xfrm>
            <ns1:off x="548640" y="4297680"/>
            <ns1:ext cx="0" cy="1234440"/>
          </ns1:xfrm>
          <ns1:prstGeom prst="line">
            <ns1:avLst/>
          </ns1:prstGeom>
          <ns1:noFill/>
          <ns1:ln w="25400">
            <ns1:solidFill>
              <ns1:srgbClr val="3A5068"/>
            </ns1:solidFill>
            <ns1:prstDash val="solid"/>
          </ns1:ln>
        </ns0:spPr>
      </ns0:sp>
      <ns0:sp>
        <ns0:nvSpPr>
          <ns0:cNvPr id="9" name="Text 5"/>
          <ns0:cNvSpPr txBox="1"/>
          <ns0:nvPr/>
        </ns0:nvSpPr>
        <ns0:spPr>
          <ns1:xfrm>
            <ns1:off x="749808" y="4297680"/>
            <ns1:ext cx="3240938" cy="1280160"/>
          </ns1:xfrm>
          <ns1:prstGeom prst="rect">
            <ns1:avLst/>
          </ns1:prstGeom>
          <ns1:noFill/>
          <ns1:ln/>
        </ns0:spPr>
        <ns0:txBody>
          <ns1:bodyPr wrap="square" lIns="0" tIns="0" rIns="0" bIns="0" rtlCol="0" anchor="t"/>
          <ns1:lstStyle/>
          <ns1:p>
            <ns1:pPr indent="0" marL="0">
              <ns1:buNone/>
            </ns1:pPr>
            <ns1:r>
              <ns1:rPr lang="en-US" sz="3400" b="1" dirty="0">
                <ns1:solidFill>
                  <ns1:srgbClr val="FFFFFF"/>
                </ns1:solidFill>
              </ns1:rPr>
              <ns1:t>≈90 %</ns1:t>
            </ns1:r>
            <ns1:endParaRPr lang="en-US" sz="3400" dirty="0"/>
          </ns1:p>
          <ns1:p>
            <ns1:pPr indent="0" marL="0">
              <ns1:buNone/>
            </ns1:pPr>
            <ns1:r>
              <ns1:rPr lang="en-US" sz="1600" dirty="0">
                <ns1:solidFill>
                  <ns1:srgbClr val="DCE4EE"/>
                </ns1:solidFill>
              </ns1:rPr>
              <ns1:t>der befragten Organisationen nutzen KI regelmäßig</ns1:t>
            </ns1:r>
            <ns1:endParaRPr lang="en-US" sz="3400" dirty="0"/>
          </ns1:p>
        </ns0:txBody>
      </ns0:sp>
      <ns0:sp>
        <ns0:nvSpPr>
          <ns0:cNvPr id="10" name="Shape 6"/>
          <ns0:cNvSpPr/>
          <ns0:nvPr/>
        </ns0:nvSpPr>
        <ns0:spPr>
          <ns1:xfrm>
            <ns1:off x="4338218" y="4297680"/>
            <ns1:ext cx="0" cy="1234440"/>
          </ns1:xfrm>
          <ns1:prstGeom prst="line">
            <ns1:avLst/>
          </ns1:prstGeom>
          <ns1:noFill/>
          <ns1:ln w="25400">
            <ns1:solidFill>
              <ns1:srgbClr val="3A5068"/>
            </ns1:solidFill>
            <ns1:prstDash val="solid"/>
          </ns1:ln>
        </ns0:spPr>
      </ns0:sp>
      <ns0:sp>
        <ns0:nvSpPr>
          <ns0:cNvPr id="11" name="Text 7"/>
          <ns0:cNvSpPr txBox="1"/>
          <ns0:nvPr/>
        </ns0:nvSpPr>
        <ns0:spPr>
          <ns1:xfrm>
            <ns1:off x="4539386" y="4297680"/>
            <ns1:ext cx="3240938" cy="1280160"/>
          </ns1:xfrm>
          <ns1:prstGeom prst="rect">
            <ns1:avLst/>
          </ns1:prstGeom>
          <ns1:noFill/>
          <ns1:ln/>
        </ns0:spPr>
        <ns0:txBody>
          <ns1:bodyPr wrap="square" lIns="0" tIns="0" rIns="0" bIns="0" rtlCol="0" anchor="t"/>
          <ns1:lstStyle/>
          <ns1:p>
            <ns1:pPr indent="0" marL="0">
              <ns1:buNone/>
            </ns1:pPr>
            <ns1:r>
              <ns1:rPr lang="en-US" sz="3400" b="1" dirty="0">
                <ns1:solidFill>
                  <ns1:srgbClr val="FFFFFF"/>
                </ns1:solidFill>
              </ns1:rPr>
              <ns1:t>1 von 5</ns1:t>
            </ns1:r>
            <ns1:endParaRPr lang="en-US" sz="3400" dirty="0"/>
          </ns1:p>
          <ns1:p>
            <ns1:pPr indent="0" marL="0">
              <ns1:buNone/>
            </ns1:pPr>
            <ns1:r>
              <ns1:rPr lang="en-US" sz="1600" dirty="0">
                <ns1:solidFill>
                  <ns1:srgbClr val="DCE4EE"/>
                </ns1:solidFill>
              </ns1:rPr>
              <ns1:t>EU-Unternehmen mit 10+ Beschäftigten nutzt KI, amtlich gezählt</ns1:t>
            </ns1:r>
            <ns1:endParaRPr lang="en-US" sz="3400" dirty="0"/>
          </ns1:p>
        </ns0:txBody>
      </ns0:sp>
      <ns0:sp>
        <ns0:nvSpPr>
          <ns0:cNvPr id="12" name="Shape 8"/>
          <ns0:cNvSpPr/>
          <ns0:nvPr/>
        </ns0:nvSpPr>
        <ns0:spPr>
          <ns1:xfrm>
            <ns1:off x="8127797" y="4297680"/>
            <ns1:ext cx="0" cy="1234440"/>
          </ns1:xfrm>
          <ns1:prstGeom prst="line">
            <ns1:avLst/>
          </ns1:prstGeom>
          <ns1:noFill/>
          <ns1:ln w="25400">
            <ns1:solidFill>
              <ns1:srgbClr val="35C8FF"/>
            </ns1:solidFill>
            <ns1:prstDash val="solid"/>
          </ns1:ln>
        </ns0:spPr>
      </ns0:sp>
      <ns0:sp>
        <ns0:nvSpPr>
          <ns0:cNvPr id="13" name="Text 9"/>
          <ns0:cNvSpPr txBox="1"/>
          <ns0:nvPr/>
        </ns0:nvSpPr>
        <ns0:spPr>
          <ns1:xfrm>
            <ns1:off x="8328965" y="4297680"/>
            <ns1:ext cx="3240938" cy="1280160"/>
          </ns1:xfrm>
          <ns1:prstGeom prst="rect">
            <ns1:avLst/>
          </ns1:prstGeom>
          <ns1:noFill/>
          <ns1:ln/>
        </ns0:spPr>
        <ns0:txBody>
          <ns1:bodyPr wrap="square" lIns="0" tIns="0" rIns="0" bIns="0" rtlCol="0" anchor="t"/>
          <ns1:lstStyle/>
          <ns1:p>
            <ns1:pPr indent="0" marL="0">
              <ns1:buNone/>
            </ns1:pPr>
            <ns1:r>
              <ns1:rPr lang="en-US" sz="3400" b="1" dirty="0">
                <ns1:solidFill>
                  <ns1:srgbClr val="67E8F9"/>
                </ns1:solidFill>
              </ns1:rPr>
              <ns1:t>37 %</ns1:t>
            </ns1:r>
            <ns1:endParaRPr lang="en-US" sz="3400" dirty="0"/>
          </ns1:p>
          <ns1:p>
            <ns1:pPr indent="0" marL="0">
              <ns1:buNone/>
            </ns1:pPr>
            <ns1:r>
              <ns1:rPr lang="en-US" sz="1600" dirty="0">
                <ns1:solidFill>
                  <ns1:srgbClr val="DCE4EE"/>
                </ns1:solidFill>
              </ns1:rPr>
              <ns1:t>schreiben der KI eine EBIT-Wirkung zu</ns1:t>
            </ns1:r>
            <ns1:endParaRPr lang="en-US" sz="3400" dirty="0"/>
          </ns1:p>
        </ns0:txBody>
      </ns0:sp>
      <ns0:sp>
        <ns0:nvSpPr>
          <ns0:cNvPr id="14" name="Text 10"/>
          <ns0:cNvSpPr txBox="1"/>
          <ns0:nvPr/>
        </ns0:nvSpPr>
        <ns0:spPr>
          <ns1:xfrm>
            <ns1:off x="548640" y="5897880"/>
            <ns1:ext cx="11094415" cy="365760"/>
          </ns1:xfrm>
          <ns1:prstGeom prst="rect">
            <ns1:avLst/>
          </ns1:prstGeom>
          <ns1:noFill/>
          <ns1:ln/>
        </ns0:spPr>
        <ns0:txBody>
          <ns1:bodyPr wrap="square" lIns="0" tIns="0" rIns="0" bIns="0" rtlCol="0" anchor="b"/>
          <ns1:lstStyle/>
          <ns1:p>
            <ns1:pPr indent="0" marL="0">
              <ns1:buNone/>
            </ns1:pPr>
            <ns1:r>
              <ns1:rPr lang="en-US" sz="1200" dirty="0">
                <ns1:solidFill>
                  <ns1:srgbClr val="B9C6D6"/>
                </ns1:solidFill>
              </ns1:rPr>
              <ns1:t>McKinsey, The state of AI, Aug. 2026 (1.719 Befragte, 97 Länder; Selbstauskunft, getrennte Antworten). Eurostat, Dez. 2025.</ns1:t>
            </ns1:r>
            <ns1:endParaRPr lang="en-US" sz="1200" dirty="0"/>
          </ns1:p>
        </ns0:txBody>
      </ns0:sp>
      <ns0:sp>
        <ns0:nvSpPr>
          <ns0:cNvPr id="15" name="edition"/>
          <ns0:cNvSpPr txBox="1"/>
          <ns0:nvPr/>
        </ns0:nvSpPr>
        <ns0:spPr>
          <ns1:xfrm>
            <ns1:off x="548640" y="6355080"/>
            <ns1:ext cx="11094415" cy="274320"/>
          </ns1:xfrm>
          <ns1:prstGeom prst="rect">
            <ns1:avLst/>
          </ns1:prstGeom>
          <ns1:noFill/>
          <ns1:ln/>
        </ns0:spPr>
        <ns0:txBody>
          <ns1:bodyPr wrap="square" lIns="0" tIns="0" rIns="0" bIns="0" rtlCol="0" anchor="ctr"/>
          <ns1:lstStyle/>
          <ns1:p>
            <ns1:pPr indent="0" marL="0">
              <ns1:buNone/>
            </ns1:pPr>
            <ns1:r>
              <ns1:rPr lang="en-US" sz="1100" dirty="0">
                <ns1:solidFill>
                  <ns1:srgbClr val="8DA2B8"/>
                </ns1:solidFill>
              </ns1:rPr>
              <ns1:t>Executive Edition · v2.8 · 21.10.2026 · Vollständige Präsentation: Keynote, 27 Folien</ns1:t>
            </ns1:r>
            <ns1:endParaRPr lang="en-US" sz="1100" dirty="0"/>
          </ns1:p>
        </ns0:txBody>
      </ns0:sp>
      <ns0:sp>
        <ns0:nvSpPr>
          <ns0:cNvPr id="16" name="Text 0"/>
          <ns0:cNvSpPr/>
          <ns0:nvPr>
            <ns0:ph idx="100" type="title" hasCustomPrompt="1"/>
          </ns0:nvPr>
        </ns0:nvSpPr>
        <ns0:spPr>
          <ns1:xfrm>
            <ns1:off x="548640" y="2148840"/>
            <ns1:ext cx="5852160" cy="2011680"/>
          </ns1:xfrm>
          <ns1:prstGeom prst="rect">
            <ns1:avLst/>
          </ns1:prstGeom>
          <ns1:noFill/>
          <ns1:ln/>
        </ns0:spPr>
        <ns0:txBody>
          <ns1:bodyPr wrap="square" lIns="0" tIns="0" rIns="0" bIns="0" rtlCol="0" anchor="t"/>
          <ns1:lstStyle/>
          <ns1:p>
            <ns1:pPr algn="l" indent="0" marL="0">
              <ns1:buNone/>
            </ns1:pPr>
            <ns1:endParaRPr lang="en-US" sz="4000" dirty="0"/>
          </ns1:p>
        </ns0:txBody>
      </ns0:sp>
    </ns0:spTree>
  </ns0:cSld>
  <ns0:clrMapOvr>
    <ns1:masterClrMapping/>
  </ns0:clrMapOvr>
</ns0:sld>
</file>

<file path=ppt/slides/slide2.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2">
    <ns0:spTree>
      <ns0:nvGrpSpPr>
        <ns0:cNvPr id="1" name=""/>
        <ns0:cNvGrpSpPr/>
        <ns0:nvPr/>
      </ns0:nvGrpSpPr>
      <ns0:grpSpPr>
        <ns1:xfrm>
          <ns1:off x="0" y="0"/>
          <ns1:ext cx="0" cy="0"/>
          <ns1:chOff x="0" y="0"/>
          <ns1:chExt cx="0" cy="0"/>
        </ns1:xfrm>
      </ns0:grpSpPr>
      <ns0:sp>
        <ns0:nvSpPr>
          <ns0:cNvPr id="2"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0A6E9E"/>
                </ns1:solidFill>
              </ns1:rPr>
              <ns1:t>DAS GOOD AI PRISMA</ns1:t>
            </ns1:r>
            <ns1:endParaRPr lang="en-US" sz="1100" dirty="0"/>
          </ns1:p>
        </ns0:txBody>
      </ns0:sp>
      <ns0:sp>
        <ns0:nvSpPr>
          <ns0:cNvPr id="3"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3000" b="1" dirty="0">
                <ns1:solidFill>
                  <ns1:srgbClr val="0B1726"/>
                </ns1:solidFill>
              </ns1:rPr>
              <ns1:t>Eine belegte Landkarte des KI-Markts</ns1:t>
            </ns1:r>
            <ns1:endParaRPr lang="en-US" sz="3000" dirty="0"/>
          </ns1:p>
        </ns0:txBody>
      </ns0:sp>
      <ns0:pic>
        <ns0:nvPicPr>
          <ns0:cNvPr id="4" name="prism wheel" descr="ETHORITY illustration or source figure">    </ns0:cNvPr>
          <ns0:cNvPicPr>
            <ns1:picLocks noChangeAspect="1"/>
          </ns0:cNvPicPr>
          <ns0:nvPr/>
        </ns0:nvPicPr>
        <ns0:blipFill>
          <ns1:blip ns2:embed="rId1"/>
          <ns1:stretch>
            <ns1:fillRect/>
          </ns1:stretch>
        </ns0:blipFill>
        <ns0:spPr>
          <ns1:xfrm>
            <ns1:off x="457200" y="1554480"/>
            <ns1:ext cx="4434840" cy="3648456"/>
          </ns1:xfrm>
          <ns1:prstGeom prst="rect">
            <ns1:avLst/>
          </ns1:prstGeom>
        </ns0:spPr>
      </ns0:pic>
      <ns0:sp>
        <ns0:nvSpPr>
          <ns0:cNvPr id="5" name="Text 2"/>
          <ns0:cNvSpPr txBox="1"/>
          <ns0:nvPr/>
        </ns0:nvSpPr>
        <ns0:spPr>
          <ns1:xfrm>
            <ns1:off x="4937760" y="1600200"/>
            <ns1:ext cx="6705295" cy="822960"/>
          </ns1:xfrm>
          <ns1:prstGeom prst="rect">
            <ns1:avLst/>
          </ns1:prstGeom>
          <ns1:noFill/>
          <ns1:ln/>
        </ns0:spPr>
        <ns0:txBody>
          <ns1:bodyPr wrap="square" lIns="0" tIns="0" rIns="0" bIns="0" rtlCol="0" anchor="t"/>
          <ns1:lstStyle/>
          <ns1:p>
            <ns1:pPr indent="0" marL="0">
              <ns1:buNone/>
            </ns1:pPr>
            <ns1:r>
              <ns1:rPr lang="en-US" sz="1700" dirty="0">
                <ns1:solidFill>
                  <ns1:srgbClr val="4A5B6E"/>
                </ns1:solidFill>
              </ns1:rPr>
              <ns1:t>998 Markteinträge, 961 KI-Angebote; Welle 1 eines längsschnittlichen Forschungsprogramms.</ns1:t>
            </ns1:r>
            <ns1:endParaRPr lang="en-US" sz="1700" dirty="0"/>
          </ns1:p>
        </ns0:txBody>
      </ns0:sp>
      <ns0:sp>
        <ns0:nvSpPr>
          <ns0:cNvPr id="6" name="Text 3"/>
          <ns0:cNvSpPr txBox="1"/>
          <ns0:nvPr/>
        </ns0:nvSpPr>
        <ns0:spPr>
          <ns1:xfrm>
            <ns1:off x="4937760" y="2514600"/>
            <ns1:ext cx="6705295" cy="868680"/>
          </ns1:xfrm>
          <ns1:prstGeom prst="rect">
            <ns1:avLst/>
          </ns1:prstGeom>
          <ns1:noFill/>
          <ns1:ln/>
        </ns0:spPr>
        <ns0:txBody>
          <ns1:bodyPr wrap="square" lIns="0" tIns="0" rIns="0" bIns="0" rtlCol="0" anchor="t"/>
          <ns1:lstStyle/>
          <ns1:p>
            <ns1:pPr indent="0" marL="0">
              <ns1:buNone/>
            </ns1:pPr>
            <ns1:r>
              <ns1:rPr lang="en-US" sz="1800" b="1" dirty="0">
                <ns1:solidFill>
                  <ns1:srgbClr val="061321"/>
                </ns1:solidFill>
              </ns1:rPr>
              <ns1:t>Äußere Blätter · 24 Geschäftsbereiche</ns1:t>
            </ns1:r>
            <ns1:endParaRPr lang="en-US" sz="1800" dirty="0"/>
          </ns1:p>
          <ns1:p>
            <ns1:pPr indent="0" marL="0">
              <ns1:buNone/>
            </ns1:pPr>
            <ns1:r>
              <ns1:rPr lang="en-US" sz="1500" dirty="0">
                <ns1:solidFill>
                  <ns1:srgbClr val="4A5B6E"/>
                </ns1:solidFill>
              </ns1:rPr>
              <ns1:t>14 Funktionen und 10 Branchen; Kundenservice und Fertigung sind zwei Beispiele.</ns1:t>
            </ns1:r>
            <ns1:endParaRPr lang="en-US" sz="1800" dirty="0"/>
          </ns1:p>
        </ns0:txBody>
      </ns0:sp>
      <ns0:sp>
        <ns0:nvSpPr>
          <ns0:cNvPr id="7" name="Text 4"/>
          <ns0:cNvSpPr txBox="1"/>
          <ns0:nvPr/>
        </ns0:nvSpPr>
        <ns0:spPr>
          <ns1:xfrm>
            <ns1:off x="4937760" y="3429000"/>
            <ns1:ext cx="6705295" cy="868680"/>
          </ns1:xfrm>
          <ns1:prstGeom prst="rect">
            <ns1:avLst/>
          </ns1:prstGeom>
          <ns1:noFill/>
          <ns1:ln/>
        </ns0:spPr>
        <ns0:txBody>
          <ns1:bodyPr wrap="square" lIns="0" tIns="0" rIns="0" bIns="0" rtlCol="0" anchor="t"/>
          <ns1:lstStyle/>
          <ns1:p>
            <ns1:pPr indent="0" marL="0">
              <ns1:buNone/>
            </ns1:pPr>
            <ns1:r>
              <ns1:rPr lang="en-US" sz="1800" b="1" dirty="0">
                <ns1:solidFill>
                  <ns1:srgbClr val="061321"/>
                </ns1:solidFill>
              </ns1:rPr>
              <ns1:t>Mittlerer Ring · 8 Datentypen</ns1:t>
            </ns1:r>
            <ns1:endParaRPr lang="en-US" sz="1800" dirty="0"/>
          </ns1:p>
          <ns1:p>
            <ns1:pPr indent="0" marL="0">
              <ns1:buNone/>
            </ns1:pPr>
            <ns1:r>
              <ns1:rPr lang="en-US" sz="1500" dirty="0">
                <ns1:solidFill>
                  <ns1:srgbClr val="4A5B6E"/>
                </ns1:solidFill>
              </ns1:rPr>
              <ns1:t>Sprache, Code, Bild, Video, Audio, multimodal, Tabellen, Robotik.</ns1:t>
            </ns1:r>
            <ns1:endParaRPr lang="en-US" sz="1800" dirty="0"/>
          </ns1:p>
        </ns0:txBody>
      </ns0:sp>
      <ns0:sp>
        <ns0:nvSpPr>
          <ns0:cNvPr id="8" name="Text 5"/>
          <ns0:cNvSpPr txBox="1"/>
          <ns0:nvPr/>
        </ns0:nvSpPr>
        <ns0:spPr>
          <ns1:xfrm>
            <ns1:off x="4937760" y="4343400"/>
            <ns1:ext cx="6705295" cy="868680"/>
          </ns1:xfrm>
          <ns1:prstGeom prst="rect">
            <ns1:avLst/>
          </ns1:prstGeom>
          <ns1:noFill/>
          <ns1:ln/>
        </ns0:spPr>
        <ns0:txBody>
          <ns1:bodyPr wrap="square" lIns="0" tIns="0" rIns="0" bIns="0" rtlCol="0" anchor="t"/>
          <ns1:lstStyle/>
          <ns1:p>
            <ns1:pPr indent="0" marL="0">
              <ns1:buNone/>
            </ns1:pPr>
            <ns1:r>
              <ns1:rPr lang="en-US" sz="1800" b="1" dirty="0">
                <ns1:solidFill>
                  <ns1:srgbClr val="061321"/>
                </ns1:solidFill>
              </ns1:rPr>
              <ns1:t>Innerer Ring · 6 Technologieschichten</ns1:t>
            </ns1:r>
            <ns1:endParaRPr lang="en-US" sz="1800" dirty="0"/>
          </ns1:p>
          <ns1:p>
            <ns1:pPr indent="0" marL="0">
              <ns1:buNone/>
            </ns1:pPr>
            <ns1:r>
              <ns1:rPr lang="en-US" sz="1500" dirty="0">
                <ns1:solidFill>
                  <ns1:srgbClr val="4A5B6E"/>
                </ns1:solidFill>
              </ns1:rPr>
              <ns1:t>Chips, Clouds, Modelle, Daten, Agenten und Tools, Vertrauen und Governance.</ns1:t>
            </ns1:r>
            <ns1:endParaRPr lang="en-US" sz="1800" dirty="0"/>
          </ns1:p>
        </ns0:txBody>
      </ns0:sp>
      <ns0:sp>
        <ns0:nvSpPr>
          <ns0:cNvPr id="9" name="implication marker"/>
          <ns0:cNvSpPr/>
          <ns0:nvPr/>
        </ns0:nvSpPr>
        <ns0:spPr>
          <ns1:xfrm>
            <ns1:off x="548640" y="5349240"/>
            <ns1:ext cx="73152" cy="548640"/>
          </ns1:xfrm>
          <ns1:prstGeom prst="rect">
            <ns1:avLst/>
          </ns1:prstGeom>
          <ns1:solidFill>
            <ns1:srgbClr val="35C8FF"/>
          </ns1:solidFill>
          <ns1:ln w="12700">
            <ns1:solidFill>
              <ns1:srgbClr val="35C8FF"/>
            </ns1:solidFill>
            <ns1:prstDash val="solid"/>
          </ns1:ln>
        </ns0:spPr>
      </ns0:sp>
      <ns0:sp>
        <ns0:nvSpPr>
          <ns0:cNvPr id="10" name="implication"/>
          <ns0:cNvSpPr txBox="1"/>
          <ns0:nvPr/>
        </ns0:nvSpPr>
        <ns0:spPr>
          <ns1:xfrm>
            <ns1:off x="777240" y="5303520"/>
            <ns1:ext cx="10865815" cy="640080"/>
          </ns1:xfrm>
          <ns1:prstGeom prst="rect">
            <ns1:avLst/>
          </ns1:prstGeom>
          <ns1:noFill/>
          <ns1:ln/>
        </ns0:spPr>
        <ns0:txBody>
          <ns1:bodyPr wrap="square" lIns="0" tIns="0" rIns="0" bIns="0" rtlCol="0" anchor="ctr"/>
          <ns1:lstStyle/>
          <ns1:p>
            <ns1:pPr indent="0" marL="0">
              <ns1:buNone/>
            </ns1:pPr>
            <ns1:r>
              <ns1:rPr lang="en-US" sz="1800" b="1" dirty="0">
                <ns1:solidFill>
                  <ns1:srgbClr val="061321"/>
                </ns1:solidFill>
              </ns1:rPr>
              <ns1:t>Damit entsteht die Shortlist: was es für Ihre Aufgabe gibt, worauf es aufbaut und was dokumentiert ist.</ns1:t>
            </ns1:r>
            <ns1:endParaRPr lang="en-US" sz="1800" dirty="0"/>
          </ns1:p>
        </ns0:txBody>
      </ns0:sp>
      <ns0:sp>
        <ns0:nvSpPr>
          <ns0:cNvPr id="11" name="source"/>
          <ns0:cNvSpPr txBox="1"/>
          <ns0:nvPr/>
        </ns0:nvSpPr>
        <ns0:spPr>
          <ns1:xfrm>
            <ns1:off x="548640" y="5989320"/>
            <ns1:ext cx="11094415" cy="347472"/>
          </ns1:xfrm>
          <ns1:prstGeom prst="rect">
            <ns1:avLst/>
          </ns1:prstGeom>
          <ns1:noFill/>
          <ns1:ln/>
        </ns0:spPr>
        <ns0:txBody>
          <ns1:bodyPr wrap="square" lIns="0" tIns="0" rIns="0" bIns="0" rtlCol="0" anchor="b"/>
          <ns1:lstStyle/>
          <ns1:p>
            <ns1:pPr indent="0" marL="0">
              <ns1:buNone/>
            </ns1:pPr>
            <ns1:r>
              <ns1:rPr lang="en-US" sz="1200" dirty="0">
                <ns1:solidFill>
                  <ns1:srgbClr val="6B7C8F"/>
                </ns1:solidFill>
              </ns1:rPr>
              <ns1:t>Good AI Prisma, Welle 1 des längsschnittlich angelegten ETHORITY-Forschungsprogramms; Anbieterinformationen geprüft am 19.–20.10.2026. Alle Bereiche: ethority.ai/ai-prism-study.</ns1:t>
            </ns1:r>
            <ns1:endParaRPr lang="en-US" sz="12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2</ns1:t>
            </ns1:fld>
            <ns1:endParaRPr lang="en-US"/>
          </ns1:p>
        </ns0:txBody>
      </ns0:sp>
    </ns0:spTree>
  </ns0:cSld>
  <ns0:clrMapOvr>
    <ns1:masterClrMapping/>
  </ns0:clrMapOvr>
</ns0: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DREI BEFUNDE</a:t>
            </a:r>
            <a:endParaRPr lang="en-US" sz="1100" dirty="0"/>
          </a:p>
        </p:txBody>
      </p:sp>
      <p:sp>
        <p:nvSpPr>
          <p:cNvPr id="3"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2700" b="1" dirty="0">
                <a:solidFill>
                  <a:srgbClr val="0B1726"/>
                </a:solidFill>
              </a:rPr>
              <a:t>Breite Nutzung, wenig belegter Wert, dünne Dokumentation</a:t>
            </a:r>
            <a:endParaRPr lang="en-US" sz="3000" dirty="0"/>
          </a:p>
        </p:txBody>
      </p:sp>
      <p:sp>
        <p:nvSpPr>
          <p:cNvPr id="4" name="Shape 2"/>
          <p:cNvSpPr/>
          <p:nvPr/>
        </p:nvSpPr>
        <p:spPr>
          <a:xfrm>
            <a:off x="548640" y="1783080"/>
            <a:ext cx="11094415" cy="0"/>
          </a:xfrm>
          <a:prstGeom prst="line">
            <a:avLst/>
          </a:prstGeom>
          <a:noFill/>
          <a:ln w="12700">
            <a:solidFill>
              <a:srgbClr val="DCE4EC"/>
            </a:solidFill>
            <a:prstDash val="solid"/>
          </a:ln>
        </p:spPr>
      </p:sp>
      <p:sp>
        <p:nvSpPr>
          <p:cNvPr id="5" name="Text 3"/>
          <p:cNvSpPr txBox="1"/>
          <p:nvPr/>
        </p:nvSpPr>
        <p:spPr>
          <a:xfrm>
            <a:off x="548640" y="1892808"/>
            <a:ext cx="2194560" cy="944880"/>
          </a:xfrm>
          <a:prstGeom prst="rect">
            <a:avLst/>
          </a:prstGeom>
          <a:noFill/>
          <a:ln/>
        </p:spPr>
        <p:txBody>
          <a:bodyPr wrap="square" lIns="0" tIns="0" rIns="0" bIns="0" rtlCol="0" anchor="t"/>
          <a:lstStyle/>
          <a:p>
            <a:pPr indent="0" marL="0">
              <a:buNone/>
            </a:pPr>
            <a:r>
              <a:rPr lang="en-US" sz="3000" b="1" dirty="0">
                <a:solidFill>
                  <a:srgbClr val="0A6E9E"/>
                </a:solidFill>
              </a:rPr>
              <a:t>37 %</a:t>
            </a:r>
            <a:endParaRPr lang="en-US" sz="3000" dirty="0"/>
          </a:p>
        </p:txBody>
      </p:sp>
      <p:sp>
        <p:nvSpPr>
          <p:cNvPr id="6" name="Text 4"/>
          <p:cNvSpPr txBox="1"/>
          <p:nvPr/>
        </p:nvSpPr>
        <p:spPr>
          <a:xfrm>
            <a:off x="2926080" y="1911096"/>
            <a:ext cx="8716975" cy="944880"/>
          </a:xfrm>
          <a:prstGeom prst="rect">
            <a:avLst/>
          </a:prstGeom>
          <a:noFill/>
          <a:ln/>
        </p:spPr>
        <p:txBody>
          <a:bodyPr wrap="square" lIns="0" tIns="0" rIns="0" bIns="0" rtlCol="0" anchor="t"/>
          <a:lstStyle/>
          <a:p>
            <a:pPr indent="0" marL="0">
              <a:buNone/>
            </a:pPr>
            <a:r>
              <a:rPr lang="en-US" sz="1700" dirty="0">
                <a:solidFill>
                  <a:srgbClr val="0B1726"/>
                </a:solidFill>
              </a:rPr>
              <a:t>der befragten Organisationen schreiben der KI eine EBIT-Wirkung zu; 44 % skalieren (getrennte Antworten).</a:t>
            </a:r>
            <a:endParaRPr lang="en-US" sz="1700" dirty="0"/>
          </a:p>
        </p:txBody>
      </p:sp>
      <p:sp>
        <p:nvSpPr>
          <p:cNvPr id="7" name="Shape 5"/>
          <p:cNvSpPr/>
          <p:nvPr/>
        </p:nvSpPr>
        <p:spPr>
          <a:xfrm>
            <a:off x="548640" y="2910840"/>
            <a:ext cx="11094415" cy="0"/>
          </a:xfrm>
          <a:prstGeom prst="line">
            <a:avLst/>
          </a:prstGeom>
          <a:noFill/>
          <a:ln w="12700">
            <a:solidFill>
              <a:srgbClr val="DCE4EC"/>
            </a:solidFill>
            <a:prstDash val="solid"/>
          </a:ln>
        </p:spPr>
      </p:sp>
      <p:sp>
        <p:nvSpPr>
          <p:cNvPr id="8" name="Text 6"/>
          <p:cNvSpPr txBox="1"/>
          <p:nvPr/>
        </p:nvSpPr>
        <p:spPr>
          <a:xfrm>
            <a:off x="548640" y="3020568"/>
            <a:ext cx="2194560" cy="944880"/>
          </a:xfrm>
          <a:prstGeom prst="rect">
            <a:avLst/>
          </a:prstGeom>
          <a:noFill/>
          <a:ln/>
        </p:spPr>
        <p:txBody>
          <a:bodyPr wrap="square" lIns="0" tIns="0" rIns="0" bIns="0" rtlCol="0" anchor="t"/>
          <a:lstStyle/>
          <a:p>
            <a:pPr indent="0" marL="0">
              <a:buNone/>
            </a:pPr>
            <a:r>
              <a:rPr lang="en-US" sz="3000" b="1" dirty="0">
                <a:solidFill>
                  <a:srgbClr val="0A6E9E"/>
                </a:solidFill>
              </a:rPr>
              <a:t>1,6–4,3×</a:t>
            </a:r>
            <a:endParaRPr lang="en-US" sz="3000" dirty="0"/>
          </a:p>
        </p:txBody>
      </p:sp>
      <p:sp>
        <p:nvSpPr>
          <p:cNvPr id="9" name="Text 7"/>
          <p:cNvSpPr txBox="1"/>
          <p:nvPr/>
        </p:nvSpPr>
        <p:spPr>
          <a:xfrm>
            <a:off x="2926080" y="3038856"/>
            <a:ext cx="8716975" cy="944880"/>
          </a:xfrm>
          <a:prstGeom prst="rect">
            <a:avLst/>
          </a:prstGeom>
          <a:noFill/>
          <a:ln/>
        </p:spPr>
        <p:txBody>
          <a:bodyPr wrap="square" lIns="0" tIns="0" rIns="0" bIns="0" rtlCol="0" anchor="t"/>
          <a:lstStyle/>
          <a:p>
            <a:pPr indent="0" marL="0">
              <a:buNone/>
            </a:pPr>
            <a:r>
              <a:rPr lang="en-US" sz="1700" dirty="0">
                <a:solidFill>
                  <a:srgbClr val="0B1726"/>
                </a:solidFill>
              </a:rPr>
              <a:t>So viel häufiger setzen große Unternehmen KI ein als kleine, in jeder verglichenen Studie.</a:t>
            </a:r>
            <a:endParaRPr lang="en-US" sz="1700" dirty="0"/>
          </a:p>
        </p:txBody>
      </p:sp>
      <p:sp>
        <p:nvSpPr>
          <p:cNvPr id="10" name="Shape 8"/>
          <p:cNvSpPr/>
          <p:nvPr/>
        </p:nvSpPr>
        <p:spPr>
          <a:xfrm>
            <a:off x="548640" y="4038600"/>
            <a:ext cx="11094415" cy="0"/>
          </a:xfrm>
          <a:prstGeom prst="line">
            <a:avLst/>
          </a:prstGeom>
          <a:noFill/>
          <a:ln w="12700">
            <a:solidFill>
              <a:srgbClr val="DCE4EC"/>
            </a:solidFill>
            <a:prstDash val="solid"/>
          </a:ln>
        </p:spPr>
      </p:sp>
      <p:sp>
        <p:nvSpPr>
          <p:cNvPr id="11" name="Text 9"/>
          <p:cNvSpPr txBox="1"/>
          <p:nvPr/>
        </p:nvSpPr>
        <p:spPr>
          <a:xfrm>
            <a:off x="548640" y="4148328"/>
            <a:ext cx="2194560" cy="944880"/>
          </a:xfrm>
          <a:prstGeom prst="rect">
            <a:avLst/>
          </a:prstGeom>
          <a:noFill/>
          <a:ln/>
        </p:spPr>
        <p:txBody>
          <a:bodyPr wrap="square" lIns="0" tIns="0" rIns="0" bIns="0" rtlCol="0" anchor="t"/>
          <a:lstStyle/>
          <a:p>
            <a:pPr indent="0" marL="0">
              <a:buNone/>
            </a:pPr>
            <a:r>
              <a:rPr lang="en-US" sz="3000" b="1" dirty="0">
                <a:solidFill>
                  <a:srgbClr val="0A6E9E"/>
                </a:solidFill>
              </a:rPr>
              <a:t>10 von 107</a:t>
            </a:r>
            <a:endParaRPr lang="en-US" sz="3000" dirty="0"/>
          </a:p>
        </p:txBody>
      </p:sp>
      <p:sp>
        <p:nvSpPr>
          <p:cNvPr id="12" name="Text 10"/>
          <p:cNvSpPr txBox="1"/>
          <p:nvPr/>
        </p:nvSpPr>
        <p:spPr>
          <a:xfrm>
            <a:off x="2926080" y="4166616"/>
            <a:ext cx="8716975" cy="944880"/>
          </a:xfrm>
          <a:prstGeom prst="rect">
            <a:avLst/>
          </a:prstGeom>
          <a:noFill/>
          <a:ln/>
        </p:spPr>
        <p:txBody>
          <a:bodyPr wrap="square" lIns="0" tIns="0" rIns="0" bIns="0" rtlCol="0" anchor="t"/>
          <a:lstStyle/>
          <a:p>
            <a:pPr indent="0" marL="0">
              <a:buNone/>
            </a:pPr>
            <a:r>
              <a:rPr lang="en-US" sz="1700" dirty="0">
                <a:solidFill>
                  <a:srgbClr val="0B1726"/>
                </a:solidFill>
              </a:rPr>
              <a:t>Kundenservice-KI-Angeboten dokumentieren sowohl eine EU-Hosting-Option als auch Grenzen beim Training mit Kundendaten (8 kein Training, 2 nur mit Opt-in).</a:t>
            </a:r>
            <a:endParaRPr lang="en-US" sz="1700" dirty="0"/>
          </a:p>
        </p:txBody>
      </p:sp>
      <p:sp>
        <p:nvSpPr>
          <p:cNvPr id="13" name="implication marker"/>
          <p:cNvSpPr/>
          <p:nvPr/>
        </p:nvSpPr>
        <p:spPr>
          <a:xfrm>
            <a:off x="548640" y="5349240"/>
            <a:ext cx="73152" cy="548640"/>
          </a:xfrm>
          <a:prstGeom prst="rect">
            <a:avLst/>
          </a:prstGeom>
          <a:solidFill>
            <a:srgbClr val="35C8FF"/>
          </a:solidFill>
          <a:ln w="12700">
            <a:solidFill>
              <a:srgbClr val="35C8FF"/>
            </a:solidFill>
            <a:prstDash val="solid"/>
          </a:ln>
        </p:spPr>
      </p:sp>
      <p:sp>
        <p:nvSpPr>
          <p:cNvPr id="14" name="implication"/>
          <p:cNvSpPr txBox="1"/>
          <p:nvPr/>
        </p:nvSpPr>
        <p:spPr>
          <a:xfrm>
            <a:off x="777240" y="5303520"/>
            <a:ext cx="10865815" cy="640080"/>
          </a:xfrm>
          <a:prstGeom prst="rect">
            <a:avLst/>
          </a:prstGeom>
          <a:noFill/>
          <a:ln/>
        </p:spPr>
        <p:txBody>
          <a:bodyPr wrap="square" lIns="0" tIns="0" rIns="0" bIns="0" rtlCol="0" anchor="ctr"/>
          <a:lstStyle/>
          <a:p>
            <a:pPr indent="0" marL="0">
              <a:buNone/>
            </a:pPr>
            <a:r>
              <a:rPr lang="en-US" sz="1800" b="1" dirty="0">
                <a:solidFill>
                  <a:srgbClr val="061321"/>
                </a:solidFill>
              </a:rPr>
              <a:t>Nach Ergebnissen fragen, nicht nach Nutzung; Hosting und Datennutzung vor jeder Demo schriftlich klären.</a:t>
            </a:r>
            <a:endParaRPr lang="en-US" sz="1800" dirty="0"/>
          </a:p>
        </p:txBody>
      </p:sp>
      <p:sp>
        <p:nvSpPr>
          <p:cNvPr id="15" name="source"/>
          <p:cNvSpPr txBox="1"/>
          <p:nvPr/>
        </p:nvSpPr>
        <p:spPr>
          <a:xfrm>
            <a:off x="548640" y="5989320"/>
            <a:ext cx="11094415" cy="347472"/>
          </a:xfrm>
          <a:prstGeom prst="rect">
            <a:avLst/>
          </a:prstGeom>
          <a:noFill/>
          <a:ln/>
        </p:spPr>
        <p:txBody>
          <a:bodyPr wrap="square" lIns="0" tIns="0" rIns="0" bIns="0" rtlCol="0" anchor="b"/>
          <a:lstStyle/>
          <a:p>
            <a:pPr indent="0" marL="0">
              <a:buNone/>
            </a:pPr>
            <a:r>
              <a:rPr lang="en-US" sz="1200" dirty="0">
                <a:solidFill>
                  <a:srgbClr val="6B7C8F"/>
                </a:solidFill>
              </a:rPr>
              <a:t>McKinsey, Aug. 2026; in der Studie verglichene Erhebungen; Good AI Prisma Welle 1, Anbieterinformationen geprüft am 19.–20.10.2026.</a:t>
            </a:r>
            <a:endParaRPr lang="en-US" sz="12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DIE AGENDA 2027</a:t>
            </a:r>
            <a:endParaRPr lang="en-US" sz="1100" dirty="0"/>
          </a:p>
        </p:txBody>
      </p:sp>
      <p:sp>
        <p:nvSpPr>
          <p:cNvPr id="3"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Drei Phasen, zwei Tore bis zur Skalierung</a:t>
            </a:r>
            <a:endParaRPr lang="en-US" sz="3000" dirty="0"/>
          </a:p>
        </p:txBody>
      </p:sp>
      <p:sp>
        <p:nvSpPr>
          <p:cNvPr id="4" name="stage 1"/>
          <p:cNvSpPr/>
          <p:nvPr/>
        </p:nvSpPr>
        <p:spPr>
          <a:xfrm>
            <a:off x="548640" y="1783080"/>
            <a:ext cx="2160361" cy="822960"/>
          </a:xfrm>
          <a:prstGeom prst="homePlate">
            <a:avLst/>
          </a:prstGeom>
          <a:solidFill>
            <a:srgbClr val="0A6E9E"/>
          </a:solidFill>
          <a:ln w="12700">
            <a:solidFill>
              <a:srgbClr val="FFFFFF"/>
            </a:solidFill>
            <a:prstDash val="solid"/>
          </a:ln>
        </p:spPr>
      </p:sp>
      <p:sp>
        <p:nvSpPr>
          <p:cNvPr id="5" name="Text 3"/>
          <p:cNvSpPr txBox="1"/>
          <p:nvPr/>
        </p:nvSpPr>
        <p:spPr>
          <a:xfrm>
            <a:off x="731520" y="1783080"/>
            <a:ext cx="1520281" cy="822960"/>
          </a:xfrm>
          <a:prstGeom prst="rect">
            <a:avLst/>
          </a:prstGeom>
          <a:noFill/>
          <a:ln/>
        </p:spPr>
        <p:txBody>
          <a:bodyPr wrap="square" lIns="0" tIns="0" rIns="0" bIns="0" rtlCol="0" anchor="ctr"/>
          <a:lstStyle/>
          <a:p>
            <a:pPr indent="0" marL="0">
              <a:buNone/>
            </a:pPr>
            <a:r>
              <a:rPr lang="en-US" sz="1700" b="1" dirty="0">
                <a:solidFill>
                  <a:srgbClr val="FFFFFF"/>
                </a:solidFill>
              </a:rPr>
              <a:t>Wählen</a:t>
            </a:r>
            <a:endParaRPr lang="en-US" sz="1700" dirty="0"/>
          </a:p>
        </p:txBody>
      </p:sp>
      <p:sp>
        <p:nvSpPr>
          <p:cNvPr id="6" name="Text 4"/>
          <p:cNvSpPr txBox="1"/>
          <p:nvPr/>
        </p:nvSpPr>
        <p:spPr>
          <a:xfrm>
            <a:off x="594360"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JETZT</a:t>
            </a:r>
            <a:endParaRPr lang="en-US" sz="1100" dirty="0"/>
          </a:p>
        </p:txBody>
      </p:sp>
      <p:sp>
        <p:nvSpPr>
          <p:cNvPr id="7" name="Text 5"/>
          <p:cNvSpPr txBox="1"/>
          <p:nvPr/>
        </p:nvSpPr>
        <p:spPr>
          <a:xfrm>
            <a:off x="594360" y="3154680"/>
            <a:ext cx="2023201" cy="2011680"/>
          </a:xfrm>
          <a:prstGeom prst="rect">
            <a:avLst/>
          </a:prstGeom>
          <a:noFill/>
          <a:ln/>
        </p:spPr>
        <p:txBody>
          <a:bodyPr wrap="square" lIns="0" tIns="0" rIns="0" bIns="0" rtlCol="0" anchor="t"/>
          <a:lstStyle/>
          <a:p>
            <a:pPr indent="0" marL="0">
              <a:buNone/>
            </a:pPr>
            <a:r>
              <a:rPr lang="en-US" sz="1600" dirty="0">
                <a:solidFill>
                  <a:srgbClr val="0B1726"/>
                </a:solidFill>
              </a:rPr>
              <a:t>Ein Prozess, eine verantwortliche Person, heutige Menge, Kosten und Qualität.</a:t>
            </a:r>
            <a:endParaRPr lang="en-US" sz="1600" dirty="0"/>
          </a:p>
        </p:txBody>
      </p:sp>
      <p:sp>
        <p:nvSpPr>
          <p:cNvPr id="8" name="stage 2"/>
          <p:cNvSpPr/>
          <p:nvPr/>
        </p:nvSpPr>
        <p:spPr>
          <a:xfrm>
            <a:off x="2782153" y="1783080"/>
            <a:ext cx="2160361" cy="822960"/>
          </a:xfrm>
          <a:prstGeom prst="chevron">
            <a:avLst/>
          </a:prstGeom>
          <a:solidFill>
            <a:srgbClr val="35C8FF"/>
          </a:solidFill>
          <a:ln w="12700">
            <a:solidFill>
              <a:srgbClr val="FFFFFF"/>
            </a:solidFill>
            <a:prstDash val="solid"/>
          </a:ln>
        </p:spPr>
      </p:sp>
      <p:sp>
        <p:nvSpPr>
          <p:cNvPr id="9" name="Text 7"/>
          <p:cNvSpPr txBox="1"/>
          <p:nvPr/>
        </p:nvSpPr>
        <p:spPr>
          <a:xfrm>
            <a:off x="3294217" y="1783080"/>
            <a:ext cx="1191097" cy="822960"/>
          </a:xfrm>
          <a:prstGeom prst="rect">
            <a:avLst/>
          </a:prstGeom>
          <a:noFill/>
          <a:ln/>
        </p:spPr>
        <p:txBody>
          <a:bodyPr wrap="square" lIns="0" tIns="0" rIns="0" bIns="0" rtlCol="0" anchor="ctr"/>
          <a:lstStyle/>
          <a:p>
            <a:pPr indent="0" marL="0">
              <a:buNone/>
            </a:pPr>
            <a:r>
              <a:rPr lang="en-US" sz="1700" b="1" dirty="0">
                <a:solidFill>
                  <a:srgbClr val="061321"/>
                </a:solidFill>
              </a:rPr>
              <a:t>Tor 1</a:t>
            </a:r>
            <a:endParaRPr lang="en-US" sz="1700" dirty="0"/>
          </a:p>
        </p:txBody>
      </p:sp>
      <p:sp>
        <p:nvSpPr>
          <p:cNvPr id="10" name="Text 8"/>
          <p:cNvSpPr txBox="1"/>
          <p:nvPr/>
        </p:nvSpPr>
        <p:spPr>
          <a:xfrm>
            <a:off x="2827873"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AUSGANGSWERT</a:t>
            </a:r>
            <a:endParaRPr lang="en-US" sz="1100" dirty="0"/>
          </a:p>
        </p:txBody>
      </p:sp>
      <p:sp>
        <p:nvSpPr>
          <p:cNvPr id="11" name="Text 9"/>
          <p:cNvSpPr txBox="1"/>
          <p:nvPr/>
        </p:nvSpPr>
        <p:spPr>
          <a:xfrm>
            <a:off x="2827873" y="3154680"/>
            <a:ext cx="2023201" cy="2011680"/>
          </a:xfrm>
          <a:prstGeom prst="rect">
            <a:avLst/>
          </a:prstGeom>
          <a:noFill/>
          <a:ln/>
        </p:spPr>
        <p:txBody>
          <a:bodyPr wrap="square" lIns="0" tIns="0" rIns="0" bIns="0" rtlCol="0" anchor="t"/>
          <a:lstStyle/>
          <a:p>
            <a:pPr indent="0" marL="0">
              <a:buNone/>
            </a:pPr>
            <a:r>
              <a:rPr lang="en-US" sz="1600" dirty="0">
                <a:solidFill>
                  <a:srgbClr val="0B1726"/>
                </a:solidFill>
              </a:rPr>
              <a:t>Kein Pilot ohne gemessenen Start und benannte Verantwortung.</a:t>
            </a:r>
            <a:endParaRPr lang="en-US" sz="1600" dirty="0"/>
          </a:p>
        </p:txBody>
      </p:sp>
      <p:sp>
        <p:nvSpPr>
          <p:cNvPr id="12" name="stage 3"/>
          <p:cNvSpPr/>
          <p:nvPr/>
        </p:nvSpPr>
        <p:spPr>
          <a:xfrm>
            <a:off x="5015667" y="1783080"/>
            <a:ext cx="2160361" cy="822960"/>
          </a:xfrm>
          <a:prstGeom prst="chevron">
            <a:avLst/>
          </a:prstGeom>
          <a:solidFill>
            <a:srgbClr val="0A6E9E"/>
          </a:solidFill>
          <a:ln w="12700">
            <a:solidFill>
              <a:srgbClr val="FFFFFF"/>
            </a:solidFill>
            <a:prstDash val="solid"/>
          </a:ln>
        </p:spPr>
      </p:sp>
      <p:sp>
        <p:nvSpPr>
          <p:cNvPr id="13" name="Text 11"/>
          <p:cNvSpPr txBox="1"/>
          <p:nvPr/>
        </p:nvSpPr>
        <p:spPr>
          <a:xfrm>
            <a:off x="5527731" y="1783080"/>
            <a:ext cx="1191097" cy="822960"/>
          </a:xfrm>
          <a:prstGeom prst="rect">
            <a:avLst/>
          </a:prstGeom>
          <a:noFill/>
          <a:ln/>
        </p:spPr>
        <p:txBody>
          <a:bodyPr wrap="square" lIns="0" tIns="0" rIns="0" bIns="0" rtlCol="0" anchor="ctr"/>
          <a:lstStyle/>
          <a:p>
            <a:pPr indent="0" marL="0">
              <a:buNone/>
            </a:pPr>
            <a:r>
              <a:rPr lang="en-US" sz="1700" b="1" dirty="0">
                <a:solidFill>
                  <a:srgbClr val="FFFFFF"/>
                </a:solidFill>
              </a:rPr>
              <a:t>Pilot</a:t>
            </a:r>
            <a:endParaRPr lang="en-US" sz="1700" dirty="0"/>
          </a:p>
        </p:txBody>
      </p:sp>
      <p:sp>
        <p:nvSpPr>
          <p:cNvPr id="14" name="Text 12"/>
          <p:cNvSpPr txBox="1"/>
          <p:nvPr/>
        </p:nvSpPr>
        <p:spPr>
          <a:xfrm>
            <a:off x="5061387"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NÄCHSTE 90 TAGE</a:t>
            </a:r>
            <a:endParaRPr lang="en-US" sz="1100" dirty="0"/>
          </a:p>
        </p:txBody>
      </p:sp>
      <p:sp>
        <p:nvSpPr>
          <p:cNvPr id="15" name="Text 13"/>
          <p:cNvSpPr txBox="1"/>
          <p:nvPr/>
        </p:nvSpPr>
        <p:spPr>
          <a:xfrm>
            <a:off x="5061387" y="3154680"/>
            <a:ext cx="2023201" cy="2011680"/>
          </a:xfrm>
          <a:prstGeom prst="rect">
            <a:avLst/>
          </a:prstGeom>
          <a:noFill/>
          <a:ln/>
        </p:spPr>
        <p:txBody>
          <a:bodyPr wrap="square" lIns="0" tIns="0" rIns="0" bIns="0" rtlCol="0" anchor="t"/>
          <a:lstStyle/>
          <a:p>
            <a:pPr indent="0" marL="0">
              <a:buNone/>
            </a:pPr>
            <a:r>
              <a:rPr lang="en-US" sz="1600" dirty="0">
                <a:solidFill>
                  <a:srgbClr val="0B1726"/>
                </a:solidFill>
              </a:rPr>
              <a:t>Drei Optionen verglichen, Fakten schriftlich, ein Pilot mit Auftrag.</a:t>
            </a:r>
            <a:endParaRPr lang="en-US" sz="1600" dirty="0"/>
          </a:p>
        </p:txBody>
      </p:sp>
      <p:sp>
        <p:nvSpPr>
          <p:cNvPr id="16" name="stage 4"/>
          <p:cNvSpPr/>
          <p:nvPr/>
        </p:nvSpPr>
        <p:spPr>
          <a:xfrm>
            <a:off x="7249180" y="1783080"/>
            <a:ext cx="2160361" cy="822960"/>
          </a:xfrm>
          <a:prstGeom prst="chevron">
            <a:avLst/>
          </a:prstGeom>
          <a:solidFill>
            <a:srgbClr val="35C8FF"/>
          </a:solidFill>
          <a:ln w="12700">
            <a:solidFill>
              <a:srgbClr val="FFFFFF"/>
            </a:solidFill>
            <a:prstDash val="solid"/>
          </a:ln>
        </p:spPr>
      </p:sp>
      <p:sp>
        <p:nvSpPr>
          <p:cNvPr id="17" name="Text 15"/>
          <p:cNvSpPr txBox="1"/>
          <p:nvPr/>
        </p:nvSpPr>
        <p:spPr>
          <a:xfrm>
            <a:off x="7761244" y="1783080"/>
            <a:ext cx="1191097" cy="822960"/>
          </a:xfrm>
          <a:prstGeom prst="rect">
            <a:avLst/>
          </a:prstGeom>
          <a:noFill/>
          <a:ln/>
        </p:spPr>
        <p:txBody>
          <a:bodyPr wrap="square" lIns="0" tIns="0" rIns="0" bIns="0" rtlCol="0" anchor="ctr"/>
          <a:lstStyle/>
          <a:p>
            <a:pPr indent="0" marL="0">
              <a:buNone/>
            </a:pPr>
            <a:r>
              <a:rPr lang="en-US" sz="1700" b="1" dirty="0">
                <a:solidFill>
                  <a:srgbClr val="061321"/>
                </a:solidFill>
              </a:rPr>
              <a:t>Tor 2</a:t>
            </a:r>
            <a:endParaRPr lang="en-US" sz="1700" dirty="0"/>
          </a:p>
        </p:txBody>
      </p:sp>
      <p:sp>
        <p:nvSpPr>
          <p:cNvPr id="18" name="Text 16"/>
          <p:cNvSpPr txBox="1"/>
          <p:nvPr/>
        </p:nvSpPr>
        <p:spPr>
          <a:xfrm>
            <a:off x="7294900"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SCHWELLE ERREICHT</a:t>
            </a:r>
            <a:endParaRPr lang="en-US" sz="1100" dirty="0"/>
          </a:p>
        </p:txBody>
      </p:sp>
      <p:sp>
        <p:nvSpPr>
          <p:cNvPr id="19" name="Text 17"/>
          <p:cNvSpPr txBox="1"/>
          <p:nvPr/>
        </p:nvSpPr>
        <p:spPr>
          <a:xfrm>
            <a:off x="7294900" y="3154680"/>
            <a:ext cx="2023201" cy="2011680"/>
          </a:xfrm>
          <a:prstGeom prst="rect">
            <a:avLst/>
          </a:prstGeom>
          <a:noFill/>
          <a:ln/>
        </p:spPr>
        <p:txBody>
          <a:bodyPr wrap="square" lIns="0" tIns="0" rIns="0" bIns="0" rtlCol="0" anchor="t"/>
          <a:lstStyle/>
          <a:p>
            <a:pPr indent="0" marL="0">
              <a:buNone/>
            </a:pPr>
            <a:r>
              <a:rPr lang="en-US" sz="1600" dirty="0">
                <a:solidFill>
                  <a:srgbClr val="0B1726"/>
                </a:solidFill>
              </a:rPr>
              <a:t>Skalieren nur mit dem vereinbarten Ergebnis.</a:t>
            </a:r>
            <a:endParaRPr lang="en-US" sz="1600" dirty="0"/>
          </a:p>
        </p:txBody>
      </p:sp>
      <p:sp>
        <p:nvSpPr>
          <p:cNvPr id="20" name="stage 5"/>
          <p:cNvSpPr/>
          <p:nvPr/>
        </p:nvSpPr>
        <p:spPr>
          <a:xfrm>
            <a:off x="9482694" y="1783080"/>
            <a:ext cx="2160361" cy="822960"/>
          </a:xfrm>
          <a:prstGeom prst="chevron">
            <a:avLst/>
          </a:prstGeom>
          <a:solidFill>
            <a:srgbClr val="0A6E9E"/>
          </a:solidFill>
          <a:ln w="12700">
            <a:solidFill>
              <a:srgbClr val="FFFFFF"/>
            </a:solidFill>
            <a:prstDash val="solid"/>
          </a:ln>
        </p:spPr>
      </p:sp>
      <p:sp>
        <p:nvSpPr>
          <p:cNvPr id="21" name="Text 19"/>
          <p:cNvSpPr txBox="1"/>
          <p:nvPr/>
        </p:nvSpPr>
        <p:spPr>
          <a:xfrm>
            <a:off x="9994758" y="1783080"/>
            <a:ext cx="1191097" cy="822960"/>
          </a:xfrm>
          <a:prstGeom prst="rect">
            <a:avLst/>
          </a:prstGeom>
          <a:noFill/>
          <a:ln/>
        </p:spPr>
        <p:txBody>
          <a:bodyPr wrap="square" lIns="0" tIns="0" rIns="0" bIns="0" rtlCol="0" anchor="ctr"/>
          <a:lstStyle/>
          <a:p>
            <a:pPr indent="0" marL="0">
              <a:buNone/>
            </a:pPr>
            <a:r>
              <a:rPr lang="en-US" sz="1700" b="1" dirty="0">
                <a:solidFill>
                  <a:srgbClr val="FFFFFF"/>
                </a:solidFill>
              </a:rPr>
              <a:t>Skalieren</a:t>
            </a:r>
            <a:endParaRPr lang="en-US" sz="1700" dirty="0"/>
          </a:p>
        </p:txBody>
      </p:sp>
      <p:sp>
        <p:nvSpPr>
          <p:cNvPr id="22" name="Text 20"/>
          <p:cNvSpPr txBox="1"/>
          <p:nvPr/>
        </p:nvSpPr>
        <p:spPr>
          <a:xfrm>
            <a:off x="9528414"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2027</a:t>
            </a:r>
            <a:endParaRPr lang="en-US" sz="1100" dirty="0"/>
          </a:p>
        </p:txBody>
      </p:sp>
      <p:sp>
        <p:nvSpPr>
          <p:cNvPr id="23" name="Text 21"/>
          <p:cNvSpPr txBox="1"/>
          <p:nvPr/>
        </p:nvSpPr>
        <p:spPr>
          <a:xfrm>
            <a:off x="9528414" y="3154680"/>
            <a:ext cx="2023201" cy="2011680"/>
          </a:xfrm>
          <a:prstGeom prst="rect">
            <a:avLst/>
          </a:prstGeom>
          <a:noFill/>
          <a:ln/>
        </p:spPr>
        <p:txBody>
          <a:bodyPr wrap="square" lIns="0" tIns="0" rIns="0" bIns="0" rtlCol="0" anchor="t"/>
          <a:lstStyle/>
          <a:p>
            <a:pPr indent="0" marL="0">
              <a:buNone/>
            </a:pPr>
            <a:r>
              <a:rPr lang="en-US" sz="1600" dirty="0">
                <a:solidFill>
                  <a:srgbClr val="0B1726"/>
                </a:solidFill>
              </a:rPr>
              <a:t>Kosten je akzeptiertem Ergebnis im Zeitverlauf; eine Verantwortung je System.</a:t>
            </a:r>
            <a:endParaRPr lang="en-US" sz="1600" dirty="0"/>
          </a:p>
        </p:txBody>
      </p:sp>
      <p:sp>
        <p:nvSpPr>
          <p:cNvPr id="24" name="implication marker"/>
          <p:cNvSpPr/>
          <p:nvPr/>
        </p:nvSpPr>
        <p:spPr>
          <a:xfrm>
            <a:off x="548640" y="5349240"/>
            <a:ext cx="73152" cy="548640"/>
          </a:xfrm>
          <a:prstGeom prst="rect">
            <a:avLst/>
          </a:prstGeom>
          <a:solidFill>
            <a:srgbClr val="35C8FF"/>
          </a:solidFill>
          <a:ln w="12700">
            <a:solidFill>
              <a:srgbClr val="35C8FF"/>
            </a:solidFill>
            <a:prstDash val="solid"/>
          </a:ln>
        </p:spPr>
      </p:sp>
      <p:sp>
        <p:nvSpPr>
          <p:cNvPr id="25" name="implication"/>
          <p:cNvSpPr txBox="1"/>
          <p:nvPr/>
        </p:nvSpPr>
        <p:spPr>
          <a:xfrm>
            <a:off x="777240" y="5303520"/>
            <a:ext cx="10865815" cy="640080"/>
          </a:xfrm>
          <a:prstGeom prst="rect">
            <a:avLst/>
          </a:prstGeom>
          <a:noFill/>
          <a:ln/>
        </p:spPr>
        <p:txBody>
          <a:bodyPr wrap="square" lIns="0" tIns="0" rIns="0" bIns="0" rtlCol="0" anchor="ctr"/>
          <a:lstStyle/>
          <a:p>
            <a:pPr indent="0" marL="0">
              <a:buNone/>
            </a:pPr>
            <a:r>
              <a:rPr lang="en-US" sz="1800" b="1" dirty="0">
                <a:solidFill>
                  <a:srgbClr val="061321"/>
                </a:solidFill>
              </a:rPr>
              <a:t>Jedes Tor ist eine Entscheidung: weiter, mehr Evidenz, neu planen oder stoppen.</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ns0:sld xmlns:ns0="http://schemas.openxmlformats.org/presentationml/2006/main" xmlns:ns1="http://schemas.openxmlformats.org/drawingml/2006/main" xmlns:ns2="http://schemas.openxmlformats.org/officeDocument/2006/relationships" xmlns:ns3="http://schemas.microsoft.com/office/drawing/2018/hyperlinkcolor" xmlns:ns4="http://schemas.microsoft.com/office/mac/drawingml/2011/main">
  <ns0:cSld name="Slide 5">
    <ns0:bg>
      <ns0:bgPr>
        <ns1:blipFill dpi="0" rotWithShape="1">
          <ns1:blip ns2:embed="rId1">
            <ns1:lum/>
          </ns1:blip>
          <ns1:srcRect/>
          <ns1:stretch>
            <ns1:fillRect/>
          </ns1:stretch>
        </ns1:blipFill>
        <ns1:effectLst/>
      </ns0:bgPr>
    </ns0:bg>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DIE STUDIE</ns1:t>
            </ns1:r>
            <ns1:endParaRPr lang="en-US" sz="1100" dirty="0"/>
          </ns1:p>
        </ns0:txBody>
      </ns0:sp>
      <ns0:sp>
        <ns0:nvSpPr>
          <ns0:cNvPr id="4" name="Text 1"/>
          <ns0:cNvSpPr txBox="1"/>
          <ns0:nvPr/>
        </ns0:nvSpPr>
        <ns0:spPr>
          <ns1:xfrm>
            <ns1:off x="548640" y="822960"/>
            <ns1:ext cx="7589520" cy="1143000"/>
          </ns1:xfrm>
          <ns1:prstGeom prst="rect">
            <ns1:avLst/>
          </ns1:prstGeom>
          <ns1:noFill/>
          <ns1:ln/>
        </ns0:spPr>
        <ns0:txBody>
          <ns1:bodyPr wrap="square" lIns="0" tIns="0" rIns="0" bIns="0" rtlCol="0" anchor="t">
            <ns1:normAutofit/>
          </ns1:bodyPr>
          <ns1:lstStyle/>
          <ns1:p>
            <ns1:pPr indent="0" marL="0">
              <ns1:buNone/>
            </ns1:pPr>
            <ns1:r>
              <ns1:rPr lang="en-US" sz="3600" dirty="0">
                <ns1:solidFill>
                  <ns1:srgbClr val="FFFFFF"/>
                </ns1:solidFill>
              </ns1:rPr>
              <ns1:t>Studie lesen. Das Prisma mitnehmen.</ns1:t>
            </ns1:r>
            <ns1:endParaRPr lang="en-US" sz="3600" dirty="0"/>
          </ns1:p>
        </ns0:txBody>
      </ns0:sp>
      <ns0:sp>
        <ns0:nvSpPr>
          <ns0:cNvPr id="5" name="Text 2"/>
          <ns0:cNvSpPr txBox="1"/>
          <ns0:nvPr/>
        </ns0:nvSpPr>
        <ns0:spPr>
          <ns1:xfrm>
            <ns1:off x="548640" y="2011680"/>
            <ns1:ext cx="7589520" cy="822960"/>
          </ns1:xfrm>
          <ns1:prstGeom prst="rect">
            <ns1:avLst/>
          </ns1:prstGeom>
          <ns1:noFill/>
          <ns1:ln/>
        </ns0:spPr>
        <ns0:txBody>
          <ns1:bodyPr wrap="square" lIns="0" tIns="0" rIns="0" bIns="0" rtlCol="0" anchor="t"/>
          <ns1:lstStyle/>
          <ns1:p>
            <ns1:pPr indent="0" marL="0">
              <ns1:buNone/>
            </ns1:pPr>
            <ns1:r>
              <ns1:rPr lang="en-US" sz="2000" dirty="0">
                <ns1:solidFill>
                  <ns1:srgbClr val="DCE4EE"/>
                </ns1:solidFill>
              </ns1:rPr>
              <ns1:t>Eine Aufgabe für morgen: einen Prozess wählen und seine Kosten je akzeptiertem Ergebnis messen.</ns1:t>
            </ns1:r>
            <ns1:endParaRPr lang="en-US" sz="2000" dirty="0"/>
          </ns1:p>
        </ns0:txBody>
      </ns0:sp>
      <ns0:sp>
        <ns0:nvSpPr>
          <ns0:cNvPr id="6" name="primary action">
            <ns1:hlinkClick ns2:id="rId2" tooltip="Studie herunterladen"/>
          </ns0:cNvPr>
          <ns0:cNvSpPr/>
          <ns0:nvPr/>
        </ns0:nvSpPr>
        <ns0:spPr>
          <ns1:xfrm>
            <ns1:off x="548640" y="2849880"/>
            <ns1:ext cx="4206240" cy="548640"/>
          </ns1:xfrm>
          <ns1:prstGeom prst="roundRect">
            <ns1:avLst>
              <ns1:gd name="adj" fmla="val 50000"/>
            </ns1:avLst>
          </ns1:prstGeom>
          <ns1:solidFill>
            <ns1:srgbClr val="35C8FF"/>
          </ns1:solidFill>
          <ns1:ln/>
          <ns1:effectLst>
            <ns1:outerShdw sx="100000" sy="100000" kx="0" ky="0" algn="bl" rotWithShape="0" blurRad="228600" dist="50800" dir="5400000">
              <ns1:srgbClr val="35C8FF">
                <ns1:alpha val="50000"/>
              </ns1:srgbClr>
            </ns1:outerShdw>
          </ns1:effectLst>
        </ns0:spPr>
        <ns0:txBody>
          <ns1:bodyPr wrap="square" lIns="0" tIns="0" rIns="0" bIns="0" rtlCol="0" anchor="ctr"/>
          <ns1:lstStyle/>
          <ns1:p>
            <ns1:pPr algn="ctr" indent="0" marL="0">
              <ns1:buNone/>
            </ns1:pPr>
            <ns1:r>
              <ns1:rPr lang="en-US" sz="1800" b="1" u="sng" dirty="0">
                <ns1:solidFill>
                  <ns1:srgbClr val="061321"/>
                </ns1:solidFill>
                <ns1:hlinkClick ns2:id="rId2" invalidUrl="" action="" tgtFrame="" tooltip="Studie herunterladen" history="1" highlightClick="0" endSnd="0">
                  <ns1:extLst>
                    <ns1:ext uri="{A12FA001-AC4F-418D-AE19-62706E023703}">
                      <ns3:hlinkClr val="tx"/>
                    </ns1:ext>
                  </ns1:extLst>
                </ns1:hlinkClick>
              </ns1:rPr>
              <ns1:t>Studie herunterladen</ns1:t>
            </ns1:r>
            <ns1:endParaRPr lang="en-US" sz="1800" dirty="0"/>
          </ns1:p>
        </ns0:txBody>
      </ns0:sp>
      <ns0:sp>
        <ns0:nvSpPr>
          <ns0:cNvPr id="7" name="contact card"/>
          <ns0:cNvSpPr/>
          <ns0:nvPr/>
        </ns0:nvSpPr>
        <ns0:spPr>
          <ns1:xfrm>
            <ns1:off x="548640"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8" name="Shape 5"/>
          <ns0:cNvSpPr/>
          <ns0:nvPr/>
        </ns0:nvSpPr>
        <ns0:spPr>
          <ns1:xfrm>
            <ns1:off x="722376" y="3968496"/>
            <ns1:ext cx="1243584" cy="1243584"/>
          </ns1:xfrm>
          <ns1:prstGeom prst="ellipse">
            <ns1:avLst/>
          </ns1:prstGeom>
          <ns1:solidFill>
            <ns1:srgbClr val="061321"/>
          </ns1:solidFill>
          <ns1:ln w="19050">
            <ns1:solidFill>
              <ns1:srgbClr val="67E8F9">
                <ns1:alpha val="80000"/>
              </ns1:srgbClr>
            </ns1:solidFill>
            <ns1:prstDash val="solid"/>
          </ns1:ln>
          <ns1:effectLst>
            <ns1:outerShdw sx="100000" sy="100000" kx="0" ky="0" algn="bl" rotWithShape="0" blurRad="152400" dist="50800" dir="5400000">
              <ns1:srgbClr val="35C8FF">
                <ns1:alpha val="40000"/>
              </ns1:srgbClr>
            </ns1:outerShdw>
          </ns1:effectLst>
        </ns0:spPr>
      </ns0:sp>
      <ns0:pic>
        <ns0:nvPicPr>
          <ns0:cNvPr id="9" name="portrait Sten Franke" descr="ETHORITY illustration or source figure">    </ns0:cNvPr>
          <ns0:cNvPicPr>
            <ns1:picLocks noChangeAspect="1"/>
          </ns0:cNvPicPr>
          <ns0:nvPr/>
        </ns0:nvPicPr>
        <ns0:blipFill>
          <ns1:blip ns2:embed="rId3"/>
          <ns1:stretch>
            <ns1:fillRect/>
          </ns1:stretch>
        </ns0:blipFill>
        <ns0:spPr>
          <ns1:xfrm>
            <ns1:off x="749808" y="3995928"/>
            <ns1:ext cx="1188720" cy="1188720"/>
          </ns1:xfrm>
          <ns1:prstGeom prst="ellipse">
            <ns1:avLst/>
          </ns1:prstGeom>
        </ns0:spPr>
      </ns0:pic>
      <ns0:sp>
        <ns0:nvSpPr>
          <ns0:cNvPr id="10" name="Text 6"/>
          <ns0:cNvSpPr txBox="1"/>
          <ns0:nvPr/>
        </ns0:nvSpPr>
        <ns0:spPr>
          <ns1:xfrm>
            <ns1:off x="2121408" y="3959352"/>
            <ns1:ext cx="3626968" cy="1280160"/>
          </ns1:xfrm>
          <ns1:prstGeom prst="rect">
            <ns1:avLst/>
          </ns1:prstGeom>
          <ns1:noFill/>
          <ns1:ln/>
        </ns0:spPr>
        <ns0:txBody>
          <ns1:bodyPr wrap="square" lIns="0" tIns="0" rIns="0" bIns="0" rtlCol="0" anchor="ctr"/>
          <ns1:lstStyle/>
          <ns1:p>
            <ns1:pPr indent="0" marL="0">
              <ns1:buNone/>
            </ns1:pPr>
            <ns1:r>
              <ns1:rPr lang="en-US" sz="1800" b="1" dirty="0">
                <ns1:solidFill>
                  <ns1:srgbClr val="FFFFFF"/>
                </ns1:solidFill>
              </ns1:rPr>
              <ns1:t>Sten Franke</ns1:t>
            </ns1:r>
            <ns1:endParaRPr lang="en-US" sz="1800" dirty="0"/>
          </ns1:p>
          <ns1:p>
            <ns1:pPr indent="0" marL="0">
              <ns1:spcAft>
                <ns1:spcPts val="400"/>
              </ns1:spcAft>
              <ns1:buNone/>
            </ns1:pPr>
            <ns1:r>
              <ns1:rPr lang="en-US" sz="1200" b="1" dirty="0">
                <ns1:solidFill>
                  <ns1:srgbClr val="67E8F9"/>
                </ns1:solidFill>
              </ns1:rPr>
              <ns1:t>Founder, Principal Architect &amp; Lead Creator</ns1:t>
            </ns1:r>
            <ns1:endParaRPr lang="en-US" sz="1800" dirty="0"/>
          </ns1:p>
          <ns1:p>
            <ns1:pPr indent="0" marL="0">
              <ns1:buNone/>
            </ns1:pPr>
            <ns1:r>
              <ns1:rPr lang="en-US" sz="1400" dirty="0">
                <ns1:solidFill>
                  <ns1:srgbClr val="DCE4EE"/>
                </ns1:solidFill>
              </ns1:rPr>
              <ns1:t>Schöpfer und Architekt der KI-Systeme von ETHORITY: Unternehmensstrategie, Marktintelligenz und Engineering aus einer Hand.</ns1:t>
            </ns1:r>
            <ns1:endParaRPr lang="en-US" sz="1800" dirty="0"/>
          </ns1:p>
        </ns0:txBody>
      </ns0:sp>
      <ns0:sp>
        <ns0:nvSpPr>
          <ns0:cNvPr id="11" name="contact card"/>
          <ns0:cNvSpPr/>
          <ns0:nvPr/>
        </ns0:nvSpPr>
        <ns0:spPr>
          <ns1:xfrm>
            <ns1:off x="6278728"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12" name="Shape 8"/>
          <ns0:cNvSpPr/>
          <ns0:nvPr/>
        </ns0:nvSpPr>
        <ns0:spPr>
          <ns1:xfrm>
            <ns1:off x="6452464" y="3968496"/>
            <ns1:ext cx="1243584" cy="1243584"/>
          </ns1:xfrm>
          <ns1:prstGeom prst="ellipse">
            <ns1:avLst/>
          </ns1:prstGeom>
          <ns1:solidFill>
            <ns1:srgbClr val="061321"/>
          </ns1:solidFill>
          <ns1:ln w="19050">
            <ns1:solidFill>
              <ns1:srgbClr val="7FE0B0">
                <ns1:alpha val="80000"/>
              </ns1:srgbClr>
            </ns1:solidFill>
            <ns1:prstDash val="solid"/>
          </ns1:ln>
          <ns1:effectLst>
            <ns1:outerShdw sx="100000" sy="100000" kx="0" ky="0" algn="bl" rotWithShape="0" blurRad="152400" dist="50800" dir="5400000">
              <ns1:srgbClr val="3CCB7F">
                <ns1:alpha val="40000"/>
              </ns1:srgbClr>
            </ns1:outerShdw>
          </ns1:effectLst>
        </ns0:spPr>
      </ns0:sp>
      <ns0:pic>
        <ns0:nvPicPr>
          <ns0:cNvPr id="13" name="portrait Severin L. Wilson" descr="ETHORITY illustration or source figure">    </ns0:cNvPr>
          <ns0:cNvPicPr>
            <ns1:picLocks noChangeAspect="1"/>
          </ns0:cNvPicPr>
          <ns0:nvPr/>
        </ns0:nvPicPr>
        <ns0:blipFill>
          <ns1:blip ns2:embed="rId4"/>
          <ns1:stretch>
            <ns1:fillRect/>
          </ns1:stretch>
        </ns0:blipFill>
        <ns0:spPr>
          <ns1:xfrm>
            <ns1:off x="6479896" y="3995928"/>
            <ns1:ext cx="1188720" cy="1188720"/>
          </ns1:xfrm>
          <ns1:prstGeom prst="ellipse">
            <ns1:avLst/>
          </ns1:prstGeom>
        </ns0:spPr>
      </ns0:pic>
      <ns0:sp>
        <ns0:nvSpPr>
          <ns0:cNvPr id="14" name="Text 9"/>
          <ns0:cNvSpPr txBox="1"/>
          <ns0:nvPr/>
        </ns0:nvSpPr>
        <ns0:spPr>
          <ns1:xfrm>
            <ns1:off x="7851496" y="3959352"/>
            <ns1:ext cx="3626968" cy="1280160"/>
          </ns1:xfrm>
          <ns1:prstGeom prst="rect">
            <ns1:avLst/>
          </ns1:prstGeom>
          <ns1:noFill/>
          <ns1:ln/>
        </ns0:spPr>
        <ns0:txBody>
          <ns1:bodyPr wrap="square" lIns="0" tIns="0" rIns="0" bIns="0" rtlCol="0" anchor="ctr"/>
          <ns1:lstStyle/>
          <ns1:p>
            <ns1:pPr indent="0" marL="0">
              <ns1:buNone/>
            </ns1:pPr>
            <ns1:r>
              <ns1:rPr lang="en-US" sz="1800" b="1" dirty="0">
                <ns1:solidFill>
                  <ns1:srgbClr val="FFFFFF"/>
                </ns1:solidFill>
              </ns1:rPr>
              <ns1:t>Severin L. Wilson</ns1:t>
            </ns1:r>
            <ns1:endParaRPr lang="en-US" sz="1800" dirty="0"/>
          </ns1:p>
          <ns1:p>
            <ns1:pPr indent="0" marL="0">
              <ns1:spcAft>
                <ns1:spcPts val="400"/>
              </ns1:spcAft>
              <ns1:buNone/>
            </ns1:pPr>
            <ns1:r>
              <ns1:rPr lang="en-US" sz="1200" b="1" dirty="0">
                <ns1:solidFill>
                  <ns1:srgbClr val="7FE0B0"/>
                </ns1:solidFill>
              </ns1:rPr>
              <ns1:t>Chief Business &amp; Transformation Officer</ns1:t>
            </ns1:r>
            <ns1:endParaRPr lang="en-US" sz="1800" dirty="0"/>
          </ns1:p>
          <ns1:p>
            <ns1:pPr indent="0" marL="0">
              <ns1:buNone/>
            </ns1:pPr>
            <ns1:r>
              <ns1:rPr lang="en-US" sz="1400" dirty="0">
                <ns1:solidFill>
                  <ns1:srgbClr val="DCE4EE"/>
                </ns1:solidFill>
              </ns1:rPr>
              <ns1:t>Verbindet Unternehmenspartnerschaften, organisatorischen Wandel und verantwortlichen KI-Einsatz.</ns1:t>
            </ns1:r>
            <ns1:endParaRPr lang="en-US" sz="1800" dirty="0"/>
          </ns1:p>
        </ns0:txBody>
      </ns0:sp>
      <ns0:sp>
        <ns0:nvSpPr>
          <ns0:cNvPr id="15" name="contact lines"/>
          <ns0:cNvSpPr txBox="1"/>
          <ns0:nvPr/>
        </ns0:nvSpPr>
        <ns0:spPr>
          <ns1:xfrm>
            <ns1:off x="548640" y="5577840"/>
            <ns1:ext cx="6949440" cy="365760"/>
          </ns1:xfrm>
          <ns1:prstGeom prst="rect">
            <ns1:avLst/>
          </ns1:prstGeom>
          <ns1:noFill/>
          <ns1:ln/>
        </ns0:spPr>
        <ns0:txBody>
          <ns1:bodyPr wrap="square" lIns="0" tIns="0" rIns="0" bIns="0" rtlCol="0" anchor="ctr"/>
          <ns1:lstStyle/>
          <ns1:p>
            <ns1:pPr indent="0" marL="0">
              <ns1:buNone/>
            </ns1:pPr>
            <ns1:r>
              <ns1:rPr lang="en-US" sz="1600" u="sng" dirty="0">
                <ns1:solidFill>
                  <ns1:srgbClr val="67E8F9"/>
                </ns1:solidFill>
                <ns1:hlinkClick ns2:id="rId5" invalidUrl="" action="" tgtFrame="" tooltip="Studienseite Good AI Prisma" history="1" highlightClick="0" endSnd="0">
                  <ns1:extLst>
                    <ns1:ext uri="{A12FA001-AC4F-418D-AE19-62706E023703}">
                      <ns3:hlinkClr val="tx"/>
                    </ns1:ext>
                  </ns1:extLst>
                </ns1:hlinkClick>
              </ns1:rPr>
              <ns1:t>ethority.ai/ai-prism-study</ns1:t>
            </ns1:r>
            <ns1:pPr indent="0" marL="0">
              <ns1:buNone/>
            </ns1:pPr>
            <ns1:r>
              <ns1:rPr lang="en-US" sz="1600" dirty="0">
                <ns1:solidFill>
                  <ns1:srgbClr val="7F93A8"/>
                </ns1:solidFill>
              </ns1:rPr>
              <ns1:t>   ·   </ns1:t>
            </ns1:r>
            <ns1:pPr indent="0" marL="0">
              <ns1:buNone/>
            </ns1:pPr>
            <ns1:r>
              <ns1:rPr lang="en-US" sz="1600" u="sng" dirty="0">
                <ns1:solidFill>
                  <ns1:srgbClr val="67E8F9"/>
                </ns1:solidFill>
                <ns1:hlinkClick ns2:id="rId6" invalidUrl="" action="" tgtFrame="" tooltip="sten@ethority.ai" history="1" highlightClick="0" endSnd="0">
                  <ns1:extLst>
                    <ns1:ext uri="{A12FA001-AC4F-418D-AE19-62706E023703}">
                      <ns3:hlinkClr val="tx"/>
                    </ns1:ext>
                  </ns1:extLst>
                </ns1:hlinkClick>
              </ns1:rPr>
              <ns1:t>sten@ethority.ai</ns1:t>
            </ns1:r>
            <ns1:endParaRPr lang="en-US" sz="1600" dirty="0"/>
          </ns1:p>
        </ns0:txBody>
      </ns0:sp>
      <ns0:sp>
        <ns0:nvSpPr>
          <ns0:cNvPr id="16" name="closing line"/>
          <ns0:cNvSpPr txBox="1"/>
          <ns0:nvPr/>
        </ns0:nvSpPr>
        <ns0:spPr>
          <ns1:xfrm>
            <ns1:off x="7436815" y="5577840"/>
            <ns1:ext cx="4206240" cy="365760"/>
          </ns1:xfrm>
          <ns1:prstGeom prst="rect">
            <ns1:avLst/>
          </ns1:prstGeom>
          <ns1:noFill/>
          <ns1:ln/>
        </ns0:spPr>
        <ns0:txBody>
          <ns1:bodyPr wrap="square" lIns="0" tIns="0" rIns="0" bIns="0" rtlCol="0" anchor="ctr"/>
          <ns1:lstStyle/>
          <ns1:p>
            <ns1:pPr algn="r" indent="0" marL="0">
              <ns1:buNone/>
            </ns1:pPr>
            <ns1:r>
              <ns1:rPr lang="en-US" sz="1600" i="1" dirty="0">
                <ns1:solidFill>
                  <ns1:srgbClr val="FFFFFF"/>
                </ns1:solidFill>
              </ns1:rPr>
              <ns1:t>KI wirksam einsetzen – mit Evidenz.</ns1:t>
            </ns1:r>
            <ns1:endParaRPr lang="en-US" sz="1600" dirty="0"/>
          </ns1:p>
        </ns0:txBody>
      </ns0:sp>
      <ns0:sp>
        <ns0:nvSpPr>
          <ns0:cNvPr id="17"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4: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5</ns1:t>
            </ns1:fld>
            <ns1:endParaRPr lang="en-US"/>
          </ns1:p>
        </ns0:txBody>
      </ns0:sp>
    </ns0:spTree>
  </ns0:cSld>
  <ns0:clrMapOvr>
    <ns1:masterClrMapping/>
  </ns0:clrMapOvr>
</ns0: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640080"/>
            <a:ext cx="10972800" cy="640080"/>
          </a:xfrm>
          <a:prstGeom prst="rect">
            <a:avLst/>
          </a:prstGeom>
          <a:noFill/>
          <a:ln/>
        </p:spPr>
        <p:txBody>
          <a:bodyPr wrap="square" lIns="0" tIns="0" rIns="0" bIns="0" rtlCol="0" anchor="ctr"/>
          <a:lstStyle/>
          <a:p>
            <a:pPr indent="0" marL="0">
              <a:buNone/>
            </a:pPr>
            <a:r>
              <a:rPr lang="en-US" sz="2600" b="1" dirty="0">
                <a:solidFill>
                  <a:srgbClr val="0B1726"/>
                </a:solidFill>
              </a:rPr>
              <a:t>Grafik, Quellen und Weiterverwendung</a:t>
            </a:r>
            <a:endParaRPr lang="en-US" sz="2600" dirty="0"/>
          </a:p>
        </p:txBody>
      </p:sp>
      <p:sp>
        <p:nvSpPr>
          <p:cNvPr id="3" name="Text 1"/>
          <p:cNvSpPr/>
          <p:nvPr/>
        </p:nvSpPr>
        <p:spPr>
          <a:xfrm>
            <a:off x="548640" y="1508760"/>
            <a:ext cx="10972800" cy="1188720"/>
          </a:xfrm>
          <a:prstGeom prst="rect">
            <a:avLst/>
          </a:prstGeom>
          <a:noFill/>
          <a:ln/>
        </p:spPr>
        <p:txBody>
          <a:bodyPr wrap="square" lIns="0" tIns="0" rIns="0" bIns="0" rtlCol="0" anchor="ctr"/>
          <a:lstStyle/>
          <a:p>
            <a:pPr indent="0" marL="0">
              <a:buNone/>
            </a:pPr>
            <a:r>
              <a:rPr lang="en-US" sz="1600" dirty="0">
                <a:solidFill>
                  <a:srgbClr val="0B1726"/>
                </a:solidFill>
              </a:rPr>
              <a:t>Ausgabe v2.8 · 23. Oktober 2026. Aktualisierte Grafik v3.11; Evidenzstichtage und fachliche Inhalte bleiben erhalten. Die Grafik zeigt die Referenzauswahl vom 17. Oktober, nicht den Umfang des Studien-Recherchebestands oder Live-Webkatalogs.</a:t>
            </a:r>
            <a:endParaRPr lang="en-US" sz="1600" dirty="0"/>
          </a:p>
        </p:txBody>
      </p:sp>
      <p:sp>
        <p:nvSpPr>
          <p:cNvPr id="4" name="Text 2"/>
          <p:cNvSpPr/>
          <p:nvPr/>
        </p:nvSpPr>
        <p:spPr>
          <a:xfrm>
            <a:off x="548640" y="2926080"/>
            <a:ext cx="10972800" cy="1280160"/>
          </a:xfrm>
          <a:prstGeom prst="rect">
            <a:avLst/>
          </a:prstGeom>
          <a:noFill/>
          <a:ln/>
        </p:spPr>
        <p:txBody>
          <a:bodyPr wrap="square" lIns="0" tIns="0" rIns="0" bIns="0" rtlCol="0" anchor="ctr"/>
          <a:lstStyle/>
          <a:p>
            <a:pPr indent="0" marL="0">
              <a:buNone/>
            </a:pPr>
            <a:r>
              <a:rPr lang="en-US" sz="1600" dirty="0">
                <a:solidFill>
                  <a:srgbClr val="0B1726"/>
                </a:solidFill>
              </a:rPr>
              <a:t>Good AI Prism – Grafik © 2026 ETHORITY &amp; STEN.AI LLC, von Sten Franke &amp; ETHORITY®. CC BY-NC-ND 4.0. ETHORITY erlaubt zusätzlich unveränderte redaktionelle und Pressenutzung mit Namensnennung. Kommerzielle Lizenzen: ETHORITY. Daten, Software und fremde Logos und Marken sind ausgenommen.</a:t>
            </a:r>
            <a:endParaRPr lang="en-US" sz="1600" dirty="0"/>
          </a:p>
        </p:txBody>
      </p:sp>
      <p:sp>
        <p:nvSpPr>
          <p:cNvPr id="5" name="Text 3">
            <a:hlinkClick r:id="rId1" tooltip=""/>
          </p:cNvPr>
          <p:cNvSpPr/>
          <p:nvPr/>
        </p:nvSpPr>
        <p:spPr>
          <a:xfrm>
            <a:off x="548640" y="4572000"/>
            <a:ext cx="10058400" cy="457200"/>
          </a:xfrm>
          <a:prstGeom prst="rect">
            <a:avLst/>
          </a:prstGeom>
          <a:noFill/>
          <a:ln/>
        </p:spPr>
        <p:txBody>
          <a:bodyPr wrap="square" rtlCol="0" anchor="ctr"/>
          <a:lstStyle/>
          <a:p>
            <a:pPr indent="0" marL="0">
              <a:buNone/>
            </a:pPr>
            <a:r>
              <a:rPr lang="en-US" sz="1500" u="sng" dirty="0">
                <a:solidFill>
                  <a:srgbClr val="0A6E9E"/>
                </a:solidFill>
                <a:hlinkClick r:id="rId1" invalidUrl="" action="" tgtFrame="" tooltip="" history="1" highlightClick="0" endSnd="0">
                  <a:extLst>
                    <a:ext uri="{A12FA001-AC4F-418D-AE19-62706E023703}">
                      <ahyp:hlinkClr xmlns:ahyp="http://schemas.microsoft.com/office/drawing/2018/hyperlinkcolor" val="tx"/>
                    </a:ext>
                  </a:extLst>
                </a:hlinkClick>
              </a:rPr>
              <a:t>CC BY-NC-ND 4.0 · Lizenzbedingungen</a:t>
            </a:r>
            <a:endParaRPr lang="en-US" sz="1500" dirty="0"/>
          </a:p>
        </p:txBody>
      </p:sp>
      <p:sp>
        <p:nvSpPr>
          <p:cNvPr id="6" name="Text 4"/>
          <p:cNvSpPr/>
          <p:nvPr/>
        </p:nvSpPr>
        <p:spPr>
          <a:xfrm>
            <a:off x="548640" y="5166360"/>
            <a:ext cx="10972800" cy="548640"/>
          </a:xfrm>
          <a:prstGeom prst="rect">
            <a:avLst/>
          </a:prstGeom>
          <a:noFill/>
          <a:ln/>
        </p:spPr>
        <p:txBody>
          <a:bodyPr wrap="square" lIns="0" tIns="0" rIns="0" bIns="0" rtlCol="0" anchor="ctr"/>
          <a:lstStyle/>
          <a:p>
            <a:pPr indent="0" marL="0">
              <a:buNone/>
            </a:pPr>
            <a:r>
              <a:rPr lang="en-US" sz="1300" dirty="0">
                <a:solidFill>
                  <a:srgbClr val="4A5B6E"/>
                </a:solidFill>
              </a:rPr>
              <a:t>Studien-, Quellen-, Software- und Markenrechte bleiben getrennt. Verlinkte Zitate erteilen keine pauschale Erlaubnis zur Weiterverbreitung.</a:t>
            </a:r>
            <a:endParaRPr lang="en-US" sz="1300" dirty="0"/>
          </a:p>
        </p:txBody>
      </p:sp>
      <p:sp>
        <p:nvSpPr>
          <p:cNvPr id="7"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endParaRPr lang="en-US" sz="3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rgbClr val="0B1726"/>
      </a:dk1>
      <a:lt1>
        <a:srgbClr val="FFFFFF"/>
      </a:lt1>
      <a:dk2>
        <a:srgbClr val="0B1F33"/>
      </a:dk2>
      <a:lt2>
        <a:srgbClr val="F4F7FA"/>
      </a:lt2>
      <a:accent1>
        <a:srgbClr val="0A6E9E"/>
      </a:accent1>
      <a:accent2>
        <a:srgbClr val="35C8FF"/>
      </a:accent2>
      <a:accent3>
        <a:srgbClr val="0B1F33"/>
      </a:accent3>
      <a:accent4>
        <a:srgbClr val="67E8F9"/>
      </a:accent4>
      <a:accent5>
        <a:srgbClr val="A8BBCE"/>
      </a:accent5>
      <a:accent6>
        <a:srgbClr val="4A5B6E"/>
      </a:accent6>
      <a:hlink>
        <a:srgbClr val="0A6E9E"/>
      </a:hlink>
      <a:folHlink>
        <a:srgbClr val="4A5B6E"/>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 wirksam einsetzen · Keynote · Executive Edition</dc:title>
  <dc:subject>PptxGenJS Presentation</dc:subject>
  <dc:creator>ETHORITY &amp; STEN.AI LLC</dc:creator>
  <cp:lastModifiedBy>ETHORITY &amp; STEN.AI LLC</cp:lastModifiedBy>
  <cp:revision>1</cp:revision>
  <dcterms:created xsi:type="dcterms:W3CDTF">2026-10-23T22:48:39Z</dcterms:created>
  <dcterms:modified xsi:type="dcterms:W3CDTF">2026-10-23T22:48:39Z</dcterms:modified>
</cp:coreProperties>
</file>