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THORITY · Company overview" id="{71a0a599-8488-e72c-4e84-ec51eb41e4f2}">
          <p14:sldIdLst>
            <p14:sldId id="256"/>
            <p14:sldId id="257"/>
            <p14:sldId id="258"/>
            <p14:sldId id="259"/>
            <p14:sldId id="260"/>
          </p14:sldIdLst>
        </p14:section>
        <p14:section name="Default-1" id="{92e6094c-9e5a-9e61-f8ab-1f9dae76f283}">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ETHORITY applies to itself what it offers clients: missions with owners, AI agents with explicit authority, and results measured as accepted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(full bios):
Sten Franke, Founder, Principal Architect &amp; Lead Creator: Sten Franke is a digital pioneer, entrepreneur and AI systems architect who has built companies since 1997. Through mediatime, Gridpatrol and ETHORITY, his work has served hundreds of national and international brands and public institutions. His contributions include the Social Media Prisma and industry work involving BITKOM and BVDW.
He creates ETHORITY’s vision, products and research methods, including the Good AI Prism and AI Business Operating System. His work also extends into biomedical innovation: from advising the Dr. Rurainski Foundation and developing its digital presence to EpiTrace.AI and an agenda focused on cancer research, longevity and healing. Across these fields, he connects market intelligence, engineering and entrepreneurship to build useful AI systems with clear economics, evidence and human accountability.
Severin L. Wilson, Chief Business &amp; Transformation Officer: Severin L. Wilson connects business ambition with the people, capabilities and governance needed to deliver change. Drawing on experience involving Detecon, SAP SuccessFactors and E.ON, he brings expertise in human capital management, digital transformation and international organisational change.
At ETHORITY, his focus is developing client relationships and translating AI opportunities into organisational progress: aligning leadership, developing workforce capabilities, involving employees and establishing accountable human oversight. His contribution to the study examines how organisations turn technical capability into improvements they can sustain.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Company overview</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Company overview</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ETHORITY · AI Business Operating System · Company overview</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5.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4.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mailto:sten@ethority.ai" TargetMode="External"/><Relationship Id="rId5" Type="http://schemas.openxmlformats.org/officeDocument/2006/relationships/hyperlink" Target="mailto:sten@ethority.ai" TargetMode="External"/><Relationship Id="rId6" Type="http://schemas.openxmlformats.org/officeDocument/2006/relationships/hyperlink" Target="https://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prism wheel" descr="ETHORITY illustration or source figure">    </ns0:cNvPr>
          <ns0:cNvPicPr>
            <ns1:picLocks noChangeAspect="1"/>
          </ns0:cNvPicPr>
          <ns0:nvPr/>
        </ns0:nvPicPr>
        <ns0:blipFill>
          <ns1:blip ns2:embed="rId1"/>
          <ns1:stretch>
            <ns1:fillRect/>
          </ns1:stretch>
        </ns0:blipFill>
        <ns0:spPr>
          <ns1:xfrm>
            <ns1:off x="6035040" y="1143000"/>
            <ns1:ext cx="6035040" cy="4965192"/>
          </ns1:xfrm>
          <ns1:prstGeom prst="rect">
            <ns1:avLst/>
          </ns1:prstGeom>
        </ns0:spPr>
      </ns0:pic>
      <ns0:pic>
        <ns0:nvPicPr>
          <ns0:cNvPr id="3" name="Image 1" descr="ETHORITY illustration or source figure">    </ns0:cNvPr>
          <ns0:cNvPicPr>
            <ns1:picLocks noChangeAspect="1"/>
          </ns0:cNvPicPr>
          <ns0:nvPr/>
        </ns0:nvPicPr>
        <ns0:blipFill>
          <ns1:blip ns2:embed="rId2"/>
          <ns1:stretch>
            <ns1:fillRect/>
          </ns1:stretch>
        </ns0:blipFill>
        <ns0:spPr>
          <ns1:xfrm>
            <ns1:off x="548640" y="502920"/>
            <ns1:ext cx="457200" cy="457200"/>
          </ns1:xfrm>
          <ns1:prstGeom prst="rect">
            <ns1:avLst/>
          </ns1:prstGeom>
        </ns0:spPr>
      </ns0:pic>
      <ns0:sp>
        <ns0:nvSpPr>
          <ns0:cNvPr id="4"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sp>
        <ns0:nvSpPr>
          <ns0:cNvPr id="5" name="Text 1"/>
          <ns0:cNvSpPr txBox="1"/>
          <ns0:nvPr/>
        </ns0:nvSpPr>
        <ns0:spPr>
          <ns1:xfrm>
            <ns1:off x="548640" y="1691640"/>
            <ns1:ext cx="5669280" cy="32004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COMPANY OVERVIEW</ns1:t>
            </ns1:r>
            <ns1:endParaRPr lang="en-US" sz="1100" dirty="0"/>
          </ns1:p>
        </ns0:txBody>
      </ns0:sp>
      <ns0:sp>
        <ns0:nvSpPr>
          <ns0:cNvPr id="6"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r>
              <ns1:rPr lang="en-US" sz="4000" b="1" dirty="0">
                <ns1:solidFill>
                  <ns1:srgbClr val="FFFFFF"/>
                </ns1:solidFill>
              </ns1:rPr>
              <ns1:t>ETHORITY. Put AI to work.</ns1:t>
            </ns1:r>
            <ns1:endParaRPr lang="en-US" sz="4000" dirty="0"/>
          </ns1:p>
        </ns0:txBody>
      </ns0:sp>
      <ns0:sp>
        <ns0:nvSpPr>
          <ns0:cNvPr id="7" name="Text 3"/>
          <ns0:cNvSpPr txBox="1"/>
          <ns0:nvPr/>
        </ns0:nvSpPr>
        <ns0:spPr>
          <ns1:xfrm>
            <ns1:off x="548640" y="4206240"/>
            <ns1:ext cx="5394960" cy="914400"/>
          </ns1:xfrm>
          <ns1:prstGeom prst="rect">
            <ns1:avLst/>
          </ns1:prstGeom>
          <ns1:noFill/>
          <ns1:ln/>
        </ns0:spPr>
        <ns0:txBody>
          <ns1:bodyPr wrap="square" lIns="0" tIns="0" rIns="0" bIns="0" rtlCol="0" anchor="t"/>
          <ns1:lstStyle/>
          <ns1:p>
            <ns1:pPr indent="0" marL="0">
              <ns1:buNone/>
            </ns1:pPr>
            <ns1:r>
              <ns1:rPr lang="en-US" sz="1600" dirty="0">
                <ns1:solidFill>
                  <ns1:srgbClr val="DCE4EE"/>
                </ns1:solidFill>
              </ns1:rPr>
              <ns1:t>Help organisations choose and put AI to work with clear evidence, accountable decisions and measurable business value.</ns1:t>
            </ns1:r>
            <ns1:endParaRPr lang="en-US" sz="1600" dirty="0"/>
          </ns1:p>
        </ns0:txBody>
      </ns0:sp>
      <ns0:sp>
        <ns0:nvSpPr>
          <ns0:cNvPr id="8" name="Text 4"/>
          <ns0:cNvSpPr txBox="1"/>
          <ns0:nvPr/>
        </ns0:nvSpPr>
        <ns0:spPr>
          <ns1:xfrm>
            <ns1:off x="548640" y="5715000"/>
            <ns1:ext cx="5486400" cy="548640"/>
          </ns1:xfrm>
          <ns1:prstGeom prst="rect">
            <ns1:avLst/>
          </ns1:prstGeom>
          <ns1:noFill/>
          <ns1:ln/>
        </ns0:spPr>
        <ns0:txBody>
          <ns1:bodyPr wrap="square" lIns="0" tIns="0" rIns="0" bIns="0" rtlCol="0" anchor="b"/>
          <ns1:lstStyle/>
          <ns1:p>
            <ns1:pPr indent="0" marL="0">
              <ns1:buNone/>
            </ns1:pPr>
            <ns1:r>
              <ns1:rPr lang="en-US" sz="1200" dirty="0">
                <ns1:solidFill>
                  <ns1:srgbClr val="B9C6D6"/>
                </ns1:solidFill>
              </ns1:rPr>
              <ns1:t>ETHORITY &amp; STEN.AI LLC · San Francisco · Hamburg</ns1:t>
            </ns1:r>
            <ns1:endParaRPr lang="en-US" sz="1200" dirty="0"/>
          </ns1:p>
          <ns1:p>
            <ns1:pPr indent="0" marL="0">
              <ns1:buNone/>
            </ns1:pPr>
            <ns1:r>
              <ns1:rPr lang="en-US" sz="1200" dirty="0">
                <ns1:solidFill>
                  <ns1:srgbClr val="B9C6D6"/>
                </ns1:solidFill>
              </ns1:rPr>
              <ns1:t>ethority.ai</ns1:t>
            </ns1:r>
            <ns1:endParaRPr lang="en-US" sz="12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THE AI1ST ORGANISATION</ns1:t>
            </ns1:r>
            <ns1:endParaRPr lang="en-US" sz="11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AI-assisted work, accountable people</ns1:t>
            </ns1:r>
            <ns1:endParaRPr lang="en-US" sz="3000" dirty="0"/>
          </ns1:p>
        </ns0:txBody>
      </ns0:sp>
      <ns0:sp>
        <ns0:nvSpPr>
          <ns0:cNvPr id="5" name="lead"/>
          <ns0:cNvSpPr txBox="1"/>
          <ns0:nvPr/>
        </ns0:nvSpPr>
        <ns0:spPr>
          <ns1:xfrm>
            <ns1:off x="548640" y="1481328"/>
            <ns1:ext cx="11094415" cy="685800"/>
          </ns1:xfrm>
          <ns1:prstGeom prst="rect">
            <ns1:avLst/>
          </ns1:prstGeom>
          <ns1:noFill/>
          <ns1:ln/>
        </ns0:spPr>
        <ns0:txBody>
          <ns1:bodyPr wrap="square" lIns="0" tIns="0" rIns="0" bIns="0" rtlCol="0" anchor="t"/>
          <ns1:lstStyle/>
          <ns1:p>
            <ns1:pPr indent="0" marL="0">
              <ns1:buNone/>
            </ns1:pPr>
            <ns1:r>
              <ns1:rPr lang="en-US" sz="1600" dirty="0">
                <ns1:solidFill>
                  <ns1:srgbClr val="4A5B6E"/>
                </ns1:solidFill>
              </ns1:rPr>
              <ns1:t>People frame the question, review evidence and agree the next step. AI supports defined work; the Workspace demonstrates the intended connections.</ns1:t>
            </ns1:r>
            <ns1:endParaRPr lang="en-US" sz="1600" dirty="0"/>
          </ns1:p>
        </ns0:txBody>
      </ns0:sp>
      <ns0:sp>
        <ns0:nvSpPr>
          <ns0:cNvPr id="6" name="card"/>
          <ns0:cNvSpPr/>
          <ns0:nvPr/>
        </ns0:nvSpPr>
        <ns0:spPr>
          <ns1:xfrm>
            <ns1:off x="548640"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152400" dist="38100" dir="5400000">
              <ns1:srgbClr val="0B1F33">
                <ns1:alpha val="8000"/>
              </ns1:srgbClr>
            </ns1:outerShdw>
          </ns1:effectLst>
        </ns0:spPr>
      </ns0:sp>
      <ns0:sp>
        <ns0:nvSpPr>
          <ns0:cNvPr id="7" name="icon badge"/>
          <ns0:cNvSpPr/>
          <ns0:nvPr/>
        </ns0:nvSpPr>
        <ns0:spPr>
          <ns1:xfrm>
            <ns1:off x="768096" y="2578608"/>
            <ns1:ext cx="475488" cy="475488"/>
          </ns1:xfrm>
          <ns1:prstGeom prst="ellipse">
            <ns1:avLst/>
          </ns1:prstGeom>
          <ns1:solidFill>
            <ns1:srgbClr val="FFFFFF"/>
          </ns1:solidFill>
          <ns1:ln w="9525">
            <ns1:solidFill>
              <ns1:srgbClr val="DCE4EC"/>
            </ns1:solidFill>
            <ns1:prstDash val="solid"/>
          </ns1:ln>
        </ns0:spPr>
      </ns0:sp>
      <ns0:pic>
        <ns0:nvPicPr>
          <ns0:cNvPr id="8" name="icon people" descr="ETHORITY illustration or source figure">    </ns0:cNvPr>
          <ns0:cNvPicPr>
            <ns1:picLocks noChangeAspect="1"/>
          </ns0:cNvPicPr>
          <ns0:nvPr/>
        </ns0:nvPicPr>
        <ns0:blipFill>
          <ns1:blip ns2:embed="rId1"/>
          <ns1:stretch>
            <ns1:fillRect/>
          </ns1:stretch>
        </ns0:blipFill>
        <ns0:spPr>
          <ns1:xfrm>
            <ns1:off x="872703" y="2683215"/>
            <ns1:ext cx="266273" cy="266273"/>
          </ns1:xfrm>
          <ns1:prstGeom prst="rect">
            <ns1:avLst/>
          </ns1:prstGeom>
        </ns0:spPr>
      </ns0:pic>
      <ns0:sp>
        <ns0:nvSpPr>
          <ns0:cNvPr id="9" name="Text 5"/>
          <ns0:cNvSpPr txBox="1"/>
          <ns0:nvPr/>
        </ns0:nvSpPr>
        <ns0:spPr>
          <ns1:xfrm>
            <ns1:off x="1371600"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Humans and AI agents, one team</ns1:t>
            </ns1:r>
            <ns1:endParaRPr lang="en-US" sz="1900" dirty="0"/>
          </ns1:p>
        </ns0:txBody>
      </ns0:sp>
      <ns0:sp>
        <ns0:nvSpPr>
          <ns0:cNvPr id="10" name="Text 6"/>
          <ns0:cNvSpPr txBox="1"/>
          <ns0:nvPr/>
        </ns0:nvSpPr>
        <ns0:spPr>
          <ns1:xfrm>
            <ns1:off x="804672"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Named people stay accountable; AI agents carry out defined work within the authority they are given.</ns1:t>
            </ns1:r>
            <ns1:endParaRPr lang="en-US" sz="1250" dirty="0"/>
          </ns1:p>
        </ns0:txBody>
      </ns0:sp>
      <ns0:sp>
        <ns0:nvSpPr>
          <ns0:cNvPr id="11" name="card"/>
          <ns0:cNvSpPr/>
          <ns0:nvPr/>
        </ns0:nvSpPr>
        <ns0:spPr>
          <ns1:xfrm>
            <ns1:off x="4338218"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1935480000" dist="483870000" dir="324000000000">
              <ns1:srgbClr val="0B1F33">
                <ns1:alpha val="800000000"/>
              </ns1:srgbClr>
            </ns1:outerShdw>
          </ns1:effectLst>
        </ns0:spPr>
      </ns0:sp>
      <ns0:sp>
        <ns0:nvSpPr>
          <ns0:cNvPr id="12" name="icon badge"/>
          <ns0:cNvSpPr/>
          <ns0:nvPr/>
        </ns0:nvSpPr>
        <ns0:spPr>
          <ns1:xfrm>
            <ns1:off x="4557674" y="2578608"/>
            <ns1:ext cx="475488" cy="475488"/>
          </ns1:xfrm>
          <ns1:prstGeom prst="ellipse">
            <ns1:avLst/>
          </ns1:prstGeom>
          <ns1:solidFill>
            <ns1:srgbClr val="FFFFFF"/>
          </ns1:solidFill>
          <ns1:ln w="9525">
            <ns1:solidFill>
              <ns1:srgbClr val="DCE4EC"/>
            </ns1:solidFill>
            <ns1:prstDash val="solid"/>
          </ns1:ln>
        </ns0:spPr>
      </ns0:sp>
      <ns0:pic>
        <ns0:nvPicPr>
          <ns0:cNvPr id="13" name="icon mission" descr="ETHORITY illustration or source figure">    </ns0:cNvPr>
          <ns0:cNvPicPr>
            <ns1:picLocks noChangeAspect="1"/>
          </ns0:cNvPicPr>
          <ns0:nvPr/>
        </ns0:nvPicPr>
        <ns0:blipFill>
          <ns1:blip ns2:embed="rId2"/>
          <ns1:stretch>
            <ns1:fillRect/>
          </ns1:stretch>
        </ns0:blipFill>
        <ns0:spPr>
          <ns1:xfrm>
            <ns1:off x="4662282" y="2683215"/>
            <ns1:ext cx="266273" cy="266273"/>
          </ns1:xfrm>
          <ns1:prstGeom prst="rect">
            <ns1:avLst/>
          </ns1:prstGeom>
        </ns0:spPr>
      </ns0:pic>
      <ns0:sp>
        <ns0:nvSpPr>
          <ns0:cNvPr id="14" name="Text 9"/>
          <ns0:cNvSpPr txBox="1"/>
          <ns0:nvPr/>
        </ns0:nvSpPr>
        <ns0:spPr>
          <ns1:xfrm>
            <ns1:off x="5161178"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Missions instead of handoffs</ns1:t>
            </ns1:r>
            <ns1:endParaRPr lang="en-US" sz="1900" dirty="0"/>
          </ns1:p>
        </ns0:txBody>
      </ns0:sp>
      <ns0:sp>
        <ns0:nvSpPr>
          <ns0:cNvPr id="15" name="Text 10"/>
          <ns0:cNvSpPr txBox="1"/>
          <ns0:nvPr/>
        </ns0:nvSpPr>
        <ns0:spPr>
          <ns1:xfrm>
            <ns1:off x="4594250"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Work is organised around outcomes, each with an owner, a target and evidence.</ns1:t>
            </ns1:r>
            <ns1:endParaRPr lang="en-US" sz="1250" dirty="0"/>
          </ns1:p>
        </ns0:txBody>
      </ns0:sp>
      <ns0:sp>
        <ns0:nvSpPr>
          <ns0:cNvPr id="16" name="card"/>
          <ns0:cNvSpPr/>
          <ns0:nvPr/>
        </ns0:nvSpPr>
        <ns0:spPr>
          <ns1:xfrm>
            <ns1:off x="8127797" y="237744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24580596000000" dist="6145149000000" dir="19440000000000000">
              <ns1:srgbClr val="0B1F33">
                <ns1:alpha val="80000000000000"/>
              </ns1:srgbClr>
            </ns1:outerShdw>
          </ns1:effectLst>
        </ns0:spPr>
      </ns0:sp>
      <ns0:sp>
        <ns0:nvSpPr>
          <ns0:cNvPr id="17" name="icon badge"/>
          <ns0:cNvSpPr/>
          <ns0:nvPr/>
        </ns0:nvSpPr>
        <ns0:spPr>
          <ns1:xfrm>
            <ns1:off x="8347253" y="2578608"/>
            <ns1:ext cx="475488" cy="475488"/>
          </ns1:xfrm>
          <ns1:prstGeom prst="ellipse">
            <ns1:avLst/>
          </ns1:prstGeom>
          <ns1:solidFill>
            <ns1:srgbClr val="FFFFFF"/>
          </ns1:solidFill>
          <ns1:ln w="9525">
            <ns1:solidFill>
              <ns1:srgbClr val="DCE4EC"/>
            </ns1:solidFill>
            <ns1:prstDash val="solid"/>
          </ns1:ln>
        </ns0:spPr>
      </ns0:sp>
      <ns0:pic>
        <ns0:nvPicPr>
          <ns0:cNvPr id="18" name="icon layers" descr="ETHORITY illustration or source figure">    </ns0:cNvPr>
          <ns0:cNvPicPr>
            <ns1:picLocks noChangeAspect="1"/>
          </ns0:cNvPicPr>
          <ns0:nvPr/>
        </ns0:nvPicPr>
        <ns0:blipFill>
          <ns1:blip ns2:embed="rId3"/>
          <ns1:stretch>
            <ns1:fillRect/>
          </ns1:stretch>
        </ns0:blipFill>
        <ns0:spPr>
          <ns1:xfrm>
            <ns1:off x="8451860" y="2683215"/>
            <ns1:ext cx="266273" cy="266273"/>
          </ns1:xfrm>
          <ns1:prstGeom prst="rect">
            <ns1:avLst/>
          </ns1:prstGeom>
        </ns0:spPr>
      </ns0:pic>
      <ns0:sp>
        <ns0:nvSpPr>
          <ns0:cNvPr id="19" name="Text 13"/>
          <ns0:cNvSpPr txBox="1"/>
          <ns0:nvPr/>
        </ns0:nvSpPr>
        <ns0:spPr>
          <ns1:xfrm>
            <ns1:off x="8950757" y="259689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Connected work</ns1:t>
            </ns1:r>
            <ns1:endParaRPr lang="en-US" sz="1900" dirty="0"/>
          </ns1:p>
        </ns0:txBody>
      </ns0:sp>
      <ns0:sp>
        <ns0:nvSpPr>
          <ns0:cNvPr id="20" name="Text 14"/>
          <ns0:cNvSpPr txBox="1"/>
          <ns0:nvPr/>
        </ns0:nvSpPr>
        <ns0:spPr>
          <ns1:xfrm>
            <ns1:off x="8383829" y="320040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The intended AI Business Operating System connects research, decisions and evidence. The Workspace demonstrates this direction.</ns1:t>
            </ns1:r>
            <ns1:endParaRPr lang="en-US" sz="1250" dirty="0"/>
          </ns1:p>
        </ns0:txBody>
      </ns0:sp>
      <ns0:sp>
        <ns0:nvSpPr>
          <ns0:cNvPr id="21" name="card"/>
          <ns0:cNvSpPr/>
          <ns0:nvPr/>
        </ns0:nvSpPr>
        <ns0:spPr>
          <ns1:xfrm>
            <ns1:off x="548640"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312173569200000000" dist="78043392300000000" dir="1.1664e+21">
              <ns1:srgbClr val="0B1F33">
                <ns1:alpha val="8000000000000000000"/>
              </ns1:srgbClr>
            </ns1:outerShdw>
          </ns1:effectLst>
        </ns0:spPr>
      </ns0:sp>
      <ns0:sp>
        <ns0:nvSpPr>
          <ns0:cNvPr id="22" name="icon badge"/>
          <ns0:cNvSpPr/>
          <ns0:nvPr/>
        </ns0:nvSpPr>
        <ns0:spPr>
          <ns1:xfrm>
            <ns1:off x="768096" y="4590288"/>
            <ns1:ext cx="475488" cy="475488"/>
          </ns1:xfrm>
          <ns1:prstGeom prst="ellipse">
            <ns1:avLst/>
          </ns1:prstGeom>
          <ns1:solidFill>
            <ns1:srgbClr val="FFFFFF"/>
          </ns1:solidFill>
          <ns1:ln w="9525">
            <ns1:solidFill>
              <ns1:srgbClr val="DCE4EC"/>
            </ns1:solidFill>
            <ns1:prstDash val="solid"/>
          </ns1:ln>
        </ns0:spPr>
      </ns0:sp>
      <ns0:pic>
        <ns0:nvPicPr>
          <ns0:cNvPr id="23" name="icon authority" descr="ETHORITY illustration or source figure">    </ns0:cNvPr>
          <ns0:cNvPicPr>
            <ns1:picLocks noChangeAspect="1"/>
          </ns0:cNvPicPr>
          <ns0:nvPr/>
        </ns0:nvPicPr>
        <ns0:blipFill>
          <ns1:blip ns2:embed="rId4"/>
          <ns1:stretch>
            <ns1:fillRect/>
          </ns1:stretch>
        </ns0:blipFill>
        <ns0:spPr>
          <ns1:xfrm>
            <ns1:off x="872703" y="4694895"/>
            <ns1:ext cx="266273" cy="266273"/>
          </ns1:xfrm>
          <ns1:prstGeom prst="rect">
            <ns1:avLst/>
          </ns1:prstGeom>
        </ns0:spPr>
      </ns0:pic>
      <ns0:sp>
        <ns0:nvSpPr>
          <ns0:cNvPr id="24" name="Text 17"/>
          <ns0:cNvSpPr txBox="1"/>
          <ns0:nvPr/>
        </ns0:nvSpPr>
        <ns0:spPr>
          <ns1:xfrm>
            <ns1:off x="1371600"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Authority before automation</ns1:t>
            </ns1:r>
            <ns1:endParaRPr lang="en-US" sz="1900" dirty="0"/>
          </ns1:p>
        </ns0:txBody>
      </ns0:sp>
      <ns0:sp>
        <ns0:nvSpPr>
          <ns0:cNvPr id="25" name="Text 18"/>
          <ns0:cNvSpPr txBox="1"/>
          <ns0:nvPr/>
        </ns0:nvSpPr>
        <ns0:spPr>
          <ns1:xfrm>
            <ns1:off x="804672"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Capability does not grant authority; people decide anything irreversible, public or customer-specific.</ns1:t>
            </ns1:r>
            <ns1:endParaRPr lang="en-US" sz="1250" dirty="0"/>
          </ns1:p>
        </ns0:txBody>
      </ns0:sp>
      <ns0:sp>
        <ns0:nvSpPr>
          <ns0:cNvPr id="26" name="card"/>
          <ns0:cNvSpPr/>
          <ns0:nvPr/>
        </ns0:nvSpPr>
        <ns0:spPr>
          <ns1:xfrm>
            <ns1:off x="4338218"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3.96460432884e+21" dist="991151082210000000000" dir="6.9984e+25">
              <ns1:srgbClr val="0B1F33">
                <ns1:alpha val="8e+23"/>
              </ns1:srgbClr>
            </ns1:outerShdw>
          </ns1:effectLst>
        </ns0:spPr>
      </ns0:sp>
      <ns0:sp>
        <ns0:nvSpPr>
          <ns0:cNvPr id="27" name="icon badge"/>
          <ns0:cNvSpPr/>
          <ns0:nvPr/>
        </ns0:nvSpPr>
        <ns0:spPr>
          <ns1:xfrm>
            <ns1:off x="4557674" y="4590288"/>
            <ns1:ext cx="475488" cy="475488"/>
          </ns1:xfrm>
          <ns1:prstGeom prst="ellipse">
            <ns1:avLst/>
          </ns1:prstGeom>
          <ns1:solidFill>
            <ns1:srgbClr val="FFFFFF"/>
          </ns1:solidFill>
          <ns1:ln w="9525">
            <ns1:solidFill>
              <ns1:srgbClr val="DCE4EC"/>
            </ns1:solidFill>
            <ns1:prstDash val="solid"/>
          </ns1:ln>
        </ns0:spPr>
      </ns0:sp>
      <ns0:pic>
        <ns0:nvPicPr>
          <ns0:cNvPr id="28" name="icon economics" descr="ETHORITY illustration or source figure">    </ns0:cNvPr>
          <ns0:cNvPicPr>
            <ns1:picLocks noChangeAspect="1"/>
          </ns0:cNvPicPr>
          <ns0:nvPr/>
        </ns0:nvPicPr>
        <ns0:blipFill>
          <ns1:blip ns2:embed="rId5"/>
          <ns1:stretch>
            <ns1:fillRect/>
          </ns1:stretch>
        </ns0:blipFill>
        <ns0:spPr>
          <ns1:xfrm>
            <ns1:off x="4662282" y="4694895"/>
            <ns1:ext cx="266273" cy="266273"/>
          </ns1:xfrm>
          <ns1:prstGeom prst="rect">
            <ns1:avLst/>
          </ns1:prstGeom>
        </ns0:spPr>
      </ns0:pic>
      <ns0:sp>
        <ns0:nvSpPr>
          <ns0:cNvPr id="29" name="Text 21"/>
          <ns0:cNvSpPr txBox="1"/>
          <ns0:nvPr/>
        </ns0:nvSpPr>
        <ns0:spPr>
          <ns1:xfrm>
            <ns1:off x="5161178"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Measured by accepted outcomes</ns1:t>
            </ns1:r>
            <ns1:endParaRPr lang="en-US" sz="1900" dirty="0"/>
          </ns1:p>
        </ns0:txBody>
      </ns0:sp>
      <ns0:sp>
        <ns0:nvSpPr>
          <ns0:cNvPr id="30" name="Text 22"/>
          <ns0:cNvSpPr txBox="1"/>
          <ns0:nvPr/>
        </ns0:nvSpPr>
        <ns0:spPr>
          <ns1:xfrm>
            <ns1:off x="4594250"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The key figure is cost per accepted outcome, not activity, hours or tokens.</ns1:t>
            </ns1:r>
            <ns1:endParaRPr lang="en-US" sz="1250" dirty="0"/>
          </ns1:p>
        </ns0:txBody>
      </ns0:sp>
      <ns0:sp>
        <ns0:nvSpPr>
          <ns0:cNvPr id="31" name="card"/>
          <ns0:cNvSpPr/>
          <ns0:nvPr/>
        </ns0:nvSpPr>
        <ns0:spPr>
          <ns1:xfrm>
            <ns1:off x="8127797" y="4389120"/>
            <ns1:ext cx="3515258" cy="1737360"/>
          </ns1:xfrm>
          <ns1:prstGeom prst="roundRect">
            <ns1:avLst>
              <ns1:gd name="adj" fmla="val 6316"/>
            </ns1:avLst>
          </ns1:prstGeom>
          <ns1:solidFill>
            <ns1:srgbClr val="FFFFFF"/>
          </ns1:solidFill>
          <ns1:ln w="9525">
            <ns1:solidFill>
              <ns1:srgbClr val="D9E2EA"/>
            </ns1:solidFill>
            <ns1:prstDash val="solid"/>
          </ns1:ln>
          <ns1:effectLst>
            <ns1:outerShdw sx="100000" sy="100000" kx="0" ky="0" algn="bl" rotWithShape="0" blurRad="5.0350474976268e+25" dist="1.2587618744067e+25" dir="4.19904e+30">
              <ns1:srgbClr val="0B1F33">
                <ns1:alpha val="8e+28"/>
              </ns1:srgbClr>
            </ns1:outerShdw>
          </ns1:effectLst>
        </ns0:spPr>
      </ns0:sp>
      <ns0:sp>
        <ns0:nvSpPr>
          <ns0:cNvPr id="32" name="icon badge"/>
          <ns0:cNvSpPr/>
          <ns0:nvPr/>
        </ns0:nvSpPr>
        <ns0:spPr>
          <ns1:xfrm>
            <ns1:off x="8347253" y="4590288"/>
            <ns1:ext cx="475488" cy="475488"/>
          </ns1:xfrm>
          <ns1:prstGeom prst="ellipse">
            <ns1:avLst/>
          </ns1:prstGeom>
          <ns1:solidFill>
            <ns1:srgbClr val="FFFFFF"/>
          </ns1:solidFill>
          <ns1:ln w="9525">
            <ns1:solidFill>
              <ns1:srgbClr val="DCE4EC"/>
            </ns1:solidFill>
            <ns1:prstDash val="solid"/>
          </ns1:ln>
        </ns0:spPr>
      </ns0:sp>
      <ns0:pic>
        <ns0:nvPicPr>
          <ns0:cNvPr id="33" name="icon outcome" descr="ETHORITY illustration or source figure">    </ns0:cNvPr>
          <ns0:cNvPicPr>
            <ns1:picLocks noChangeAspect="1"/>
          </ns0:cNvPicPr>
          <ns0:nvPr/>
        </ns0:nvPicPr>
        <ns0:blipFill>
          <ns1:blip ns2:embed="rId6"/>
          <ns1:stretch>
            <ns1:fillRect/>
          </ns1:stretch>
        </ns0:blipFill>
        <ns0:spPr>
          <ns1:xfrm>
            <ns1:off x="8451860" y="4694895"/>
            <ns1:ext cx="266273" cy="266273"/>
          </ns1:xfrm>
          <ns1:prstGeom prst="rect">
            <ns1:avLst/>
          </ns1:prstGeom>
        </ns0:spPr>
      </ns0:pic>
      <ns0:sp>
        <ns0:nvSpPr>
          <ns0:cNvPr id="34" name="Text 25"/>
          <ns0:cNvSpPr txBox="1"/>
          <ns0:nvPr/>
        </ns0:nvSpPr>
        <ns0:spPr>
          <ns1:xfrm>
            <ns1:off x="8950757" y="4608576"/>
            <ns1:ext cx="2463698" cy="502920"/>
          </ns1:xfrm>
          <ns1:prstGeom prst="rect">
            <ns1:avLst/>
          </ns1:prstGeom>
          <ns1:noFill/>
          <ns1:ln/>
        </ns0:spPr>
        <ns0:txBody>
          <ns1:bodyPr wrap="square" lIns="0" tIns="0" rIns="0" bIns="0" rtlCol="0" anchor="ctr">
            <ns1:normAutofit/>
          </ns1:bodyPr>
          <ns1:lstStyle/>
          <ns1:p>
            <ns1:pPr indent="0" marL="0">
              <ns1:buNone/>
            </ns1:pPr>
            <ns1:r>
              <ns1:rPr lang="en-US" sz="1900" dirty="0">
                <ns1:solidFill>
                  <ns1:srgbClr val="061321"/>
                </ns1:solidFill>
              </ns1:rPr>
              <ns1:t>Research workflow</ns1:t>
            </ns1:r>
            <ns1:endParaRPr lang="en-US" sz="1900" dirty="0"/>
          </ns1:p>
        </ns0:txBody>
      </ns0:sp>
      <ns0:sp>
        <ns0:nvSpPr>
          <ns0:cNvPr id="35" name="Text 26"/>
          <ns0:cNvSpPr txBox="1"/>
          <ns0:nvPr/>
        </ns0:nvSpPr>
        <ns0:spPr>
          <ns1:xfrm>
            <ns1:off x="8383829" y="5212080"/>
            <ns1:ext cx="3003194" cy="777240"/>
          </ns1:xfrm>
          <ns1:prstGeom prst="rect">
            <ns1:avLst/>
          </ns1:prstGeom>
          <ns1:noFill/>
          <ns1:ln/>
        </ns0:spPr>
        <ns0:txBody>
          <ns1:bodyPr wrap="square" lIns="0" tIns="0" rIns="0" bIns="0" rtlCol="0" anchor="t"/>
          <ns1:lstStyle/>
          <ns1:p>
            <ns1:pPr indent="0" marL="0">
              <ns1:spcAft>
                <ns1:spcPts val="400"/>
              </ns1:spcAft>
              <ns1:buNone/>
            </ns1:pPr>
            <ns1:r>
              <ns1:rPr lang="en-US" sz="1250" dirty="0">
                <ns1:solidFill>
                  <ns1:srgbClr val="4A5B6E"/>
                </ns1:solidFill>
              </ns1:rPr>
              <ns1:t>The Wave 1 study reports 998 research-inventory entries and 775 sourced values. These research counts are distinct from the live review catalogue and admission status.</ns1:t>
            </ns1:r>
            <ns1:endParaRPr lang="en-US" sz="125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WHAT WE DO</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One operating cycle, from opportunity to growth</a:t>
            </a:r>
            <a:endParaRPr lang="en-US" sz="3000" dirty="0"/>
          </a:p>
        </p:txBody>
      </p:sp>
      <p:sp>
        <p:nvSpPr>
          <p:cNvPr id="4" name="lead"/>
          <p:cNvSpPr txBox="1"/>
          <p:nvPr/>
        </p:nvSpPr>
        <p:spPr>
          <a:xfrm>
            <a:off x="548640" y="1481328"/>
            <a:ext cx="11094415" cy="685800"/>
          </a:xfrm>
          <a:prstGeom prst="rect">
            <a:avLst/>
          </a:prstGeom>
          <a:noFill/>
          <a:ln/>
        </p:spPr>
        <p:txBody>
          <a:bodyPr wrap="square" lIns="0" tIns="0" rIns="0" bIns="0" rtlCol="0" anchor="t"/>
          <a:lstStyle/>
          <a:p>
            <a:pPr indent="0" marL="0">
              <a:buNone/>
            </a:pPr>
            <a:r>
              <a:rPr lang="en-US" sz="1600" dirty="0">
                <a:solidFill>
                  <a:srgbClr val="4A5B6E"/>
                </a:solidFill>
              </a:rPr>
              <a:t>ETHORITY connects market intelligence, research and practical delivery.</a:t>
            </a:r>
            <a:endParaRPr lang="en-US" sz="1600" dirty="0"/>
          </a:p>
        </p:txBody>
      </p:sp>
      <p:sp>
        <p:nvSpPr>
          <p:cNvPr id="5" name="connector"/>
          <p:cNvSpPr/>
          <p:nvPr/>
        </p:nvSpPr>
        <p:spPr>
          <a:xfrm>
            <a:off x="1566642" y="2807208"/>
            <a:ext cx="9058412" cy="0"/>
          </a:xfrm>
          <a:prstGeom prst="line">
            <a:avLst/>
          </a:prstGeom>
          <a:noFill/>
          <a:ln w="25400">
            <a:solidFill>
              <a:srgbClr val="DCE4EC"/>
            </a:solidFill>
            <a:prstDash val="solid"/>
          </a:ln>
        </p:spPr>
      </p:sp>
      <p:sp>
        <p:nvSpPr>
          <p:cNvPr id="6" name="motif"/>
          <p:cNvSpPr/>
          <p:nvPr/>
        </p:nvSpPr>
        <p:spPr>
          <a:xfrm>
            <a:off x="1274034" y="2514600"/>
            <a:ext cx="585216" cy="585216"/>
          </a:xfrm>
          <a:prstGeom prst="ellipse">
            <a:avLst/>
          </a:prstGeom>
          <a:solidFill>
            <a:srgbClr val="0A6E9E"/>
          </a:solidFill>
          <a:ln w="12700">
            <a:solidFill>
              <a:srgbClr val="0A6E9E"/>
            </a:solidFill>
            <a:prstDash val="solid"/>
          </a:ln>
        </p:spPr>
      </p:sp>
      <p:sp>
        <p:nvSpPr>
          <p:cNvPr id="7" name="Text 5"/>
          <p:cNvSpPr txBox="1"/>
          <p:nvPr/>
        </p:nvSpPr>
        <p:spPr>
          <a:xfrm>
            <a:off x="1274034"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1</a:t>
            </a:r>
            <a:endParaRPr lang="en-US" sz="1500" dirty="0"/>
          </a:p>
        </p:txBody>
      </p:sp>
      <p:sp>
        <p:nvSpPr>
          <p:cNvPr id="8" name="Text 6"/>
          <p:cNvSpPr txBox="1"/>
          <p:nvPr/>
        </p:nvSpPr>
        <p:spPr>
          <a:xfrm>
            <a:off x="548640"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Discover</a:t>
            </a:r>
            <a:endParaRPr lang="en-US" sz="1800" dirty="0"/>
          </a:p>
        </p:txBody>
      </p:sp>
      <p:sp>
        <p:nvSpPr>
          <p:cNvPr id="9" name="Text 7"/>
          <p:cNvSpPr txBox="1"/>
          <p:nvPr/>
        </p:nvSpPr>
        <p:spPr>
          <a:xfrm>
            <a:off x="594360"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Find and qualify the opportunity: market options, evidence, constraints.</a:t>
            </a:r>
            <a:endParaRPr lang="en-US" sz="1400" dirty="0"/>
          </a:p>
        </p:txBody>
      </p:sp>
      <p:sp>
        <p:nvSpPr>
          <p:cNvPr id="10" name="motif"/>
          <p:cNvSpPr/>
          <p:nvPr/>
        </p:nvSpPr>
        <p:spPr>
          <a:xfrm>
            <a:off x="3538637" y="2514600"/>
            <a:ext cx="585216" cy="585216"/>
          </a:xfrm>
          <a:prstGeom prst="ellipse">
            <a:avLst/>
          </a:prstGeom>
          <a:solidFill>
            <a:srgbClr val="0B1F33"/>
          </a:solidFill>
          <a:ln w="12700">
            <a:solidFill>
              <a:srgbClr val="0B1F33"/>
            </a:solidFill>
            <a:prstDash val="solid"/>
          </a:ln>
        </p:spPr>
      </p:sp>
      <p:sp>
        <p:nvSpPr>
          <p:cNvPr id="11" name="Text 9"/>
          <p:cNvSpPr txBox="1"/>
          <p:nvPr/>
        </p:nvSpPr>
        <p:spPr>
          <a:xfrm>
            <a:off x="3538637"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2</a:t>
            </a:r>
            <a:endParaRPr lang="en-US" sz="1500" dirty="0"/>
          </a:p>
        </p:txBody>
      </p:sp>
      <p:sp>
        <p:nvSpPr>
          <p:cNvPr id="12" name="Text 10"/>
          <p:cNvSpPr txBox="1"/>
          <p:nvPr/>
        </p:nvSpPr>
        <p:spPr>
          <a:xfrm>
            <a:off x="2813243"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Create</a:t>
            </a:r>
            <a:endParaRPr lang="en-US" sz="1800" dirty="0"/>
          </a:p>
        </p:txBody>
      </p:sp>
      <p:sp>
        <p:nvSpPr>
          <p:cNvPr id="13" name="Text 11"/>
          <p:cNvSpPr txBox="1"/>
          <p:nvPr/>
        </p:nvSpPr>
        <p:spPr>
          <a:xfrm>
            <a:off x="2858963"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Design and build with the organisation’s data, systems and people.</a:t>
            </a:r>
            <a:endParaRPr lang="en-US" sz="1400" dirty="0"/>
          </a:p>
        </p:txBody>
      </p:sp>
      <p:sp>
        <p:nvSpPr>
          <p:cNvPr id="14" name="motif"/>
          <p:cNvSpPr/>
          <p:nvPr/>
        </p:nvSpPr>
        <p:spPr>
          <a:xfrm>
            <a:off x="5803240" y="2514600"/>
            <a:ext cx="585216" cy="585216"/>
          </a:xfrm>
          <a:prstGeom prst="ellipse">
            <a:avLst/>
          </a:prstGeom>
          <a:solidFill>
            <a:srgbClr val="0A6E9E"/>
          </a:solidFill>
          <a:ln w="12700">
            <a:solidFill>
              <a:srgbClr val="0A6E9E"/>
            </a:solidFill>
            <a:prstDash val="solid"/>
          </a:ln>
        </p:spPr>
      </p:sp>
      <p:sp>
        <p:nvSpPr>
          <p:cNvPr id="15" name="Text 13"/>
          <p:cNvSpPr txBox="1"/>
          <p:nvPr/>
        </p:nvSpPr>
        <p:spPr>
          <a:xfrm>
            <a:off x="5803240"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3</a:t>
            </a:r>
            <a:endParaRPr lang="en-US" sz="1500" dirty="0"/>
          </a:p>
        </p:txBody>
      </p:sp>
      <p:sp>
        <p:nvSpPr>
          <p:cNvPr id="16" name="Text 14"/>
          <p:cNvSpPr txBox="1"/>
          <p:nvPr/>
        </p:nvSpPr>
        <p:spPr>
          <a:xfrm>
            <a:off x="5077846"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Run</a:t>
            </a:r>
            <a:endParaRPr lang="en-US" sz="1800" dirty="0"/>
          </a:p>
        </p:txBody>
      </p:sp>
      <p:sp>
        <p:nvSpPr>
          <p:cNvPr id="17" name="Text 15"/>
          <p:cNvSpPr txBox="1"/>
          <p:nvPr/>
        </p:nvSpPr>
        <p:spPr>
          <a:xfrm>
            <a:off x="5123566"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Operate responsibly, with owners, controls and support.</a:t>
            </a:r>
            <a:endParaRPr lang="en-US" sz="1400" dirty="0"/>
          </a:p>
        </p:txBody>
      </p:sp>
      <p:sp>
        <p:nvSpPr>
          <p:cNvPr id="18" name="motif"/>
          <p:cNvSpPr/>
          <p:nvPr/>
        </p:nvSpPr>
        <p:spPr>
          <a:xfrm>
            <a:off x="8067843" y="2514600"/>
            <a:ext cx="585216" cy="585216"/>
          </a:xfrm>
          <a:prstGeom prst="ellipse">
            <a:avLst/>
          </a:prstGeom>
          <a:solidFill>
            <a:srgbClr val="0B1F33"/>
          </a:solidFill>
          <a:ln w="12700">
            <a:solidFill>
              <a:srgbClr val="0B1F33"/>
            </a:solidFill>
            <a:prstDash val="solid"/>
          </a:ln>
        </p:spPr>
      </p:sp>
      <p:sp>
        <p:nvSpPr>
          <p:cNvPr id="19" name="Text 17"/>
          <p:cNvSpPr txBox="1"/>
          <p:nvPr/>
        </p:nvSpPr>
        <p:spPr>
          <a:xfrm>
            <a:off x="8067843"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4</a:t>
            </a:r>
            <a:endParaRPr lang="en-US" sz="1500" dirty="0"/>
          </a:p>
        </p:txBody>
      </p:sp>
      <p:sp>
        <p:nvSpPr>
          <p:cNvPr id="20" name="Text 18"/>
          <p:cNvSpPr txBox="1"/>
          <p:nvPr/>
        </p:nvSpPr>
        <p:spPr>
          <a:xfrm>
            <a:off x="7342449"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Improve</a:t>
            </a:r>
            <a:endParaRPr lang="en-US" sz="1800" dirty="0"/>
          </a:p>
        </p:txBody>
      </p:sp>
      <p:sp>
        <p:nvSpPr>
          <p:cNvPr id="21" name="Text 19"/>
          <p:cNvSpPr txBox="1"/>
          <p:nvPr/>
        </p:nvSpPr>
        <p:spPr>
          <a:xfrm>
            <a:off x="7388169"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Measure against the objective and adjust.</a:t>
            </a:r>
            <a:endParaRPr lang="en-US" sz="1400" dirty="0"/>
          </a:p>
        </p:txBody>
      </p:sp>
      <p:sp>
        <p:nvSpPr>
          <p:cNvPr id="22" name="motif"/>
          <p:cNvSpPr/>
          <p:nvPr/>
        </p:nvSpPr>
        <p:spPr>
          <a:xfrm>
            <a:off x="10332446" y="2514600"/>
            <a:ext cx="585216" cy="585216"/>
          </a:xfrm>
          <a:prstGeom prst="ellipse">
            <a:avLst/>
          </a:prstGeom>
          <a:solidFill>
            <a:srgbClr val="0A6E9E"/>
          </a:solidFill>
          <a:ln w="12700">
            <a:solidFill>
              <a:srgbClr val="0A6E9E"/>
            </a:solidFill>
            <a:prstDash val="solid"/>
          </a:ln>
        </p:spPr>
      </p:sp>
      <p:sp>
        <p:nvSpPr>
          <p:cNvPr id="23" name="Text 21"/>
          <p:cNvSpPr txBox="1"/>
          <p:nvPr/>
        </p:nvSpPr>
        <p:spPr>
          <a:xfrm>
            <a:off x="10332446" y="2514600"/>
            <a:ext cx="585216" cy="585216"/>
          </a:xfrm>
          <a:prstGeom prst="rect">
            <a:avLst/>
          </a:prstGeom>
          <a:noFill/>
          <a:ln/>
        </p:spPr>
        <p:txBody>
          <a:bodyPr wrap="square" lIns="0" tIns="0" rIns="0" bIns="0" rtlCol="0" anchor="ctr"/>
          <a:lstStyle/>
          <a:p>
            <a:pPr algn="ctr" indent="0" marL="0">
              <a:buNone/>
            </a:pPr>
            <a:r>
              <a:rPr lang="en-US" sz="1500" b="1" dirty="0">
                <a:solidFill>
                  <a:srgbClr val="FFFFFF"/>
                </a:solidFill>
              </a:rPr>
              <a:t>5</a:t>
            </a:r>
            <a:endParaRPr lang="en-US" sz="1500" dirty="0"/>
          </a:p>
        </p:txBody>
      </p:sp>
      <p:sp>
        <p:nvSpPr>
          <p:cNvPr id="24" name="Text 22"/>
          <p:cNvSpPr txBox="1"/>
          <p:nvPr/>
        </p:nvSpPr>
        <p:spPr>
          <a:xfrm>
            <a:off x="9607052" y="3566160"/>
            <a:ext cx="2036003" cy="685800"/>
          </a:xfrm>
          <a:prstGeom prst="rect">
            <a:avLst/>
          </a:prstGeom>
          <a:noFill/>
          <a:ln/>
        </p:spPr>
        <p:txBody>
          <a:bodyPr wrap="square" lIns="0" tIns="0" rIns="0" bIns="0" rtlCol="0" anchor="t">
            <a:normAutofit/>
          </a:bodyPr>
          <a:lstStyle/>
          <a:p>
            <a:pPr algn="ctr" indent="0" marL="0">
              <a:buNone/>
            </a:pPr>
            <a:r>
              <a:rPr lang="en-US" sz="1800" dirty="0">
                <a:solidFill>
                  <a:srgbClr val="061321"/>
                </a:solidFill>
              </a:rPr>
              <a:t>Grow</a:t>
            </a:r>
            <a:endParaRPr lang="en-US" sz="1800" dirty="0"/>
          </a:p>
        </p:txBody>
      </p:sp>
      <p:sp>
        <p:nvSpPr>
          <p:cNvPr id="25" name="Text 23"/>
          <p:cNvSpPr txBox="1"/>
          <p:nvPr/>
        </p:nvSpPr>
        <p:spPr>
          <a:xfrm>
            <a:off x="9652772" y="4270248"/>
            <a:ext cx="1944563" cy="1490472"/>
          </a:xfrm>
          <a:prstGeom prst="rect">
            <a:avLst/>
          </a:prstGeom>
          <a:noFill/>
          <a:ln/>
        </p:spPr>
        <p:txBody>
          <a:bodyPr wrap="square" lIns="0" tIns="0" rIns="0" bIns="0" rtlCol="0" anchor="t"/>
          <a:lstStyle/>
          <a:p>
            <a:pPr algn="ctr" indent="0" marL="0">
              <a:buNone/>
            </a:pPr>
            <a:r>
              <a:rPr lang="en-US" sz="1400" dirty="0">
                <a:solidFill>
                  <a:srgbClr val="4A5B6E"/>
                </a:solidFill>
              </a:rPr>
              <a:t>Develop new capability and value from what was learned.</a:t>
            </a:r>
            <a:endParaRPr lang="en-US" sz="14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WHAT ETHORITY BUILDS</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500" b="1" dirty="0">
                <ns1:solidFill>
                  <ns1:srgbClr val="FFFFFF"/>
                </ns1:solidFill>
              </ns1:rPr>
              <ns1:t>Connected work, from market orientation to the next decision</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Discover → Create → Run → Improve → Grow: research, software, engineering, implementation and operations.</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Discover</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Sourced market map; dated comparisons and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Create</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Decision Record · Opportunity Case</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Options, owner, economics and stop criteria; signed result.</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AVAILABLE</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Run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governed agents</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Demonstrates system ownership, permissions and fallback.</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Improve</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evidence record</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Planned versus observed results; corrections kept.</ns1:t>
            </ns1:r>
            <ns1:endParaRPr lang="en-US" sz="1200" dirty="0"/>
          </ns1:p>
        </ns0:txBody>
      </ns0:sp>
      <ns0:sp>
        <ns0:nvSpPr>
          <ns0:cNvPr id="43" name="status chip"/>
          <ns0:cNvSpPr/>
          <ns0:nvPr/>
        </ns0:nvSpPr>
        <ns0:spPr>
          <ns1:xfrm>
            <ns1:off x="7576536" y="5074920"/>
            <ns1:ext cx="928116"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PREVIEW</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Grow</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October 2026: services by agreement; Workspace demonstration; trust-network roadmap. The illustrated evidence record describes an intended event history.</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START</ns1:t>
            </ns1:r>
            <ns1:endParaRPr lang="en-US" sz="1100" dirty="0"/>
          </ns1:p>
        </ns0:txBody>
      </ns0:sp>
      <ns0:sp>
        <ns0:nvSpPr>
          <ns0:cNvPr id="4" name="Text 1"/>
          <ns0:cNvSpPr txBox="1"/>
          <ns0:nvPr/>
        </ns0:nvSpPr>
        <ns0:spPr>
          <ns1:xfrm>
            <ns1:off x="548640" y="822960"/>
            <ns1:ext cx="7589520" cy="573532"/>
          </ns1:xfrm>
          <ns1:prstGeom prst="rect">
            <ns1:avLst/>
          </ns1:prstGeom>
          <ns1:noFill/>
          <ns1:ln/>
        </ns0:spPr>
        <ns0:txBody>
          <ns1:bodyPr wrap="square" lIns="0" tIns="0" rIns="0" bIns="0" rtlCol="0" anchor="t">
            <ns1:normAutofit/>
          </ns1:bodyPr>
          <ns1:lstStyle/>
          <ns1:p>
            <ns1:pPr indent="0" marL="0">
              <ns1:buNone/>
            </ns1:pPr>
            <ns1:r>
              <ns1:rPr lang="en-US" sz="3400" dirty="0">
                <ns1:solidFill>
                  <ns1:srgbClr val="FFFFFF"/>
                </ns1:solidFill>
              </ns1:rPr>
              <ns1:t>What decision is on your desk?</ns1:t>
            </ns1:r>
            <ns1:endParaRPr lang="en-US" sz="3400" dirty="0"/>
          </ns1:p>
        </ns0:txBody>
      </ns0:sp>
      <ns0:sp>
        <ns0:nvSpPr>
          <ns0:cNvPr id="5" name="Text 2"/>
          <ns0:cNvSpPr txBox="1"/>
          <ns0:nvPr/>
        </ns0:nvSpPr>
        <ns0:spPr>
          <ns1:xfrm>
            <ns1:off x="548640" y="1442212"/>
            <ns1:ext cx="7589520" cy="1392428"/>
          </ns1:xfrm>
          <ns1:prstGeom prst="rect">
            <ns1:avLst/>
          </ns1:prstGeom>
          <ns1:noFill/>
          <ns1:ln/>
        </ns0:spPr>
        <ns0:txBody>
          <ns1:bodyPr wrap="square" lIns="0" tIns="0" rIns="0" bIns="0" rtlCol="0" anchor="t"/>
          <ns1:lstStyle/>
          <ns1:p>
            <ns1:pPr indent="0" marL="0">
              <ns1:buNone/>
            </ns1:pPr>
            <ns1:r>
              <ns1:rPr lang="en-US" sz="1700" dirty="0">
                <ns1:solidFill>
                  <ns1:srgbClr val="DCE4EE"/>
                </ns1:solidFill>
              </ns1:rPr>
              <ns1:t>A readiness check, an AI Act sprint or an investment case: fixed scope, signed result.</ns1:t>
            </ns1:r>
            <ns1:endParaRPr lang="en-US" sz="1700" dirty="0"/>
          </ns1:p>
        </ns0:txBody>
      </ns0:sp>
      <ns0:sp>
        <ns0:nvSpPr>
          <ns0:cNvPr id="6" name="primary action">
            <ns1:hlinkClick ns2:id="rId2" tooltip="Request a 30-minute call"/>
          </ns0:cNvPr>
          <ns0:cNvSpPr/>
          <ns0:nvPr/>
        </ns0:nvSpPr>
        <ns0:spPr>
          <ns1:xfrm>
            <ns1:off x="548640" y="2188972"/>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600" b="1" u="sng" dirty="0">
                <ns1:solidFill>
                  <ns1:srgbClr val="061321"/>
                </ns1:solidFill>
                <ns1:hlinkClick ns2:id="rId2" invalidUrl="" action="" tgtFrame="" tooltip="Request a 30-minute call" history="1" highlightClick="0" endSnd="0">
                  <ns1:extLst>
                    <ns1:ext uri="{A12FA001-AC4F-418D-AE19-62706E023703}">
                      <ns3:hlinkClr val="tx"/>
                    </ns1:ext>
                  </ns1:extLst>
                </ns1:hlinkClick>
              </ns1:rPr>
              <ns1:t>Request a 30-minute call</ns1:t>
            </ns1:r>
            <ns1:endParaRPr lang="en-US" sz="16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Sten Franke</ns1:t>
            </ns1:r>
            <ns1:endParaRPr lang="en-US" sz="1700" dirty="0"/>
          </ns1:p>
          <ns1:p>
            <ns1:pPr indent="0" marL="0">
              <ns1:spcAft>
                <ns1:spcPts val="400"/>
              </ns1:spcAft>
              <ns1:buNone/>
            </ns1:pPr>
            <ns1:r>
              <ns1:rPr lang="en-US" sz="1200" b="1" dirty="0">
                <ns1:solidFill>
                  <ns1:srgbClr val="67E8F9"/>
                </ns1:solidFill>
              </ns1:rPr>
              <ns1:t>Founder, Principal Architect &amp; Lead Creator</ns1:t>
            </ns1:r>
            <ns1:endParaRPr lang="en-US" sz="1700" dirty="0"/>
          </ns1:p>
          <ns1:p>
            <ns1:pPr indent="0" marL="0">
              <ns1:buNone/>
            </ns1:pPr>
            <ns1:r>
              <ns1:rPr lang="en-US" sz="1400" dirty="0">
                <ns1:solidFill>
                  <ns1:srgbClr val="DCE4EE"/>
                </ns1:solidFill>
              </ns1:rPr>
              <ns1:t>Creator and architect of ETHORITY’s AI systems, connecting business strategy, market intelligence and engineering.</ns1:t>
            </ns1:r>
            <ns1:endParaRPr lang="en-US" sz="17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700" b="1" dirty="0">
                <ns1:solidFill>
                  <ns1:srgbClr val="FFFFFF"/>
                </ns1:solidFill>
              </ns1:rPr>
              <ns1:t>Severin L. Wilson</ns1:t>
            </ns1:r>
            <ns1:endParaRPr lang="en-US" sz="1700" dirty="0"/>
          </ns1:p>
          <ns1:p>
            <ns1:pPr indent="0" marL="0">
              <ns1:spcAft>
                <ns1:spcPts val="400"/>
              </ns1:spcAft>
              <ns1:buNone/>
            </ns1:pPr>
            <ns1:r>
              <ns1:rPr lang="en-US" sz="1200" b="1" dirty="0">
                <ns1:solidFill>
                  <ns1:srgbClr val="7FE0B0"/>
                </ns1:solidFill>
              </ns1:rPr>
              <ns1:t>Chief Business &amp; Transformation Officer</ns1:t>
            </ns1:r>
            <ns1:endParaRPr lang="en-US" sz="1700" dirty="0"/>
          </ns1:p>
          <ns1:p>
            <ns1:pPr indent="0" marL="0">
              <ns1:buNone/>
            </ns1:pPr>
            <ns1:r>
              <ns1:rPr lang="en-US" sz="1400" dirty="0">
                <ns1:solidFill>
                  <ns1:srgbClr val="DCE4EE"/>
                </ns1:solidFill>
              </ns1:rPr>
              <ns1:t>Connecting enterprise relationships, organisational transformation and responsible AI adoption.</ns1:t>
            </ns1:r>
            <ns1:endParaRPr lang="en-US" sz="17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500" u="sng" dirty="0">
                <ns1:solidFill>
                  <ns1:srgbClr val="67E8F9"/>
                </ns1:solidFill>
                <ns1:hlinkClick ns2:id="rId5" invalidUrl="" action="" tgtFrame="" tooltip="sten@ethority.ai" history="1" highlightClick="0" endSnd="0">
                  <ns1:extLst>
                    <ns1:ext uri="{A12FA001-AC4F-418D-AE19-62706E023703}">
                      <ns3:hlinkClr val="tx"/>
                    </ns1:ext>
                  </ns1:extLst>
                </ns1:hlinkClick>
              </ns1:rPr>
              <ns1:t>sten@ethority.ai</ns1:t>
            </ns1:r>
            <ns1:pPr indent="0" marL="0">
              <ns1:buNone/>
            </ns1:pPr>
            <ns1:r>
              <ns1:rPr lang="en-US" sz="1500" dirty="0">
                <ns1:solidFill>
                  <ns1:srgbClr val="7F93A8"/>
                </ns1:solidFill>
              </ns1:rPr>
              <ns1:t>   ·   </ns1:t>
            </ns1:r>
            <ns1:pPr indent="0" marL="0">
              <ns1:buNone/>
            </ns1:pPr>
            <ns1:r>
              <ns1:rPr lang="en-US" sz="1500" u="sng" dirty="0">
                <ns1:solidFill>
                  <ns1:srgbClr val="67E8F9"/>
                </ns1:solidFill>
                <ns1:hlinkClick ns2:id="rId6" invalidUrl="" action="" tgtFrame="" tooltip="ETHORITY website" history="1" highlightClick="0" endSnd="0">
                  <ns1:extLst>
                    <ns1:ext uri="{A12FA001-AC4F-418D-AE19-62706E023703}">
                      <ns3:hlinkClr val="tx"/>
                    </ns1:ext>
                  </ns1:extLst>
                </ns1:hlinkClick>
              </ns1:rPr>
              <ns1:t>ethority.ai</ns1:t>
            </ns1:r>
            <ns1:endParaRPr lang="en-US" sz="15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500" i="1" dirty="0">
                <ns1:solidFill>
                  <ns1:srgbClr val="FFFFFF"/>
                </ns1:solidFill>
              </ns1:rPr>
              <ns1:t>Put AI to work, with evidence.</ns1:t>
            </ns1:r>
            <ns1:endParaRPr lang="en-US" sz="15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Artwork, sources and reuse</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Edition v2.8 · 23 October 2026. Updated v3.11 artwork; evidence cut-offs and substantive content are retained. The artwork shows the 17 October reference selection, not the extent of the study research inventory or live website catalogue.</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artwork © 2026 ETHORITY &amp; STEN.AI LLC, by Sten Franke &amp; ETHORITY®. CC BY-NC-ND 4.0. ETHORITY additionally permits unchanged editorial and press use with credit. Commercial licences: ETHORITY. Data, software and third-party logos and trademarks are not covered.</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licence terms</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Study, source, software and trademark rights remain separate. Linked citations do not grant blanket redistribution rights.</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Company overview</dc:title>
  <dc:subject>PptxGenJS Presentation</dc:subject>
  <dc:creator>ETHORITY &amp; STEN.AI LLC</dc:creator>
  <cp:lastModifiedBy>ETHORITY &amp; STEN.AI LLC</cp:lastModifiedBy>
  <cp:revision>1</cp:revision>
  <dcterms:created xsi:type="dcterms:W3CDTF">2026-10-23T22:47:11Z</dcterms:created>
  <dcterms:modified xsi:type="dcterms:W3CDTF">2026-10-23T22:47:11Z</dcterms:modified>
</cp:coreProperties>
</file>