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THORITY · Unternehmensüberblick" id="{ca13b5f0-1ba2-c210-7d75-27e53ec476da}">
          <p14:sldIdLst>
            <p14:sldId id="256"/>
            <p14:sldId id="257"/>
            <p14:sldId id="258"/>
            <p14:sldId id="259"/>
            <p14:sldId id="260"/>
          </p14:sldIdLst>
        </p14:section>
        <p14:section name="Default-1" id="{26030612-eb3b-10b3-65a6-e9adbc81173b}">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wendet auf sich selbst an, was es Kunden anbietet: Missionen mit Verantwortlichen, KI-Agenten mit klaren Befugnissen und Ergebnisse, gemessen als akzeptierte Ergebnisse.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Personen (vollständige Bios):
Sten Franke, Founder, Principal Architect &amp; Lead Creator: Sten Franke ist digitaler Pionier, Unternehmer und KI-Systemarchitekt und gründet seit 1997 Unternehmen. Mit mediatime, Gridpatrol und ETHORITY hat er für Hunderte nationale und internationale Marken sowie öffentliche Institutionen gearbeitet. Zu seinen Beiträgen zählen das Social Media Prisma und Branchenarbeit im Umfeld von BITKOM und BVDW.
Er entwickelt Vision, Produkte und Forschungsmethoden von ETHORITY, darunter das Good AI Prisma und das AI Business Operating System. Seine Arbeit reicht bis in die biomedizinische Innovation: von der Beratung der Dr. Rurainski Stiftung und der Entwicklung ihres digitalen Auftritts bis zu EpiTrace.AI und einer Agenda für Krebsforschung, Langlebigkeit und Heilung. In all diesen Feldern verbindet er Marktintelligenz, Engineering und Unternehmertum, um nützliche KI-Systeme mit klarer Wirtschaftlichkeit, Evidenz und menschlicher Verantwortung zu bauen.
Severin L. Wilson, Chief Business &amp; Transformation Officer: Severin L. Wilson verbindet unternehmerische Ziele mit den Menschen, Fähigkeiten und Governance-Strukturen, die Veränderung tragen. Aus seiner Erfahrung im Umfeld von Detecon, SAP SuccessFactors und E.ON bringt er Expertise in Human Capital Management, digitaler Transformation und internationalem organisatorischem Wandel ein.
Bei ETHORITY entwickelt er Kundenbeziehungen und übersetzt KI-Chancen in organisatorischen Fortschritt: Führung ausrichten, Kompetenzen der Belegschaft entwickeln, Beschäftigte einbinden und verantwortliche menschliche Aufsicht etablieren. Sein Beitrag zur Studie untersucht, wie Organisationen technische Fähigkeiten in Verbesserungen übersetzen, die sie dauerhaft tragen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Unternehmensüberblick</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Unternehmensüberblick</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ETHORITY · AI Business Operating System · Unternehmensüberblick</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5.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4.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mailto:sten@ethority.ai" TargetMode="External"/><Relationship Id="rId5" Type="http://schemas.openxmlformats.org/officeDocument/2006/relationships/hyperlink" Target="mailto:sten@ethority.ai" TargetMode="External"/><Relationship Id="rId6" Type="http://schemas.openxmlformats.org/officeDocument/2006/relationships/hyperlink" Target="https://ethority.ai" TargetMode="External"/><Relationship Id="rId1" Type="http://schemas.openxmlformats.org/officeDocument/2006/relationships/image" Target="../media/Slide-5-image-1.jpeg"/><Relationship Id="rId3" Type="http://schemas.openxmlformats.org/officeDocument/2006/relationships/image" Target="../media/image-5-2.jpg"/><Relationship Id="rId4" Type="http://schemas.openxmlformats.org/officeDocument/2006/relationships/image" Target="../media/image-5-3.jp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2" name="prism wheel" descr="ETHORITY illustration or source figure">    </ns0:cNvPr>
          <ns0:cNvPicPr>
            <ns1:picLocks noChangeAspect="1"/>
          </ns0:cNvPicPr>
          <ns0:nvPr/>
        </ns0:nvPicPr>
        <ns0:blipFill>
          <ns1:blip ns2:embed="rId1"/>
          <ns1:stretch>
            <ns1:fillRect/>
          </ns1:stretch>
        </ns0:blipFill>
        <ns0:spPr>
          <ns1:xfrm>
            <ns1:off x="6035040" y="1143000"/>
            <ns1:ext cx="6035040" cy="4965192"/>
          </ns1:xfrm>
          <ns1:prstGeom prst="rect">
            <ns1:avLst/>
          </ns1:prstGeom>
        </ns0:spPr>
      </ns0:pic>
      <ns0:pic>
        <ns0:nvPicPr>
          <ns0:cNvPr id="3" name="Image 1" descr="ETHORITY illustration or source figure">    </ns0:cNvPr>
          <ns0:cNvPicPr>
            <ns1:picLocks noChangeAspect="1"/>
          </ns0:cNvPicPr>
          <ns0:nvPr/>
        </ns0:nvPicPr>
        <ns0:blipFill>
          <ns1:blip ns2:embed="rId2"/>
          <ns1:stretch>
            <ns1:fillRect/>
          </ns1:stretch>
        </ns0:blipFill>
        <ns0:spPr>
          <ns1:xfrm>
            <ns1:off x="548640" y="502920"/>
            <ns1:ext cx="457200" cy="457200"/>
          </ns1:xfrm>
          <ns1:prstGeom prst="rect">
            <ns1:avLst/>
          </ns1:prstGeom>
        </ns0:spPr>
      </ns0:pic>
      <ns0:sp>
        <ns0:nvSpPr>
          <ns0:cNvPr id="4" name="Text 0"/>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sp>
        <ns0:nvSpPr>
          <ns0:cNvPr id="5" name="Text 1"/>
          <ns0:cNvSpPr txBox="1"/>
          <ns0:nvPr/>
        </ns0:nvSpPr>
        <ns0:spPr>
          <ns1:xfrm>
            <ns1:off x="548640" y="1691640"/>
            <ns1:ext cx="5669280" cy="32004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UNTERNEHMENSÜBERBLICK</ns1:t>
            </ns1:r>
            <ns1:endParaRPr lang="en-US" sz="1100" dirty="0"/>
          </ns1:p>
        </ns0:txBody>
      </ns0:sp>
      <ns0:sp>
        <ns0:nvSpPr>
          <ns0:cNvPr id="6"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r>
              <ns1:rPr lang="en-US" sz="4000" b="1" dirty="0">
                <ns1:solidFill>
                  <ns1:srgbClr val="FFFFFF"/>
                </ns1:solidFill>
              </ns1:rPr>
              <ns1:t>ETHORITY. KI wirksam einsetzen.</ns1:t>
            </ns1:r>
            <ns1:endParaRPr lang="en-US" sz="4000" dirty="0"/>
          </ns1:p>
        </ns0:txBody>
      </ns0:sp>
      <ns0:sp>
        <ns0:nvSpPr>
          <ns0:cNvPr id="7" name="Text 3"/>
          <ns0:cNvSpPr txBox="1"/>
          <ns0:nvPr/>
        </ns0:nvSpPr>
        <ns0:spPr>
          <ns1:xfrm>
            <ns1:off x="548640" y="4206240"/>
            <ns1:ext cx="5394960" cy="914400"/>
          </ns1:xfrm>
          <ns1:prstGeom prst="rect">
            <ns1:avLst/>
          </ns1:prstGeom>
          <ns1:noFill/>
          <ns1:ln/>
        </ns0:spPr>
        <ns0:txBody>
          <ns1:bodyPr wrap="square" lIns="0" tIns="0" rIns="0" bIns="0" rtlCol="0" anchor="t"/>
          <ns1:lstStyle/>
          <ns1:p>
            <ns1:pPr indent="0" marL="0">
              <ns1:buNone/>
            </ns1:pPr>
            <ns1:r>
              <ns1:rPr lang="en-US" sz="1600" dirty="0">
                <ns1:solidFill>
                  <ns1:srgbClr val="DCE4EE"/>
                </ns1:solidFill>
              </ns1:rPr>
              <ns1:t>Organisationen helfen, KI fundiert auszuwählen und wirksam einzusetzen – mit klarer Evidenz, verantworteten Entscheidungen und messbarem Geschäftswert.</ns1:t>
            </ns1:r>
            <ns1:endParaRPr lang="en-US" sz="1600" dirty="0"/>
          </ns1:p>
        </ns0:txBody>
      </ns0:sp>
      <ns0:sp>
        <ns0:nvSpPr>
          <ns0:cNvPr id="8" name="Text 4"/>
          <ns0:cNvSpPr txBox="1"/>
          <ns0:nvPr/>
        </ns0:nvSpPr>
        <ns0:spPr>
          <ns1:xfrm>
            <ns1:off x="548640" y="5715000"/>
            <ns1:ext cx="5486400" cy="548640"/>
          </ns1:xfrm>
          <ns1:prstGeom prst="rect">
            <ns1:avLst/>
          </ns1:prstGeom>
          <ns1:noFill/>
          <ns1:ln/>
        </ns0:spPr>
        <ns0:txBody>
          <ns1:bodyPr wrap="square" lIns="0" tIns="0" rIns="0" bIns="0" rtlCol="0" anchor="b"/>
          <ns1:lstStyle/>
          <ns1:p>
            <ns1:pPr indent="0" marL="0">
              <ns1:buNone/>
            </ns1:pPr>
            <ns1:r>
              <ns1:rPr lang="en-US" sz="1200" dirty="0">
                <ns1:solidFill>
                  <ns1:srgbClr val="B9C6D6"/>
                </ns1:solidFill>
              </ns1:rPr>
              <ns1:t>ETHORITY &amp; STEN.AI LLC · San Francisco · Hamburg</ns1:t>
            </ns1:r>
            <ns1:endParaRPr lang="en-US" sz="1200" dirty="0"/>
          </ns1:p>
          <ns1:p>
            <ns1:pPr indent="0" marL="0">
              <ns1:buNone/>
            </ns1:pPr>
            <ns1:r>
              <ns1:rPr lang="en-US" sz="1200" dirty="0">
                <ns1:solidFill>
                  <ns1:srgbClr val="B9C6D6"/>
                </ns1:solidFill>
              </ns1:rPr>
              <ns1:t>ethority.ai</ns1:t>
            </ns1:r>
            <ns1:endParaRPr lang="en-US" sz="12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DIE AI1ST-ORGANISATION</ns1:t>
            </ns1:r>
            <ns1:endParaRPr lang="en-US" sz="11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KI-unterstützte Arbeit, verantwortliche Menschen</ns1:t>
            </ns1:r>
            <ns1:endParaRPr lang="en-US" sz="3000" dirty="0"/>
          </ns1:p>
        </ns0:txBody>
      </ns0:sp>
      <ns0:sp>
        <ns0:nvSpPr>
          <ns0:cNvPr id="5" name="lead"/>
          <ns0:cNvSpPr txBox="1"/>
          <ns0:nvPr/>
        </ns0:nvSpPr>
        <ns0:spPr>
          <ns1:xfrm>
            <ns1:off x="548640" y="1481328"/>
            <ns1:ext cx="11094415" cy="685800"/>
          </ns1:xfrm>
          <ns1:prstGeom prst="rect">
            <ns1:avLst/>
          </ns1:prstGeom>
          <ns1:noFill/>
          <ns1:ln/>
        </ns0:spPr>
        <ns0:txBody>
          <ns1:bodyPr wrap="square" lIns="0" tIns="0" rIns="0" bIns="0" rtlCol="0" anchor="t"/>
          <ns1:lstStyle/>
          <ns1:p>
            <ns1:pPr indent="0" marL="0">
              <ns1:buNone/>
            </ns1:pPr>
            <ns1:r>
              <ns1:rPr lang="en-US" sz="1600" dirty="0">
                <ns1:solidFill>
                  <ns1:srgbClr val="4A5B6E"/>
                </ns1:solidFill>
              </ns1:rPr>
              <ns1:t>Menschen formulieren die Frage, prüfen Nachweise und vereinbaren den nächsten Schritt. KI unterstützt abgegrenzte Arbeit; der Workspace demonstriert die angestrebten Verbindungen.</ns1:t>
            </ns1:r>
            <ns1:endParaRPr lang="en-US" sz="1600" dirty="0"/>
          </ns1:p>
        </ns0:txBody>
      </ns0:sp>
      <ns0:sp>
        <ns0:nvSpPr>
          <ns0:cNvPr id="6" name="card"/>
          <ns0:cNvSpPr/>
          <ns0:nvPr/>
        </ns0:nvSpPr>
        <ns0:spPr>
          <ns1:xfrm>
            <ns1:off x="548640" y="237744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152400" dist="38100" dir="5400000">
              <ns1:srgbClr val="0B1F33">
                <ns1:alpha val="8000"/>
              </ns1:srgbClr>
            </ns1:outerShdw>
          </ns1:effectLst>
        </ns0:spPr>
      </ns0:sp>
      <ns0:sp>
        <ns0:nvSpPr>
          <ns0:cNvPr id="7" name="icon badge"/>
          <ns0:cNvSpPr/>
          <ns0:nvPr/>
        </ns0:nvSpPr>
        <ns0:spPr>
          <ns1:xfrm>
            <ns1:off x="768096" y="2578608"/>
            <ns1:ext cx="475488" cy="475488"/>
          </ns1:xfrm>
          <ns1:prstGeom prst="ellipse">
            <ns1:avLst/>
          </ns1:prstGeom>
          <ns1:solidFill>
            <ns1:srgbClr val="FFFFFF"/>
          </ns1:solidFill>
          <ns1:ln w="9525">
            <ns1:solidFill>
              <ns1:srgbClr val="DCE4EC"/>
            </ns1:solidFill>
            <ns1:prstDash val="solid"/>
          </ns1:ln>
        </ns0:spPr>
      </ns0:sp>
      <ns0:pic>
        <ns0:nvPicPr>
          <ns0:cNvPr id="8" name="icon people" descr="ETHORITY illustration or source figure">    </ns0:cNvPr>
          <ns0:cNvPicPr>
            <ns1:picLocks noChangeAspect="1"/>
          </ns0:cNvPicPr>
          <ns0:nvPr/>
        </ns0:nvPicPr>
        <ns0:blipFill>
          <ns1:blip ns2:embed="rId1"/>
          <ns1:stretch>
            <ns1:fillRect/>
          </ns1:stretch>
        </ns0:blipFill>
        <ns0:spPr>
          <ns1:xfrm>
            <ns1:off x="872703" y="2683215"/>
            <ns1:ext cx="266273" cy="266273"/>
          </ns1:xfrm>
          <ns1:prstGeom prst="rect">
            <ns1:avLst/>
          </ns1:prstGeom>
        </ns0:spPr>
      </ns0:pic>
      <ns0:sp>
        <ns0:nvSpPr>
          <ns0:cNvPr id="9" name="Text 5"/>
          <ns0:cNvSpPr txBox="1"/>
          <ns0:nvPr/>
        </ns0:nvSpPr>
        <ns0:spPr>
          <ns1:xfrm>
            <ns1:off x="1371600" y="259689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Menschen und KI-Agenten, ein Team</ns1:t>
            </ns1:r>
            <ns1:endParaRPr lang="en-US" sz="1900" dirty="0"/>
          </ns1:p>
        </ns0:txBody>
      </ns0:sp>
      <ns0:sp>
        <ns0:nvSpPr>
          <ns0:cNvPr id="10" name="Text 6"/>
          <ns0:cNvSpPr txBox="1"/>
          <ns0:nvPr/>
        </ns0:nvSpPr>
        <ns0:spPr>
          <ns1:xfrm>
            <ns1:off x="804672" y="320040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Benannte Personen bleiben verantwortlich; KI-Agenten erledigen definierte Arbeit im Rahmen ihrer Befugnisse.</ns1:t>
            </ns1:r>
            <ns1:endParaRPr lang="en-US" sz="1250" dirty="0"/>
          </ns1:p>
        </ns0:txBody>
      </ns0:sp>
      <ns0:sp>
        <ns0:nvSpPr>
          <ns0:cNvPr id="11" name="card"/>
          <ns0:cNvSpPr/>
          <ns0:nvPr/>
        </ns0:nvSpPr>
        <ns0:spPr>
          <ns1:xfrm>
            <ns1:off x="4338218" y="237744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1935480000" dist="483870000" dir="324000000000">
              <ns1:srgbClr val="0B1F33">
                <ns1:alpha val="800000000"/>
              </ns1:srgbClr>
            </ns1:outerShdw>
          </ns1:effectLst>
        </ns0:spPr>
      </ns0:sp>
      <ns0:sp>
        <ns0:nvSpPr>
          <ns0:cNvPr id="12" name="icon badge"/>
          <ns0:cNvSpPr/>
          <ns0:nvPr/>
        </ns0:nvSpPr>
        <ns0:spPr>
          <ns1:xfrm>
            <ns1:off x="4557674" y="2578608"/>
            <ns1:ext cx="475488" cy="475488"/>
          </ns1:xfrm>
          <ns1:prstGeom prst="ellipse">
            <ns1:avLst/>
          </ns1:prstGeom>
          <ns1:solidFill>
            <ns1:srgbClr val="FFFFFF"/>
          </ns1:solidFill>
          <ns1:ln w="9525">
            <ns1:solidFill>
              <ns1:srgbClr val="DCE4EC"/>
            </ns1:solidFill>
            <ns1:prstDash val="solid"/>
          </ns1:ln>
        </ns0:spPr>
      </ns0:sp>
      <ns0:pic>
        <ns0:nvPicPr>
          <ns0:cNvPr id="13" name="icon mission" descr="ETHORITY illustration or source figure">    </ns0:cNvPr>
          <ns0:cNvPicPr>
            <ns1:picLocks noChangeAspect="1"/>
          </ns0:cNvPicPr>
          <ns0:nvPr/>
        </ns0:nvPicPr>
        <ns0:blipFill>
          <ns1:blip ns2:embed="rId2"/>
          <ns1:stretch>
            <ns1:fillRect/>
          </ns1:stretch>
        </ns0:blipFill>
        <ns0:spPr>
          <ns1:xfrm>
            <ns1:off x="4662282" y="2683215"/>
            <ns1:ext cx="266273" cy="266273"/>
          </ns1:xfrm>
          <ns1:prstGeom prst="rect">
            <ns1:avLst/>
          </ns1:prstGeom>
        </ns0:spPr>
      </ns0:pic>
      <ns0:sp>
        <ns0:nvSpPr>
          <ns0:cNvPr id="14" name="Text 9"/>
          <ns0:cNvSpPr txBox="1"/>
          <ns0:nvPr/>
        </ns0:nvSpPr>
        <ns0:spPr>
          <ns1:xfrm>
            <ns1:off x="5161178" y="259689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Missionen statt Übergaben</ns1:t>
            </ns1:r>
            <ns1:endParaRPr lang="en-US" sz="1900" dirty="0"/>
          </ns1:p>
        </ns0:txBody>
      </ns0:sp>
      <ns0:sp>
        <ns0:nvSpPr>
          <ns0:cNvPr id="15" name="Text 10"/>
          <ns0:cNvSpPr txBox="1"/>
          <ns0:nvPr/>
        </ns0:nvSpPr>
        <ns0:spPr>
          <ns1:xfrm>
            <ns1:off x="4594250" y="320040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Arbeit richtet sich nach Ergebnissen, jeweils mit Verantwortlichem, Zielwert und Nachweis.</ns1:t>
            </ns1:r>
            <ns1:endParaRPr lang="en-US" sz="1250" dirty="0"/>
          </ns1:p>
        </ns0:txBody>
      </ns0:sp>
      <ns0:sp>
        <ns0:nvSpPr>
          <ns0:cNvPr id="16" name="card"/>
          <ns0:cNvSpPr/>
          <ns0:nvPr/>
        </ns0:nvSpPr>
        <ns0:spPr>
          <ns1:xfrm>
            <ns1:off x="8127797" y="237744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24580596000000" dist="6145149000000" dir="19440000000000000">
              <ns1:srgbClr val="0B1F33">
                <ns1:alpha val="80000000000000"/>
              </ns1:srgbClr>
            </ns1:outerShdw>
          </ns1:effectLst>
        </ns0:spPr>
      </ns0:sp>
      <ns0:sp>
        <ns0:nvSpPr>
          <ns0:cNvPr id="17" name="icon badge"/>
          <ns0:cNvSpPr/>
          <ns0:nvPr/>
        </ns0:nvSpPr>
        <ns0:spPr>
          <ns1:xfrm>
            <ns1:off x="8347253" y="2578608"/>
            <ns1:ext cx="475488" cy="475488"/>
          </ns1:xfrm>
          <ns1:prstGeom prst="ellipse">
            <ns1:avLst/>
          </ns1:prstGeom>
          <ns1:solidFill>
            <ns1:srgbClr val="FFFFFF"/>
          </ns1:solidFill>
          <ns1:ln w="9525">
            <ns1:solidFill>
              <ns1:srgbClr val="DCE4EC"/>
            </ns1:solidFill>
            <ns1:prstDash val="solid"/>
          </ns1:ln>
        </ns0:spPr>
      </ns0:sp>
      <ns0:pic>
        <ns0:nvPicPr>
          <ns0:cNvPr id="18" name="icon layers" descr="ETHORITY illustration or source figure">    </ns0:cNvPr>
          <ns0:cNvPicPr>
            <ns1:picLocks noChangeAspect="1"/>
          </ns0:cNvPicPr>
          <ns0:nvPr/>
        </ns0:nvPicPr>
        <ns0:blipFill>
          <ns1:blip ns2:embed="rId3"/>
          <ns1:stretch>
            <ns1:fillRect/>
          </ns1:stretch>
        </ns0:blipFill>
        <ns0:spPr>
          <ns1:xfrm>
            <ns1:off x="8451860" y="2683215"/>
            <ns1:ext cx="266273" cy="266273"/>
          </ns1:xfrm>
          <ns1:prstGeom prst="rect">
            <ns1:avLst/>
          </ns1:prstGeom>
        </ns0:spPr>
      </ns0:pic>
      <ns0:sp>
        <ns0:nvSpPr>
          <ns0:cNvPr id="19" name="Text 13"/>
          <ns0:cNvSpPr txBox="1"/>
          <ns0:nvPr/>
        </ns0:nvSpPr>
        <ns0:spPr>
          <ns1:xfrm>
            <ns1:off x="8950757" y="259689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Verbundene Arbeit</ns1:t>
            </ns1:r>
            <ns1:endParaRPr lang="en-US" sz="1900" dirty="0"/>
          </ns1:p>
        </ns0:txBody>
      </ns0:sp>
      <ns0:sp>
        <ns0:nvSpPr>
          <ns0:cNvPr id="20" name="Text 14"/>
          <ns0:cNvSpPr txBox="1"/>
          <ns0:nvPr/>
        </ns0:nvSpPr>
        <ns0:spPr>
          <ns1:xfrm>
            <ns1:off x="8383829" y="320040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Das angestrebte AI Business Operating System verbindet Recherche, Entscheidungen und Nachweise. Der Workspace demonstriert diese Richtung.</ns1:t>
            </ns1:r>
            <ns1:endParaRPr lang="en-US" sz="1250" dirty="0"/>
          </ns1:p>
        </ns0:txBody>
      </ns0:sp>
      <ns0:sp>
        <ns0:nvSpPr>
          <ns0:cNvPr id="21" name="card"/>
          <ns0:cNvSpPr/>
          <ns0:nvPr/>
        </ns0:nvSpPr>
        <ns0:spPr>
          <ns1:xfrm>
            <ns1:off x="548640" y="438912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312173569200000000" dist="78043392300000000" dir="1.1664e+21">
              <ns1:srgbClr val="0B1F33">
                <ns1:alpha val="8000000000000000000"/>
              </ns1:srgbClr>
            </ns1:outerShdw>
          </ns1:effectLst>
        </ns0:spPr>
      </ns0:sp>
      <ns0:sp>
        <ns0:nvSpPr>
          <ns0:cNvPr id="22" name="icon badge"/>
          <ns0:cNvSpPr/>
          <ns0:nvPr/>
        </ns0:nvSpPr>
        <ns0:spPr>
          <ns1:xfrm>
            <ns1:off x="768096" y="4590288"/>
            <ns1:ext cx="475488" cy="475488"/>
          </ns1:xfrm>
          <ns1:prstGeom prst="ellipse">
            <ns1:avLst/>
          </ns1:prstGeom>
          <ns1:solidFill>
            <ns1:srgbClr val="FFFFFF"/>
          </ns1:solidFill>
          <ns1:ln w="9525">
            <ns1:solidFill>
              <ns1:srgbClr val="DCE4EC"/>
            </ns1:solidFill>
            <ns1:prstDash val="solid"/>
          </ns1:ln>
        </ns0:spPr>
      </ns0:sp>
      <ns0:pic>
        <ns0:nvPicPr>
          <ns0:cNvPr id="23" name="icon authority" descr="ETHORITY illustration or source figure">    </ns0:cNvPr>
          <ns0:cNvPicPr>
            <ns1:picLocks noChangeAspect="1"/>
          </ns0:cNvPicPr>
          <ns0:nvPr/>
        </ns0:nvPicPr>
        <ns0:blipFill>
          <ns1:blip ns2:embed="rId4"/>
          <ns1:stretch>
            <ns1:fillRect/>
          </ns1:stretch>
        </ns0:blipFill>
        <ns0:spPr>
          <ns1:xfrm>
            <ns1:off x="872703" y="4694895"/>
            <ns1:ext cx="266273" cy="266273"/>
          </ns1:xfrm>
          <ns1:prstGeom prst="rect">
            <ns1:avLst/>
          </ns1:prstGeom>
        </ns0:spPr>
      </ns0:pic>
      <ns0:sp>
        <ns0:nvSpPr>
          <ns0:cNvPr id="24" name="Text 17"/>
          <ns0:cNvSpPr txBox="1"/>
          <ns0:nvPr/>
        </ns0:nvSpPr>
        <ns0:spPr>
          <ns1:xfrm>
            <ns1:off x="1371600" y="460857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Befugnis vor Automatisierung</ns1:t>
            </ns1:r>
            <ns1:endParaRPr lang="en-US" sz="1900" dirty="0"/>
          </ns1:p>
        </ns0:txBody>
      </ns0:sp>
      <ns0:sp>
        <ns0:nvSpPr>
          <ns0:cNvPr id="25" name="Text 18"/>
          <ns0:cNvSpPr txBox="1"/>
          <ns0:nvPr/>
        </ns0:nvSpPr>
        <ns0:spPr>
          <ns1:xfrm>
            <ns1:off x="804672" y="521208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Können verleiht keine Befugnis; Menschen entscheiden alles Unumkehrbare, Öffentliche oder Kundenspezifische.</ns1:t>
            </ns1:r>
            <ns1:endParaRPr lang="en-US" sz="1250" dirty="0"/>
          </ns1:p>
        </ns0:txBody>
      </ns0:sp>
      <ns0:sp>
        <ns0:nvSpPr>
          <ns0:cNvPr id="26" name="card"/>
          <ns0:cNvSpPr/>
          <ns0:nvPr/>
        </ns0:nvSpPr>
        <ns0:spPr>
          <ns1:xfrm>
            <ns1:off x="4338218" y="438912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3.96460432884e+21" dist="991151082210000000000" dir="6.9984e+25">
              <ns1:srgbClr val="0B1F33">
                <ns1:alpha val="8e+23"/>
              </ns1:srgbClr>
            </ns1:outerShdw>
          </ns1:effectLst>
        </ns0:spPr>
      </ns0:sp>
      <ns0:sp>
        <ns0:nvSpPr>
          <ns0:cNvPr id="27" name="icon badge"/>
          <ns0:cNvSpPr/>
          <ns0:nvPr/>
        </ns0:nvSpPr>
        <ns0:spPr>
          <ns1:xfrm>
            <ns1:off x="4557674" y="4590288"/>
            <ns1:ext cx="475488" cy="475488"/>
          </ns1:xfrm>
          <ns1:prstGeom prst="ellipse">
            <ns1:avLst/>
          </ns1:prstGeom>
          <ns1:solidFill>
            <ns1:srgbClr val="FFFFFF"/>
          </ns1:solidFill>
          <ns1:ln w="9525">
            <ns1:solidFill>
              <ns1:srgbClr val="DCE4EC"/>
            </ns1:solidFill>
            <ns1:prstDash val="solid"/>
          </ns1:ln>
        </ns0:spPr>
      </ns0:sp>
      <ns0:pic>
        <ns0:nvPicPr>
          <ns0:cNvPr id="28" name="icon economics" descr="ETHORITY illustration or source figure">    </ns0:cNvPr>
          <ns0:cNvPicPr>
            <ns1:picLocks noChangeAspect="1"/>
          </ns0:cNvPicPr>
          <ns0:nvPr/>
        </ns0:nvPicPr>
        <ns0:blipFill>
          <ns1:blip ns2:embed="rId5"/>
          <ns1:stretch>
            <ns1:fillRect/>
          </ns1:stretch>
        </ns0:blipFill>
        <ns0:spPr>
          <ns1:xfrm>
            <ns1:off x="4662282" y="4694895"/>
            <ns1:ext cx="266273" cy="266273"/>
          </ns1:xfrm>
          <ns1:prstGeom prst="rect">
            <ns1:avLst/>
          </ns1:prstGeom>
        </ns0:spPr>
      </ns0:pic>
      <ns0:sp>
        <ns0:nvSpPr>
          <ns0:cNvPr id="29" name="Text 21"/>
          <ns0:cNvSpPr txBox="1"/>
          <ns0:nvPr/>
        </ns0:nvSpPr>
        <ns0:spPr>
          <ns1:xfrm>
            <ns1:off x="5161178" y="460857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Gemessen an akzeptierten Ergebnissen</ns1:t>
            </ns1:r>
            <ns1:endParaRPr lang="en-US" sz="1900" dirty="0"/>
          </ns1:p>
        </ns0:txBody>
      </ns0:sp>
      <ns0:sp>
        <ns0:nvSpPr>
          <ns0:cNvPr id="30" name="Text 22"/>
          <ns0:cNvSpPr txBox="1"/>
          <ns0:nvPr/>
        </ns0:nvSpPr>
        <ns0:spPr>
          <ns1:xfrm>
            <ns1:off x="4594250" y="521208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Die Kennzahl sind Kosten je akzeptiertem Ergebnis, nicht Aktivität, Stunden oder Tokens.</ns1:t>
            </ns1:r>
            <ns1:endParaRPr lang="en-US" sz="1250" dirty="0"/>
          </ns1:p>
        </ns0:txBody>
      </ns0:sp>
      <ns0:sp>
        <ns0:nvSpPr>
          <ns0:cNvPr id="31" name="card"/>
          <ns0:cNvSpPr/>
          <ns0:nvPr/>
        </ns0:nvSpPr>
        <ns0:spPr>
          <ns1:xfrm>
            <ns1:off x="8127797" y="438912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5.0350474976268e+25" dist="1.2587618744067e+25" dir="4.19904e+30">
              <ns1:srgbClr val="0B1F33">
                <ns1:alpha val="8e+28"/>
              </ns1:srgbClr>
            </ns1:outerShdw>
          </ns1:effectLst>
        </ns0:spPr>
      </ns0:sp>
      <ns0:sp>
        <ns0:nvSpPr>
          <ns0:cNvPr id="32" name="icon badge"/>
          <ns0:cNvSpPr/>
          <ns0:nvPr/>
        </ns0:nvSpPr>
        <ns0:spPr>
          <ns1:xfrm>
            <ns1:off x="8347253" y="4590288"/>
            <ns1:ext cx="475488" cy="475488"/>
          </ns1:xfrm>
          <ns1:prstGeom prst="ellipse">
            <ns1:avLst/>
          </ns1:prstGeom>
          <ns1:solidFill>
            <ns1:srgbClr val="FFFFFF"/>
          </ns1:solidFill>
          <ns1:ln w="9525">
            <ns1:solidFill>
              <ns1:srgbClr val="DCE4EC"/>
            </ns1:solidFill>
            <ns1:prstDash val="solid"/>
          </ns1:ln>
        </ns0:spPr>
      </ns0:sp>
      <ns0:pic>
        <ns0:nvPicPr>
          <ns0:cNvPr id="33" name="icon outcome" descr="ETHORITY illustration or source figure">    </ns0:cNvPr>
          <ns0:cNvPicPr>
            <ns1:picLocks noChangeAspect="1"/>
          </ns0:cNvPicPr>
          <ns0:nvPr/>
        </ns0:nvPicPr>
        <ns0:blipFill>
          <ns1:blip ns2:embed="rId6"/>
          <ns1:stretch>
            <ns1:fillRect/>
          </ns1:stretch>
        </ns0:blipFill>
        <ns0:spPr>
          <ns1:xfrm>
            <ns1:off x="8451860" y="4694895"/>
            <ns1:ext cx="266273" cy="266273"/>
          </ns1:xfrm>
          <ns1:prstGeom prst="rect">
            <ns1:avLst/>
          </ns1:prstGeom>
        </ns0:spPr>
      </ns0:pic>
      <ns0:sp>
        <ns0:nvSpPr>
          <ns0:cNvPr id="34" name="Text 25"/>
          <ns0:cNvSpPr txBox="1"/>
          <ns0:nvPr/>
        </ns0:nvSpPr>
        <ns0:spPr>
          <ns1:xfrm>
            <ns1:off x="8950757" y="460857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Rechercheablauf</ns1:t>
            </ns1:r>
            <ns1:endParaRPr lang="en-US" sz="1900" dirty="0"/>
          </ns1:p>
        </ns0:txBody>
      </ns0:sp>
      <ns0:sp>
        <ns0:nvSpPr>
          <ns0:cNvPr id="35" name="Text 26"/>
          <ns0:cNvSpPr txBox="1"/>
          <ns0:nvPr/>
        </ns0:nvSpPr>
        <ns0:spPr>
          <ns1:xfrm>
            <ns1:off x="8383829" y="521208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Die Studie der ersten Welle berichtet 998 Rechercheeinträge und 775 belegte Werte. Diese Recherchezahlen sind vom Live-Review-Katalog und seinem Aufnahmestatus zu unterscheiden.</ns1:t>
            </ns1:r>
            <ns1:endParaRPr lang="en-US" sz="125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2</ns1:t>
            </ns1:fld>
            <ns1:endParaRPr lang="en-US"/>
          </ns1:p>
        </ns0:txBody>
      </ns0:sp>
    </ns0:spTree>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WAS WIR TUN</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Ein Kreislauf – von der Chance zum Wachstum</a:t>
            </a:r>
            <a:endParaRPr lang="en-US" sz="3000" dirty="0"/>
          </a:p>
        </p:txBody>
      </p:sp>
      <p:sp>
        <p:nvSpPr>
          <p:cNvPr id="4"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ETHORITY verbindet Marktintelligenz, Forschung und praktische Umsetzung.</a:t>
            </a:r>
            <a:endParaRPr lang="en-US" sz="1600" dirty="0"/>
          </a:p>
        </p:txBody>
      </p:sp>
      <p:sp>
        <p:nvSpPr>
          <p:cNvPr id="5" name="connector"/>
          <p:cNvSpPr/>
          <p:nvPr/>
        </p:nvSpPr>
        <p:spPr>
          <a:xfrm>
            <a:off x="1566642" y="2807208"/>
            <a:ext cx="9058412" cy="0"/>
          </a:xfrm>
          <a:prstGeom prst="line">
            <a:avLst/>
          </a:prstGeom>
          <a:noFill/>
          <a:ln w="25400">
            <a:solidFill>
              <a:srgbClr val="DCE4EC"/>
            </a:solidFill>
            <a:prstDash val="solid"/>
          </a:ln>
        </p:spPr>
      </p:sp>
      <p:sp>
        <p:nvSpPr>
          <p:cNvPr id="6" name="motif"/>
          <p:cNvSpPr/>
          <p:nvPr/>
        </p:nvSpPr>
        <p:spPr>
          <a:xfrm>
            <a:off x="1274034" y="2514600"/>
            <a:ext cx="585216" cy="585216"/>
          </a:xfrm>
          <a:prstGeom prst="ellipse">
            <a:avLst/>
          </a:prstGeom>
          <a:solidFill>
            <a:srgbClr val="0A6E9E"/>
          </a:solidFill>
          <a:ln w="12700">
            <a:solidFill>
              <a:srgbClr val="0A6E9E"/>
            </a:solidFill>
            <a:prstDash val="solid"/>
          </a:ln>
        </p:spPr>
      </p:sp>
      <p:sp>
        <p:nvSpPr>
          <p:cNvPr id="7" name="Text 5"/>
          <p:cNvSpPr txBox="1"/>
          <p:nvPr/>
        </p:nvSpPr>
        <p:spPr>
          <a:xfrm>
            <a:off x="1274034"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8" name="Text 6"/>
          <p:cNvSpPr txBox="1"/>
          <p:nvPr/>
        </p:nvSpPr>
        <p:spPr>
          <a:xfrm>
            <a:off x="548640"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Entdecken</a:t>
            </a:r>
            <a:endParaRPr lang="en-US" sz="1800" dirty="0"/>
          </a:p>
        </p:txBody>
      </p:sp>
      <p:sp>
        <p:nvSpPr>
          <p:cNvPr id="9" name="Text 7"/>
          <p:cNvSpPr txBox="1"/>
          <p:nvPr/>
        </p:nvSpPr>
        <p:spPr>
          <a:xfrm>
            <a:off x="594360"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Die Chance finden und prüfen: Marktoptionen, Belege, Rahmenbedingungen.</a:t>
            </a:r>
            <a:endParaRPr lang="en-US" sz="1400" dirty="0"/>
          </a:p>
        </p:txBody>
      </p:sp>
      <p:sp>
        <p:nvSpPr>
          <p:cNvPr id="10" name="motif"/>
          <p:cNvSpPr/>
          <p:nvPr/>
        </p:nvSpPr>
        <p:spPr>
          <a:xfrm>
            <a:off x="3538637" y="2514600"/>
            <a:ext cx="585216" cy="585216"/>
          </a:xfrm>
          <a:prstGeom prst="ellipse">
            <a:avLst/>
          </a:prstGeom>
          <a:solidFill>
            <a:srgbClr val="0B1F33"/>
          </a:solidFill>
          <a:ln w="12700">
            <a:solidFill>
              <a:srgbClr val="0B1F33"/>
            </a:solidFill>
            <a:prstDash val="solid"/>
          </a:ln>
        </p:spPr>
      </p:sp>
      <p:sp>
        <p:nvSpPr>
          <p:cNvPr id="11" name="Text 9"/>
          <p:cNvSpPr txBox="1"/>
          <p:nvPr/>
        </p:nvSpPr>
        <p:spPr>
          <a:xfrm>
            <a:off x="3538637"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2" name="Text 10"/>
          <p:cNvSpPr txBox="1"/>
          <p:nvPr/>
        </p:nvSpPr>
        <p:spPr>
          <a:xfrm>
            <a:off x="2813243"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Gestalten</a:t>
            </a:r>
            <a:endParaRPr lang="en-US" sz="1800" dirty="0"/>
          </a:p>
        </p:txBody>
      </p:sp>
      <p:sp>
        <p:nvSpPr>
          <p:cNvPr id="13" name="Text 11"/>
          <p:cNvSpPr txBox="1"/>
          <p:nvPr/>
        </p:nvSpPr>
        <p:spPr>
          <a:xfrm>
            <a:off x="2858963"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Mit den Daten, Systemen und Menschen der Organisation entwickeln.</a:t>
            </a:r>
            <a:endParaRPr lang="en-US" sz="1400" dirty="0"/>
          </a:p>
        </p:txBody>
      </p:sp>
      <p:sp>
        <p:nvSpPr>
          <p:cNvPr id="14" name="motif"/>
          <p:cNvSpPr/>
          <p:nvPr/>
        </p:nvSpPr>
        <p:spPr>
          <a:xfrm>
            <a:off x="5803240" y="2514600"/>
            <a:ext cx="585216" cy="585216"/>
          </a:xfrm>
          <a:prstGeom prst="ellipse">
            <a:avLst/>
          </a:prstGeom>
          <a:solidFill>
            <a:srgbClr val="0A6E9E"/>
          </a:solidFill>
          <a:ln w="12700">
            <a:solidFill>
              <a:srgbClr val="0A6E9E"/>
            </a:solidFill>
            <a:prstDash val="solid"/>
          </a:ln>
        </p:spPr>
      </p:sp>
      <p:sp>
        <p:nvSpPr>
          <p:cNvPr id="15" name="Text 13"/>
          <p:cNvSpPr txBox="1"/>
          <p:nvPr/>
        </p:nvSpPr>
        <p:spPr>
          <a:xfrm>
            <a:off x="5803240"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16" name="Text 14"/>
          <p:cNvSpPr txBox="1"/>
          <p:nvPr/>
        </p:nvSpPr>
        <p:spPr>
          <a:xfrm>
            <a:off x="5077846"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Betreiben</a:t>
            </a:r>
            <a:endParaRPr lang="en-US" sz="1800" dirty="0"/>
          </a:p>
        </p:txBody>
      </p:sp>
      <p:sp>
        <p:nvSpPr>
          <p:cNvPr id="17" name="Text 15"/>
          <p:cNvSpPr txBox="1"/>
          <p:nvPr/>
        </p:nvSpPr>
        <p:spPr>
          <a:xfrm>
            <a:off x="5123566"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Verantwortungsvoll betreiben, mit Zuständigkeiten, Kontrollen und Unterstützung.</a:t>
            </a:r>
            <a:endParaRPr lang="en-US" sz="1400" dirty="0"/>
          </a:p>
        </p:txBody>
      </p:sp>
      <p:sp>
        <p:nvSpPr>
          <p:cNvPr id="18" name="motif"/>
          <p:cNvSpPr/>
          <p:nvPr/>
        </p:nvSpPr>
        <p:spPr>
          <a:xfrm>
            <a:off x="8067843" y="2514600"/>
            <a:ext cx="585216" cy="585216"/>
          </a:xfrm>
          <a:prstGeom prst="ellipse">
            <a:avLst/>
          </a:prstGeom>
          <a:solidFill>
            <a:srgbClr val="0B1F33"/>
          </a:solidFill>
          <a:ln w="12700">
            <a:solidFill>
              <a:srgbClr val="0B1F33"/>
            </a:solidFill>
            <a:prstDash val="solid"/>
          </a:ln>
        </p:spPr>
      </p:sp>
      <p:sp>
        <p:nvSpPr>
          <p:cNvPr id="19" name="Text 17"/>
          <p:cNvSpPr txBox="1"/>
          <p:nvPr/>
        </p:nvSpPr>
        <p:spPr>
          <a:xfrm>
            <a:off x="8067843"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4</a:t>
            </a:r>
            <a:endParaRPr lang="en-US" sz="1500" dirty="0"/>
          </a:p>
        </p:txBody>
      </p:sp>
      <p:sp>
        <p:nvSpPr>
          <p:cNvPr id="20" name="Text 18"/>
          <p:cNvSpPr txBox="1"/>
          <p:nvPr/>
        </p:nvSpPr>
        <p:spPr>
          <a:xfrm>
            <a:off x="7342449"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Verbessern</a:t>
            </a:r>
            <a:endParaRPr lang="en-US" sz="1800" dirty="0"/>
          </a:p>
        </p:txBody>
      </p:sp>
      <p:sp>
        <p:nvSpPr>
          <p:cNvPr id="21" name="Text 19"/>
          <p:cNvSpPr txBox="1"/>
          <p:nvPr/>
        </p:nvSpPr>
        <p:spPr>
          <a:xfrm>
            <a:off x="7388169"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Am Ziel messen und nachsteuern.</a:t>
            </a:r>
            <a:endParaRPr lang="en-US" sz="1400" dirty="0"/>
          </a:p>
        </p:txBody>
      </p:sp>
      <p:sp>
        <p:nvSpPr>
          <p:cNvPr id="22" name="motif"/>
          <p:cNvSpPr/>
          <p:nvPr/>
        </p:nvSpPr>
        <p:spPr>
          <a:xfrm>
            <a:off x="10332446" y="2514600"/>
            <a:ext cx="585216" cy="585216"/>
          </a:xfrm>
          <a:prstGeom prst="ellipse">
            <a:avLst/>
          </a:prstGeom>
          <a:solidFill>
            <a:srgbClr val="0A6E9E"/>
          </a:solidFill>
          <a:ln w="12700">
            <a:solidFill>
              <a:srgbClr val="0A6E9E"/>
            </a:solidFill>
            <a:prstDash val="solid"/>
          </a:ln>
        </p:spPr>
      </p:sp>
      <p:sp>
        <p:nvSpPr>
          <p:cNvPr id="23" name="Text 21"/>
          <p:cNvSpPr txBox="1"/>
          <p:nvPr/>
        </p:nvSpPr>
        <p:spPr>
          <a:xfrm>
            <a:off x="10332446"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5</a:t>
            </a:r>
            <a:endParaRPr lang="en-US" sz="1500" dirty="0"/>
          </a:p>
        </p:txBody>
      </p:sp>
      <p:sp>
        <p:nvSpPr>
          <p:cNvPr id="24" name="Text 22"/>
          <p:cNvSpPr txBox="1"/>
          <p:nvPr/>
        </p:nvSpPr>
        <p:spPr>
          <a:xfrm>
            <a:off x="9607052"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Wachsen</a:t>
            </a:r>
            <a:endParaRPr lang="en-US" sz="1800" dirty="0"/>
          </a:p>
        </p:txBody>
      </p:sp>
      <p:sp>
        <p:nvSpPr>
          <p:cNvPr id="25" name="Text 23"/>
          <p:cNvSpPr txBox="1"/>
          <p:nvPr/>
        </p:nvSpPr>
        <p:spPr>
          <a:xfrm>
            <a:off x="9652772"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Aus dem Gelernten neue Fähigkeiten und neuen Wert entwickeln.</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4">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WAS ETHORITY BAUT</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2400" b="1" dirty="0">
                <ns1:solidFill>
                  <ns1:srgbClr val="FFFFFF"/>
                </ns1:solidFill>
              </ns1:rPr>
              <ns1:t>Verbundene Arbeit, von Marktorientierung zur nächsten Entscheidung</ns1:t>
            </ns1:r>
            <ns1:endParaRPr lang="en-US" sz="3000" dirty="0"/>
          </ns1:p>
        </ns0:txBody>
      </ns0:sp>
      <ns0:sp>
        <ns0:nvSpPr>
          <ns0:cNvPr id="4" name="Text 2"/>
          <ns0:cNvSpPr txBox="1"/>
          <ns0:nvPr/>
        </ns0:nvSpPr>
        <ns0:spPr>
          <ns1:xfrm>
            <ns1:off x="548640" y="1481328"/>
            <ns1:ext cx="11094415" cy="548640"/>
          </ns1:xfrm>
          <ns1:prstGeom prst="rect">
            <ns1:avLst/>
          </ns1:prstGeom>
          <ns1:noFill/>
          <ns1:ln/>
        </ns0:spPr>
        <ns0:txBody>
          <ns1:bodyPr wrap="square" lIns="0" tIns="0" rIns="0" bIns="0" rtlCol="0" anchor="t"/>
          <ns1:lstStyle/>
          <ns1:p>
            <ns1:pPr indent="0" marL="0">
              <ns1:buNone/>
            </ns1:pPr>
            <ns1:r>
              <ns1:rPr lang="en-US" sz="1500" dirty="0">
                <ns1:solidFill>
                  <ns1:srgbClr val="C9D6E2"/>
                </ns1:solidFill>
              </ns1:rPr>
              <ns1:t>Entdecken → Gestalten → Betreiben → Verbessern → Wachsen: Forschung, Software, Engineering, Umsetzung und Betrieb.</ns1:t>
            </ns1:r>
            <ns1:endParaRPr lang="en-US" sz="1500" dirty="0"/>
          </ns1:p>
        </ns0:txBody>
      </ns0:sp>
      <ns0:sp>
        <ns0:nvSpPr>
          <ns0:cNvPr id="5" name="loop connector"/>
          <ns0:cNvSpPr/>
          <ns0:nvPr/>
        </ns0:nvSpPr>
        <ns0:spPr>
          <ns1:xfrm>
            <ns1:off x="1562984" y="2761488"/>
            <ns1:ext cx="9065727" cy="0"/>
          </ns1:xfrm>
          <ns1:prstGeom prst="line">
            <ns1:avLst/>
          </ns1:prstGeom>
          <ns1:noFill/>
          <ns1:ln w="19050">
            <ns1:solidFill>
              <ns1:srgbClr val="35C8FF">
                <ns1:alpha val="55000"/>
              </ns1:srgbClr>
            </ns1:solidFill>
            <ns1:prstDash val="dash"/>
          </ns1:ln>
        </ns0:spPr>
      </ns0:sp>
      <ns0:sp>
        <ns0:nvSpPr>
          <ns0:cNvPr id="6" name="glass tile"/>
          <ns0:cNvSpPr/>
          <ns0:nvPr/>
        </ns0:nvSpPr>
        <ns0:spPr>
          <ns1:xfrm>
            <ns1:off x="548640"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7" name="Shape 5"/>
          <ns0:cNvSpPr/>
          <ns0:nvPr/>
        </ns0:nvSpPr>
        <ns0:spPr>
          <ns1:xfrm>
            <ns1:off x="713232" y="2205533"/>
            <ns1:ext cx="1699504" cy="0"/>
          </ns1:xfrm>
          <ns1:prstGeom prst="line">
            <ns1:avLst/>
          </ns1:prstGeom>
          <ns1:noFill/>
          <ns1:ln w="9525">
            <ns1:solidFill>
              <ns1:srgbClr val="FFFFFF">
                <ns1:alpha val="30000"/>
              </ns1:srgbClr>
            </ns1:solidFill>
            <ns1:prstDash val="solid"/>
          </ns1:ln>
        </ns0:spPr>
      </ns0:sp>
      <ns0:sp>
        <ns0:nvSpPr>
          <ns0:cNvPr id="8" name="node"/>
          <ns0:cNvSpPr/>
          <ns0:nvPr/>
        </ns0:nvSpPr>
        <ns0:spPr>
          <ns1:xfrm>
            <ns1:off x="777240"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9" name="icon search" descr="ETHORITY illustration or source figure">    </ns0:cNvPr>
          <ns0:cNvPicPr>
            <ns1:picLocks noChangeAspect="1"/>
          </ns0:cNvPicPr>
          <ns0:nvPr/>
        </ns0:nvPicPr>
        <ns0:blipFill>
          <ns1:blip ns2:embed="rId1"/>
          <ns1:stretch>
            <ns1:fillRect/>
          </ns1:stretch>
        </ns0:blipFill>
        <ns0:spPr>
          <ns1:xfrm>
            <ns1:off x="905256" y="2596896"/>
            <ns1:ext cx="347472" cy="347472"/>
          </ns1:xfrm>
          <ns1:prstGeom prst="rect">
            <ns1:avLst/>
          </ns1:prstGeom>
        </ns0:spPr>
      </ns0:pic>
      <ns0:sp>
        <ns0:nvSpPr>
          <ns0:cNvPr id="10" name="Text 7"/>
          <ns0:cNvSpPr txBox="1"/>
          <ns0:nvPr/>
        </ns0:nvSpPr>
        <ns0:spPr>
          <ns1:xfrm>
            <ns1:off x="777240"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Entdecken</ns1:t>
            </ns1:r>
            <ns1:endParaRPr lang="en-US" sz="2000" dirty="0"/>
          </ns1:p>
        </ns0:txBody>
      </ns0:sp>
      <ns0:sp>
        <ns0:nvSpPr>
          <ns0:cNvPr id="11" name="Text 8"/>
          <ns0:cNvSpPr txBox="1"/>
          <ns0:nvPr/>
        </ns0:nvSpPr>
        <ns0:spPr>
          <ns1:xfrm>
            <ns1:off x="777240"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Good AI Prisma · Buyer Intelligence</ns1:t>
            </ns1:r>
            <ns1:endParaRPr lang="en-US" sz="1200" dirty="0"/>
          </ns1:p>
        </ns0:txBody>
      </ns0:sp>
      <ns0:sp>
        <ns0:nvSpPr>
          <ns0:cNvPr id="12" name="Text 9"/>
          <ns0:cNvSpPr txBox="1"/>
          <ns0:nvPr/>
        </ns0:nvSpPr>
        <ns0:spPr>
          <ns1:xfrm>
            <ns1:off x="777240"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Belegte Marktkarte; datierte Vergleiche und Shortlists.</ns1:t>
            </ns1:r>
            <ns1:endParaRPr lang="en-US" sz="1200" dirty="0"/>
          </ns1:p>
        </ns0:txBody>
      </ns0:sp>
      <ns0:sp>
        <ns0:nvSpPr>
          <ns0:cNvPr id="13" name="status chip"/>
          <ns0:cNvSpPr/>
          <ns0:nvPr/>
        </ns0:nvSpPr>
        <ns0:spPr>
          <ns1:xfrm>
            <ns1:off x="777240"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14" name="Shape 11"/>
          <ns0:cNvSpPr/>
          <ns0:nvPr/>
        </ns0:nvSpPr>
        <ns0:spPr>
          <ns1:xfrm>
            <ns1:off x="868680" y="5166360"/>
            <ns1:ext cx="73152" cy="73152"/>
          </ns1:xfrm>
          <ns1:prstGeom prst="ellipse">
            <ns1:avLst/>
          </ns1:prstGeom>
          <ns1:solidFill>
            <ns1:srgbClr val="7FE0B0"/>
          </ns1:solidFill>
          <ns1:ln w="12700">
            <ns1:solidFill>
              <ns1:srgbClr val="7FE0B0"/>
            </ns1:solidFill>
            <ns1:prstDash val="solid"/>
          </ns1:ln>
        </ns0:spPr>
      </ns0:sp>
      <ns0:sp>
        <ns0:nvSpPr>
          <ns0:cNvPr id="15" name="Text 12"/>
          <ns0:cNvSpPr txBox="1"/>
          <ns0:nvPr/>
        </ns0:nvSpPr>
        <ns0:spPr>
          <ns1:xfrm>
            <ns1:off x="996696"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VERFÜGBAR</ns1:t>
            </ns1:r>
            <ns1:endParaRPr lang="en-US" sz="850" dirty="0"/>
          </ns1:p>
        </ns0:txBody>
      </ns0:sp>
      <ns0:sp>
        <ns0:nvSpPr>
          <ns0:cNvPr id="16" name="glass tile"/>
          <ns0:cNvSpPr/>
          <ns0:nvPr/>
        </ns0:nvSpPr>
        <ns0:spPr>
          <ns1:xfrm>
            <ns1:off x="2815072"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17" name="Shape 14"/>
          <ns0:cNvSpPr/>
          <ns0:nvPr/>
        </ns0:nvSpPr>
        <ns0:spPr>
          <ns1:xfrm>
            <ns1:off x="2979664" y="2205533"/>
            <ns1:ext cx="1699504" cy="0"/>
          </ns1:xfrm>
          <ns1:prstGeom prst="line">
            <ns1:avLst/>
          </ns1:prstGeom>
          <ns1:noFill/>
          <ns1:ln w="9525">
            <ns1:solidFill>
              <ns1:srgbClr val="FFFFFF">
                <ns1:alpha val="30000"/>
              </ns1:srgbClr>
            </ns1:solidFill>
            <ns1:prstDash val="solid"/>
          </ns1:ln>
        </ns0:spPr>
      </ns0:sp>
      <ns0:sp>
        <ns0:nvSpPr>
          <ns0:cNvPr id="18" name="node"/>
          <ns0:cNvSpPr/>
          <ns0:nvPr/>
        </ns0:nvSpPr>
        <ns0:spPr>
          <ns1:xfrm>
            <ns1:off x="3043672"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19" name="icon decision" descr="ETHORITY illustration or source figure">    </ns0:cNvPr>
          <ns0:cNvPicPr>
            <ns1:picLocks noChangeAspect="1"/>
          </ns0:cNvPicPr>
          <ns0:nvPr/>
        </ns0:nvPicPr>
        <ns0:blipFill>
          <ns1:blip ns2:embed="rId2"/>
          <ns1:stretch>
            <ns1:fillRect/>
          </ns1:stretch>
        </ns0:blipFill>
        <ns0:spPr>
          <ns1:xfrm>
            <ns1:off x="3171688" y="2596896"/>
            <ns1:ext cx="347472" cy="347472"/>
          </ns1:xfrm>
          <ns1:prstGeom prst="rect">
            <ns1:avLst/>
          </ns1:prstGeom>
        </ns0:spPr>
      </ns0:pic>
      <ns0:sp>
        <ns0:nvSpPr>
          <ns0:cNvPr id="20" name="Text 16"/>
          <ns0:cNvSpPr txBox="1"/>
          <ns0:nvPr/>
        </ns0:nvSpPr>
        <ns0:spPr>
          <ns1:xfrm>
            <ns1:off x="3043672"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Gestalten</ns1:t>
            </ns1:r>
            <ns1:endParaRPr lang="en-US" sz="2000" dirty="0"/>
          </ns1:p>
        </ns0:txBody>
      </ns0:sp>
      <ns0:sp>
        <ns0:nvSpPr>
          <ns0:cNvPr id="21" name="Text 17"/>
          <ns0:cNvSpPr txBox="1"/>
          <ns0:nvPr/>
        </ns0:nvSpPr>
        <ns0:spPr>
          <ns1:xfrm>
            <ns1:off x="3043672"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Entscheidungs­protokoll · Investition</ns1:t>
            </ns1:r>
            <ns1:endParaRPr lang="en-US" sz="1200" dirty="0"/>
          </ns1:p>
        </ns0:txBody>
      </ns0:sp>
      <ns0:sp>
        <ns0:nvSpPr>
          <ns0:cNvPr id="22" name="Text 18"/>
          <ns0:cNvSpPr txBox="1"/>
          <ns0:nvPr/>
        </ns0:nvSpPr>
        <ns0:spPr>
          <ns1:xfrm>
            <ns1:off x="3043672"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Optionen, Verantwortung, Wirtschaftlichkeit, Stopp-Kriterien; unterschrieben.</ns1:t>
            </ns1:r>
            <ns1:endParaRPr lang="en-US" sz="1200" dirty="0"/>
          </ns1:p>
        </ns0:txBody>
      </ns0:sp>
      <ns0:sp>
        <ns0:nvSpPr>
          <ns0:cNvPr id="23" name="status chip"/>
          <ns0:cNvSpPr/>
          <ns0:nvPr/>
        </ns0:nvSpPr>
        <ns0:spPr>
          <ns1:xfrm>
            <ns1:off x="3043672"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24" name="Shape 20"/>
          <ns0:cNvSpPr/>
          <ns0:nvPr/>
        </ns0:nvSpPr>
        <ns0:spPr>
          <ns1:xfrm>
            <ns1:off x="3135112" y="5166360"/>
            <ns1:ext cx="73152" cy="73152"/>
          </ns1:xfrm>
          <ns1:prstGeom prst="ellipse">
            <ns1:avLst/>
          </ns1:prstGeom>
          <ns1:solidFill>
            <ns1:srgbClr val="7FE0B0"/>
          </ns1:solidFill>
          <ns1:ln w="12700">
            <ns1:solidFill>
              <ns1:srgbClr val="7FE0B0"/>
            </ns1:solidFill>
            <ns1:prstDash val="solid"/>
          </ns1:ln>
        </ns0:spPr>
      </ns0:sp>
      <ns0:sp>
        <ns0:nvSpPr>
          <ns0:cNvPr id="25" name="Text 21"/>
          <ns0:cNvSpPr txBox="1"/>
          <ns0:nvPr/>
        </ns0:nvSpPr>
        <ns0:spPr>
          <ns1:xfrm>
            <ns1:off x="3263128"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VERFÜGBAR</ns1:t>
            </ns1:r>
            <ns1:endParaRPr lang="en-US" sz="850" dirty="0"/>
          </ns1:p>
        </ns0:txBody>
      </ns0:sp>
      <ns0:sp>
        <ns0:nvSpPr>
          <ns0:cNvPr id="26" name="glass tile"/>
          <ns0:cNvSpPr/>
          <ns0:nvPr/>
        </ns0:nvSpPr>
        <ns0:spPr>
          <ns1:xfrm>
            <ns1:off x="5081504" y="2194560"/>
            <ns1:ext cx="2028688" cy="3291840"/>
          </ns1:xfrm>
          <ns1:prstGeom prst="roundRect">
            <ns1:avLst>
              <ns1:gd name="adj" fmla="val 6310"/>
            </ns1:avLst>
          </ns1:prstGeom>
          <ns1:solidFill>
            <ns1:srgbClr val="FFFFFF">
              <ns1:alpha val="9000"/>
            </ns1:srgbClr>
          </ns1:solidFill>
          <ns1:ln w="15875">
            <ns1:solidFill>
              <ns1:srgbClr val="35C8FF">
                <ns1:alpha val="75000"/>
              </ns1:srgbClr>
            </ns1:solidFill>
            <ns1:prstDash val="solid"/>
          </ns1:ln>
          <ns1:effectLst>
            <ns1:outerShdw sx="100000" sy="100000" kx="0" ky="0" algn="bl" rotWithShape="0" blurRad="177800" dist="50800" dir="5400000">
              <ns1:srgbClr val="35C8FF">
                <ns1:alpha val="35000"/>
              </ns1:srgbClr>
            </ns1:outerShdw>
          </ns1:effectLst>
        </ns0:spPr>
      </ns0:sp>
      <ns0:sp>
        <ns0:nvSpPr>
          <ns0:cNvPr id="27" name="Shape 23"/>
          <ns0:cNvSpPr/>
          <ns0:nvPr/>
        </ns0:nvSpPr>
        <ns0:spPr>
          <ns1:xfrm>
            <ns1:off x="5246096" y="2205533"/>
            <ns1:ext cx="1699504" cy="0"/>
          </ns1:xfrm>
          <ns1:prstGeom prst="line">
            <ns1:avLst/>
          </ns1:prstGeom>
          <ns1:noFill/>
          <ns1:ln w="9525">
            <ns1:solidFill>
              <ns1:srgbClr val="FFFFFF">
                <ns1:alpha val="30000"/>
              </ns1:srgbClr>
            </ns1:solidFill>
            <ns1:prstDash val="solid"/>
          </ns1:ln>
        </ns0:spPr>
      </ns0:sp>
      <ns0:sp>
        <ns0:nvSpPr>
          <ns0:cNvPr id="28" name="node"/>
          <ns0:cNvSpPr/>
          <ns0:nvPr/>
        </ns0:nvSpPr>
        <ns0:spPr>
          <ns1:xfrm>
            <ns1:off x="5310104"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29" name="icon estate" descr="ETHORITY illustration or source figure">    </ns0:cNvPr>
          <ns0:cNvPicPr>
            <ns1:picLocks noChangeAspect="1"/>
          </ns0:cNvPicPr>
          <ns0:nvPr/>
        </ns0:nvPicPr>
        <ns0:blipFill>
          <ns1:blip ns2:embed="rId3"/>
          <ns1:stretch>
            <ns1:fillRect/>
          </ns1:stretch>
        </ns0:blipFill>
        <ns0:spPr>
          <ns1:xfrm>
            <ns1:off x="5438120" y="2596896"/>
            <ns1:ext cx="347472" cy="347472"/>
          </ns1:xfrm>
          <ns1:prstGeom prst="rect">
            <ns1:avLst/>
          </ns1:prstGeom>
        </ns0:spPr>
      </ns0:pic>
      <ns0:sp>
        <ns0:nvSpPr>
          <ns0:cNvPr id="30" name="Text 25"/>
          <ns0:cNvSpPr txBox="1"/>
          <ns0:nvPr/>
        </ns0:nvSpPr>
        <ns0:spPr>
          <ns1:xfrm>
            <ns1:off x="5310104"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Betreiben</ns1:t>
            </ns1:r>
            <ns1:endParaRPr lang="en-US" sz="2000" dirty="0"/>
          </ns1:p>
        </ns0:txBody>
      </ns0:sp>
      <ns0:sp>
        <ns0:nvSpPr>
          <ns0:cNvPr id="31" name="Text 26"/>
          <ns0:cNvSpPr txBox="1"/>
          <ns0:nvPr/>
        </ns0:nvSpPr>
        <ns0:spPr>
          <ns1:xfrm>
            <ns1:off x="5310104"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AI Estate · gesteuerte Agenten</ns1:t>
            </ns1:r>
            <ns1:endParaRPr lang="en-US" sz="1200" dirty="0"/>
          </ns1:p>
        </ns0:txBody>
      </ns0:sp>
      <ns0:sp>
        <ns0:nvSpPr>
          <ns0:cNvPr id="32" name="Text 27"/>
          <ns0:cNvSpPr txBox="1"/>
          <ns0:nvPr/>
        </ns0:nvSpPr>
        <ns0:spPr>
          <ns1:xfrm>
            <ns1:off x="5310104"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Demonstriert Systemverantwortung, Befugnisse und Rückfall.</ns1:t>
            </ns1:r>
            <ns1:endParaRPr lang="en-US" sz="1200" dirty="0"/>
          </ns1:p>
        </ns0:txBody>
      </ns0:sp>
      <ns0:sp>
        <ns0:nvSpPr>
          <ns0:cNvPr id="33" name="status chip"/>
          <ns0:cNvSpPr/>
          <ns0:nvPr/>
        </ns0:nvSpPr>
        <ns0:spPr>
          <ns1:xfrm>
            <ns1:off x="5310104" y="5074920"/>
            <ns1:ext cx="139446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34" name="Shape 29"/>
          <ns0:cNvSpPr/>
          <ns0:nvPr/>
        </ns0:nvSpPr>
        <ns0:spPr>
          <ns1:xfrm>
            <ns1:off x="5401544" y="5166360"/>
            <ns1:ext cx="73152" cy="73152"/>
          </ns1:xfrm>
          <ns1:prstGeom prst="ellipse">
            <ns1:avLst/>
          </ns1:prstGeom>
          <ns1:solidFill>
            <ns1:srgbClr val="67E8F9"/>
          </ns1:solidFill>
          <ns1:ln w="12700">
            <ns1:solidFill>
              <ns1:srgbClr val="67E8F9"/>
            </ns1:solidFill>
            <ns1:prstDash val="solid"/>
          </ns1:ln>
        </ns0:spPr>
      </ns0:sp>
      <ns0:sp>
        <ns0:nvSpPr>
          <ns0:cNvPr id="35" name="Text 30"/>
          <ns0:cNvSpPr txBox="1"/>
          <ns0:nvPr/>
        </ns0:nvSpPr>
        <ns0:spPr>
          <ns1:xfrm>
            <ns1:off x="5529560" y="5074920"/>
            <ns1:ext cx="115671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DEMONSTRATION</ns1:t>
            </ns1:r>
            <ns1:endParaRPr lang="en-US" sz="850" dirty="0"/>
          </ns1:p>
        </ns0:txBody>
      </ns0:sp>
      <ns0:sp>
        <ns0:nvSpPr>
          <ns0:cNvPr id="36" name="glass tile"/>
          <ns0:cNvSpPr/>
          <ns0:nvPr/>
        </ns0:nvSpPr>
        <ns0:spPr>
          <ns1:xfrm>
            <ns1:off x="7347936"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37" name="Shape 32"/>
          <ns0:cNvSpPr/>
          <ns0:nvPr/>
        </ns0:nvSpPr>
        <ns0:spPr>
          <ns1:xfrm>
            <ns1:off x="7512528" y="2205533"/>
            <ns1:ext cx="1699504" cy="0"/>
          </ns1:xfrm>
          <ns1:prstGeom prst="line">
            <ns1:avLst/>
          </ns1:prstGeom>
          <ns1:noFill/>
          <ns1:ln w="9525">
            <ns1:solidFill>
              <ns1:srgbClr val="FFFFFF">
                <ns1:alpha val="30000"/>
              </ns1:srgbClr>
            </ns1:solidFill>
            <ns1:prstDash val="solid"/>
          </ns1:ln>
        </ns0:spPr>
      </ns0:sp>
      <ns0:sp>
        <ns0:nvSpPr>
          <ns0:cNvPr id="38" name="node"/>
          <ns0:cNvSpPr/>
          <ns0:nvPr/>
        </ns0:nvSpPr>
        <ns0:spPr>
          <ns1:xfrm>
            <ns1:off x="7576536"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39" name="icon evidence" descr="ETHORITY illustration or source figure">    </ns0:cNvPr>
          <ns0:cNvPicPr>
            <ns1:picLocks noChangeAspect="1"/>
          </ns0:cNvPicPr>
          <ns0:nvPr/>
        </ns0:nvPicPr>
        <ns0:blipFill>
          <ns1:blip ns2:embed="rId4"/>
          <ns1:stretch>
            <ns1:fillRect/>
          </ns1:stretch>
        </ns0:blipFill>
        <ns0:spPr>
          <ns1:xfrm>
            <ns1:off x="7704552" y="2596896"/>
            <ns1:ext cx="347472" cy="347472"/>
          </ns1:xfrm>
          <ns1:prstGeom prst="rect">
            <ns1:avLst/>
          </ns1:prstGeom>
        </ns0:spPr>
      </ns0:pic>
      <ns0:sp>
        <ns0:nvSpPr>
          <ns0:cNvPr id="40" name="Text 34"/>
          <ns0:cNvSpPr txBox="1"/>
          <ns0:nvPr/>
        </ns0:nvSpPr>
        <ns0:spPr>
          <ns1:xfrm>
            <ns1:off x="7576536"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Verbessern</ns1:t>
            </ns1:r>
            <ns1:endParaRPr lang="en-US" sz="2000" dirty="0"/>
          </ns1:p>
        </ns0:txBody>
      </ns0:sp>
      <ns0:sp>
        <ns0:nvSpPr>
          <ns0:cNvPr id="41" name="Text 35"/>
          <ns0:cNvSpPr txBox="1"/>
          <ns0:nvPr/>
        </ns0:nvSpPr>
        <ns0:spPr>
          <ns1:xfrm>
            <ns1:off x="7576536"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Workspace · Nachweis­protokoll</ns1:t>
            </ns1:r>
            <ns1:endParaRPr lang="en-US" sz="1200" dirty="0"/>
          </ns1:p>
        </ns0:txBody>
      </ns0:sp>
      <ns0:sp>
        <ns0:nvSpPr>
          <ns0:cNvPr id="42" name="Text 36"/>
          <ns0:cNvSpPr txBox="1"/>
          <ns0:nvPr/>
        </ns0:nvSpPr>
        <ns0:spPr>
          <ns1:xfrm>
            <ns1:off x="7576536"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Geplante gegenüber beobachteten Ergebnissen; Korrekturen bleiben.</ns1:t>
            </ns1:r>
            <ns1:endParaRPr lang="en-US" sz="1200" dirty="0"/>
          </ns1:p>
        </ns0:txBody>
      </ns0:sp>
      <ns0:sp>
        <ns0:nvSpPr>
          <ns0:cNvPr id="43" name="status chip"/>
          <ns0:cNvSpPr/>
          <ns0:nvPr/>
        </ns0:nvSpPr>
        <ns0:spPr>
          <ns1:xfrm>
            <ns1:off x="7576536" y="5074920"/>
            <ns1:ext cx="100584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44" name="Shape 38"/>
          <ns0:cNvSpPr/>
          <ns0:nvPr/>
        </ns0:nvSpPr>
        <ns0:spPr>
          <ns1:xfrm>
            <ns1:off x="7667976" y="5166360"/>
            <ns1:ext cx="73152" cy="73152"/>
          </ns1:xfrm>
          <ns1:prstGeom prst="ellipse">
            <ns1:avLst/>
          </ns1:prstGeom>
          <ns1:solidFill>
            <ns1:srgbClr val="67E8F9"/>
          </ns1:solidFill>
          <ns1:ln w="12700">
            <ns1:solidFill>
              <ns1:srgbClr val="67E8F9"/>
            </ns1:solidFill>
            <ns1:prstDash val="solid"/>
          </ns1:ln>
        </ns0:spPr>
      </ns0:sp>
      <ns0:sp>
        <ns0:nvSpPr>
          <ns0:cNvPr id="45" name="Text 39"/>
          <ns0:cNvSpPr txBox="1"/>
          <ns0:nvPr/>
        </ns0:nvSpPr>
        <ns0:spPr>
          <ns1:xfrm>
            <ns1:off x="7795992" y="5074920"/>
            <ns1:ext cx="76809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VORSCHAU</ns1:t>
            </ns1:r>
            <ns1:endParaRPr lang="en-US" sz="850" dirty="0"/>
          </ns1:p>
        </ns0:txBody>
      </ns0:sp>
      <ns0:sp>
        <ns0:nvSpPr>
          <ns0:cNvPr id="46" name="glass tile"/>
          <ns0:cNvSpPr/>
          <ns0:nvPr/>
        </ns0:nvSpPr>
        <ns0:spPr>
          <ns1:xfrm>
            <ns1:off x="9614367" y="2194560"/>
            <ns1:ext cx="2028688" cy="3291840"/>
          </ns1:xfrm>
          <ns1:prstGeom prst="roundRect">
            <ns1:avLst>
              <ns1:gd name="adj" fmla="val 6310"/>
            </ns1:avLst>
          </ns1:prstGeom>
          <ns1:solidFill>
            <ns1:srgbClr val="FFFFFF">
              <ns1:alpha val="4000"/>
            </ns1:srgbClr>
          </ns1:solidFill>
          <ns1:ln w="9525">
            <ns1:solidFill>
              <ns1:srgbClr val="FFFFFF">
                <ns1:alpha val="22000"/>
              </ns1:srgbClr>
            </ns1:solidFill>
            <ns1:prstDash val="solid"/>
          </ns1:ln>
        </ns0:spPr>
      </ns0:sp>
      <ns0:sp>
        <ns0:nvSpPr>
          <ns0:cNvPr id="47" name="Shape 41"/>
          <ns0:cNvSpPr/>
          <ns0:nvPr/>
        </ns0:nvSpPr>
        <ns0:spPr>
          <ns1:xfrm>
            <ns1:off x="9778959" y="2205533"/>
            <ns1:ext cx="1699504" cy="0"/>
          </ns1:xfrm>
          <ns1:prstGeom prst="line">
            <ns1:avLst/>
          </ns1:prstGeom>
          <ns1:noFill/>
          <ns1:ln w="9525">
            <ns1:solidFill>
              <ns1:srgbClr val="FFFFFF">
                <ns1:alpha val="30000"/>
              </ns1:srgbClr>
            </ns1:solidFill>
            <ns1:prstDash val="solid"/>
          </ns1:ln>
        </ns0:spPr>
      </ns0:sp>
      <ns0:sp>
        <ns0:nvSpPr>
          <ns0:cNvPr id="48" name="node"/>
          <ns0:cNvSpPr/>
          <ns0:nvPr/>
        </ns0:nvSpPr>
        <ns0:spPr>
          <ns1:xfrm>
            <ns1:off x="9842967" y="2468880"/>
            <ns1:ext cx="603504" cy="603504"/>
          </ns1:xfrm>
          <ns1:prstGeom prst="ellipse">
            <ns1:avLst/>
          </ns1:prstGeom>
          <ns1:solidFill>
            <ns1:srgbClr val="061321"/>
          </ns1:solidFill>
          <ns1:ln w="12700">
            <ns1:solidFill>
              <ns1:srgbClr val="A8BBCE">
                <ns1:alpha val="80000"/>
              </ns1:srgbClr>
            </ns1:solidFill>
            <ns1:prstDash val="solid"/>
          </ns1:ln>
        </ns0:spPr>
      </ns0:sp>
      <ns0:pic>
        <ns0:nvPicPr>
          <ns0:cNvPr id="49" name="icon authority" descr="ETHORITY illustration or source figure">    </ns0:cNvPr>
          <ns0:cNvPicPr>
            <ns1:picLocks noChangeAspect="1"/>
          </ns0:cNvPicPr>
          <ns0:nvPr/>
        </ns0:nvPicPr>
        <ns0:blipFill>
          <ns1:blip ns2:embed="rId5"/>
          <ns1:stretch>
            <ns1:fillRect/>
          </ns1:stretch>
        </ns0:blipFill>
        <ns0:spPr>
          <ns1:xfrm>
            <ns1:off x="9970983" y="2596896"/>
            <ns1:ext cx="347472" cy="347472"/>
          </ns1:xfrm>
          <ns1:prstGeom prst="rect">
            <ns1:avLst/>
          </ns1:prstGeom>
        </ns0:spPr>
      </ns0:pic>
      <ns0:sp>
        <ns0:nvSpPr>
          <ns0:cNvPr id="50" name="Text 43"/>
          <ns0:cNvSpPr txBox="1"/>
          <ns0:nvPr/>
        </ns0:nvSpPr>
        <ns0:spPr>
          <ns1:xfrm>
            <ns1:off x="9842967"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Wachsen</ns1:t>
            </ns1:r>
            <ns1:endParaRPr lang="en-US" sz="2000" dirty="0"/>
          </ns1:p>
        </ns0:txBody>
      </ns0:sp>
      <ns0:sp>
        <ns0:nvSpPr>
          <ns0:cNvPr id="51" name="Text 44"/>
          <ns0:cNvSpPr txBox="1"/>
          <ns0:nvPr/>
        </ns0:nvSpPr>
        <ns0:spPr>
          <ns1:xfrm>
            <ns1:off x="9842967"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Trust Infrastructure</ns1:t>
            </ns1:r>
            <ns1:endParaRPr lang="en-US" sz="1200" dirty="0"/>
          </ns1:p>
        </ns0:txBody>
      </ns0:sp>
      <ns0:sp>
        <ns0:nvSpPr>
          <ns0:cNvPr id="52" name="Text 45"/>
          <ns0:cNvSpPr txBox="1"/>
          <ns0:nvPr/>
        </ns0:nvSpPr>
        <ns0:spPr>
          <ns1:xfrm>
            <ns1:off x="9842967"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Trust Profiles, Passport, Handshake (Simulation).</ns1:t>
            </ns1:r>
            <ns1:endParaRPr lang="en-US" sz="1200" dirty="0"/>
          </ns1:p>
        </ns0:txBody>
      </ns0:sp>
      <ns0:sp>
        <ns0:nvSpPr>
          <ns0:cNvPr id="53" name="status chip"/>
          <ns0:cNvSpPr/>
          <ns0:nvPr/>
        </ns0:nvSpPr>
        <ns0:spPr>
          <ns1:xfrm>
            <ns1:off x="9842967" y="5074920"/>
            <ns1:ext cx="928116" cy="256032"/>
          </ns1:xfrm>
          <ns1:prstGeom prst="roundRect">
            <ns1:avLst>
              <ns1:gd name="adj" fmla="val 50000"/>
            </ns1:avLst>
          </ns1:prstGeom>
          <ns1:solidFill>
            <ns1:srgbClr val="A8BBCE">
              <ns1:alpha val="0"/>
            </ns1:srgbClr>
          </ns1:solidFill>
          <ns1:ln w="9525">
            <ns1:solidFill>
              <ns1:srgbClr val="A8BBCE">
                <ns1:alpha val="70000"/>
              </ns1:srgbClr>
            </ns1:solidFill>
            <ns1:prstDash val="solid"/>
          </ns1:ln>
        </ns0:spPr>
      </ns0:sp>
      <ns0:sp>
        <ns0:nvSpPr>
          <ns0:cNvPr id="54" name="Shape 47"/>
          <ns0:cNvSpPr/>
          <ns0:nvPr/>
        </ns0:nvSpPr>
        <ns0:spPr>
          <ns1:xfrm>
            <ns1:off x="9934407" y="5166360"/>
            <ns1:ext cx="73152" cy="73152"/>
          </ns1:xfrm>
          <ns1:prstGeom prst="ellipse">
            <ns1:avLst/>
          </ns1:prstGeom>
          <ns1:solidFill>
            <ns1:srgbClr val="A8BBCE"/>
          </ns1:solidFill>
          <ns1:ln w="12700">
            <ns1:solidFill>
              <ns1:srgbClr val="A8BBCE"/>
            </ns1:solidFill>
            <ns1:prstDash val="solid"/>
          </ns1:ln>
        </ns0:spPr>
      </ns0:sp>
      <ns0:sp>
        <ns0:nvSpPr>
          <ns0:cNvPr id="55" name="Text 48"/>
          <ns0:cNvSpPr txBox="1"/>
          <ns0:nvPr/>
        </ns0:nvSpPr>
        <ns0:spPr>
          <ns1:xfrm>
            <ns1:off x="10062423"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A8BBCE"/>
                </ns1:solidFill>
              </ns1:rPr>
              <ns1:t>ROADMAP</ns1:t>
            </ns1:r>
            <ns1:endParaRPr lang="en-US" sz="850" dirty="0"/>
          </ns1:p>
        </ns0:txBody>
      </ns0:sp>
      <ns0:sp>
        <ns0:nvSpPr>
          <ns0:cNvPr id="56" name="Text 49"/>
          <ns0:cNvSpPr txBox="1"/>
          <ns0:nvPr/>
        </ns0:nvSpPr>
        <ns0:spPr>
          <ns1:xfrm>
            <ns1:off x="548640" y="5669280"/>
            <ns1:ext cx="11094415" cy="320040"/>
          </ns1:xfrm>
          <ns1:prstGeom prst="rect">
            <ns1:avLst/>
          </ns1:prstGeom>
          <ns1:noFill/>
          <ns1:ln/>
        </ns0:spPr>
        <ns0:txBody>
          <ns1:bodyPr wrap="square" lIns="0" tIns="0" rIns="0" bIns="0" rtlCol="0" anchor="ctr"/>
          <ns1:lstStyle/>
          <ns1:p>
            <ns1:pPr indent="0" marL="0">
              <ns1:buNone/>
            </ns1:pPr>
            <ns1:r>
              <ns1:rPr lang="en-US" sz="1200" dirty="0">
                <ns1:solidFill>
                  <ns1:srgbClr val="8DA2B8"/>
                </ns1:solidFill>
              </ns1:rPr>
              <ns1:t>Oktober 2026: Leistungen nach Vereinbarung; Workspace-Demonstration; geplantes Vertrauensnetzwerk. Das gezeigte Nachweisprotokoll beschreibt eine angestrebte Ereignishistorie.</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4</ns1:t>
            </ns1:fld>
            <ns1:endParaRPr lang="en-US"/>
          </ns1:p>
        </ns0:txBody>
      </ns0:sp>
    </ns0:spTree>
  </ns0:cSld>
  <ns0:clrMapOvr>
    <ns1:masterClrMapping/>
  </ns0:clrMapOvr>
</ns0: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5">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START</ns1:t>
            </ns1:r>
            <ns1:endParaRPr lang="en-US" sz="1100" dirty="0"/>
          </ns1:p>
        </ns0:txBody>
      </ns0:sp>
      <ns0:sp>
        <ns0:nvSpPr>
          <ns0:cNvPr id="4" name="Text 1"/>
          <ns0:cNvSpPr txBox="1"/>
          <ns0:nvPr/>
        </ns0:nvSpPr>
        <ns0:spPr>
          <ns1:xfrm>
            <ns1:off x="548640" y="822960"/>
            <ns1:ext cx="7589520" cy="1083056"/>
          </ns1:xfrm>
          <ns1:prstGeom prst="rect">
            <ns1:avLst/>
          </ns1:prstGeom>
          <ns1:noFill/>
          <ns1:ln/>
        </ns0:spPr>
        <ns0:txBody>
          <ns1:bodyPr wrap="square" lIns="0" tIns="0" rIns="0" bIns="0" rtlCol="0" anchor="t">
            <ns1:normAutofit/>
          </ns1:bodyPr>
          <ns1:lstStyle/>
          <ns1:p>
            <ns1:pPr indent="0" marL="0">
              <ns1:buNone/>
            </ns1:pPr>
            <ns1:r>
              <ns1:rPr lang="en-US" sz="3400" dirty="0">
                <ns1:solidFill>
                  <ns1:srgbClr val="FFFFFF"/>
                </ns1:solidFill>
              </ns1:rPr>
              <ns1:t>Welche Entscheidung liegt auf Ihrem Tisch?</ns1:t>
            </ns1:r>
            <ns1:endParaRPr lang="en-US" sz="3400" dirty="0"/>
          </ns1:p>
        </ns0:txBody>
      </ns0:sp>
      <ns0:sp>
        <ns0:nvSpPr>
          <ns0:cNvPr id="5" name="Text 2"/>
          <ns0:cNvSpPr txBox="1"/>
          <ns0:nvPr/>
        </ns0:nvSpPr>
        <ns0:spPr>
          <ns1:xfrm>
            <ns1:off x="548640" y="1951736"/>
            <ns1:ext cx="7589520" cy="882904"/>
          </ns1:xfrm>
          <ns1:prstGeom prst="rect">
            <ns1:avLst/>
          </ns1:prstGeom>
          <ns1:noFill/>
          <ns1:ln/>
        </ns0:spPr>
        <ns0:txBody>
          <ns1:bodyPr wrap="square" lIns="0" tIns="0" rIns="0" bIns="0" rtlCol="0" anchor="t"/>
          <ns1:lstStyle/>
          <ns1:p>
            <ns1:pPr indent="0" marL="0">
              <ns1:buNone/>
            </ns1:pPr>
            <ns1:r>
              <ns1:rPr lang="en-US" sz="1700" dirty="0">
                <ns1:solidFill>
                  <ns1:srgbClr val="DCE4EE"/>
                </ns1:solidFill>
              </ns1:rPr>
              <ns1:t>Ein Reifegrad-Check, ein AI-Act-Sprint oder eine Investitionsentscheidung: fester Umfang, unterschriebenes Ergebnis.</ns1:t>
            </ns1:r>
            <ns1:endParaRPr lang="en-US" sz="1700" dirty="0"/>
          </ns1:p>
        </ns0:txBody>
      </ns0:sp>
      <ns0:sp>
        <ns0:nvSpPr>
          <ns0:cNvPr id="6" name="primary action">
            <ns1:hlinkClick ns2:id="rId2" tooltip="30-Minuten-Gespräch anfragen"/>
          </ns0:cNvPr>
          <ns0:cNvSpPr/>
          <ns0:nvPr/>
        </ns0:nvSpPr>
        <ns0:spPr>
          <ns1:xfrm>
            <ns1:off x="548640" y="2698496"/>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600" b="1" u="sng" dirty="0">
                <ns1:solidFill>
                  <ns1:srgbClr val="061321"/>
                </ns1:solidFill>
                <ns1:hlinkClick ns2:id="rId2" invalidUrl="" action="" tgtFrame="" tooltip="30-Minuten-Gespräch anfragen" history="1" highlightClick="0" endSnd="0">
                  <ns1:extLst>
                    <ns1:ext uri="{A12FA001-AC4F-418D-AE19-62706E023703}">
                      <ns3:hlinkClr val="tx"/>
                    </ns1:ext>
                  </ns1:extLst>
                </ns1:hlinkClick>
              </ns1:rPr>
              <ns1:t>30-Minuten-Gespräch anfragen</ns1:t>
            </ns1:r>
            <ns1:endParaRPr lang="en-US" sz="16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Sten Franke</ns1:t>
            </ns1:r>
            <ns1:endParaRPr lang="en-US" sz="1700" dirty="0"/>
          </ns1:p>
          <ns1:p>
            <ns1:pPr indent="0" marL="0">
              <ns1:spcAft>
                <ns1:spcPts val="400"/>
              </ns1:spcAft>
              <ns1:buNone/>
            </ns1:pPr>
            <ns1:r>
              <ns1:rPr lang="en-US" sz="1200" b="1" dirty="0">
                <ns1:solidFill>
                  <ns1:srgbClr val="67E8F9"/>
                </ns1:solidFill>
              </ns1:rPr>
              <ns1:t>Founder, Principal Architect &amp; Lead Creator</ns1:t>
            </ns1:r>
            <ns1:endParaRPr lang="en-US" sz="1700" dirty="0"/>
          </ns1:p>
          <ns1:p>
            <ns1:pPr indent="0" marL="0">
              <ns1:buNone/>
            </ns1:pPr>
            <ns1:r>
              <ns1:rPr lang="en-US" sz="1400" dirty="0">
                <ns1:solidFill>
                  <ns1:srgbClr val="DCE4EE"/>
                </ns1:solidFill>
              </ns1:rPr>
              <ns1:t>Schöpfer und Architekt der KI-Systeme von ETHORITY: Unternehmensstrategie, Marktintelligenz und Engineering aus einer Hand.</ns1:t>
            </ns1:r>
            <ns1:endParaRPr lang="en-US" sz="17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Severin L. Wilson</ns1:t>
            </ns1:r>
            <ns1:endParaRPr lang="en-US" sz="1700" dirty="0"/>
          </ns1:p>
          <ns1:p>
            <ns1:pPr indent="0" marL="0">
              <ns1:spcAft>
                <ns1:spcPts val="400"/>
              </ns1:spcAft>
              <ns1:buNone/>
            </ns1:pPr>
            <ns1:r>
              <ns1:rPr lang="en-US" sz="1200" b="1" dirty="0">
                <ns1:solidFill>
                  <ns1:srgbClr val="7FE0B0"/>
                </ns1:solidFill>
              </ns1:rPr>
              <ns1:t>Chief Business &amp; Transformation Officer</ns1:t>
            </ns1:r>
            <ns1:endParaRPr lang="en-US" sz="1700" dirty="0"/>
          </ns1:p>
          <ns1:p>
            <ns1:pPr indent="0" marL="0">
              <ns1:buNone/>
            </ns1:pPr>
            <ns1:r>
              <ns1:rPr lang="en-US" sz="1400" dirty="0">
                <ns1:solidFill>
                  <ns1:srgbClr val="DCE4EE"/>
                </ns1:solidFill>
              </ns1:rPr>
              <ns1:t>Verbindet Unternehmenspartnerschaften, organisatorischen Wandel und verantwortlichen KI-Einsatz.</ns1:t>
            </ns1:r>
            <ns1:endParaRPr lang="en-US" sz="17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500" u="sng" dirty="0">
                <ns1:solidFill>
                  <ns1:srgbClr val="67E8F9"/>
                </ns1:solidFill>
                <ns1:hlinkClick ns2:id="rId5" invalidUrl="" action="" tgtFrame="" tooltip="sten@ethority.ai" history="1" highlightClick="0" endSnd="0">
                  <ns1:extLst>
                    <ns1:ext uri="{A12FA001-AC4F-418D-AE19-62706E023703}">
                      <ns3:hlinkClr val="tx"/>
                    </ns1:ext>
                  </ns1:extLst>
                </ns1:hlinkClick>
              </ns1:rPr>
              <ns1:t>sten@ethority.ai</ns1:t>
            </ns1:r>
            <ns1:pPr indent="0" marL="0">
              <ns1:buNone/>
            </ns1:pPr>
            <ns1:r>
              <ns1:rPr lang="en-US" sz="1500" dirty="0">
                <ns1:solidFill>
                  <ns1:srgbClr val="7F93A8"/>
                </ns1:solidFill>
              </ns1:rPr>
              <ns1:t>   ·   </ns1:t>
            </ns1:r>
            <ns1:pPr indent="0" marL="0">
              <ns1:buNone/>
            </ns1:pPr>
            <ns1:r>
              <ns1:rPr lang="en-US" sz="1500" u="sng" dirty="0">
                <ns1:solidFill>
                  <ns1:srgbClr val="67E8F9"/>
                </ns1:solidFill>
                <ns1:hlinkClick ns2:id="rId6" invalidUrl="" action="" tgtFrame="" tooltip="ETHORITY website" history="1" highlightClick="0" endSnd="0">
                  <ns1:extLst>
                    <ns1:ext uri="{A12FA001-AC4F-418D-AE19-62706E023703}">
                      <ns3:hlinkClr val="tx"/>
                    </ns1:ext>
                  </ns1:extLst>
                </ns1:hlinkClick>
              </ns1:rPr>
              <ns1:t>ethority.ai</ns1:t>
            </ns1:r>
            <ns1:endParaRPr lang="en-US" sz="15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500" i="1" dirty="0">
                <ns1:solidFill>
                  <ns1:srgbClr val="FFFFFF"/>
                </ns1:solidFill>
              </ns1:rPr>
              <ns1:t>KI wirksam einsetzen – mit Evidenz.</ns1:t>
            </ns1:r>
            <ns1:endParaRPr lang="en-US" sz="15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5</ns1:t>
            </ns1:fld>
            <ns1:endParaRPr lang="en-US"/>
          </ns1:p>
        </ns0:txBody>
      </ns0:sp>
    </ns0:spTree>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Grafik, Quellen und Weiterverwendung</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Ausgabe v2.8 · 23. Oktober 2026. Aktualisierte Grafik v3.11; Evidenzstichtage und fachliche Inhalte bleiben erhalten. Die Grafik zeigt die Referenzauswahl vom 17. Oktober, nicht den Umfang des Studien-Recherchebestands oder Live-Webkatalogs.</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 Grafik © 2026 ETHORITY &amp; STEN.AI LLC, von Sten Franke &amp; ETHORITY®. CC BY-NC-ND 4.0. ETHORITY erlaubt zusätzlich unveränderte redaktionelle und Pressenutzung mit Namensnennung. Kommerzielle Lizenzen: ETHORITY. Daten, Software und fremde Logos und Marken sind ausgenommen.</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Lizenzbedingungen</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Studien-, Quellen-, Software- und Markenrechte bleiben getrennt. Verlinkte Zitate erteilen keine pauschale Erlaubnis zur Weiterverbreitung.</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Unternehmensüberblick</dc:title>
  <dc:subject>PptxGenJS Presentation</dc:subject>
  <dc:creator>ETHORITY &amp; STEN.AI LLC</dc:creator>
  <cp:lastModifiedBy>ETHORITY &amp; STEN.AI LLC</cp:lastModifiedBy>
  <cp:revision>1</cp:revision>
  <dcterms:created xsi:type="dcterms:W3CDTF">2026-10-23T22:48:01Z</dcterms:created>
  <dcterms:modified xsi:type="dcterms:W3CDTF">2026-10-23T22:48:01Z</dcterms:modified>
</cp:coreProperties>
</file>