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THORITY · Company overview" id="{0cf103f5-fa8c-1000-f90d-2d0aefe39289}">
          <p14:sldIdLst>
            <p14:sldId id="256"/>
            <p14:sldId id="257"/>
            <p14:sldId id="258"/>
            <p14:sldId id="259"/>
            <p14:sldId id="260"/>
          </p14:sldIdLst>
        </p14:section>
        <p14:section name="Default-1" id="{25ef2cb9-d000-abac-4e6c-bf594e17fea1}">
          <p14:sldIdLst>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(full bios):
Sten Franke, Founder, Principal Architect &amp; Lead Creator: Sten Franke is a digital pioneer, entrepreneur and AI systems architect who has built companies since 1997. Through mediatime, Gridpatrol and ETHORITY, his work has served hundreds of national and international brands and public institutions. His contributions include the Social Media Prisma and industry work involving BITKOM and BVDW.
He creates ETHORITY’s vision, products and research methods, including the Good AI Prism and AI Business Operating System. His work also extends into biomedical innovation: from advising the Dr. Rurainski Foundation and developing its digital presence to EpiTrace.AI and an agenda focused on cancer research, longevity and healing. Across these fields, he connects market intelligence, engineering and entrepreneurship to build useful AI systems with clear economics, evidence and human accountability.
Severin L. Wilson, Chief Business &amp; Transformation Officer: Severin L. Wilson connects business ambition with the people, capabilities and governance needed to deliver change. Drawing on experience involving Detecon, SAP SuccessFactors and E.ON, he brings expertise in human capital management, digital transformation and international organisational change.
At ETHORITY, his focus is developing client relationships and translating AI opportunities into organisational progress: aligning leadership, developing workforce capabilities, involving employees and establishing accountable human oversight. His contribution to the study examines how organisations turn technical capability into improvements they can sustain.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Cover-image-1.jpe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Section-image-2.jpe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Dark-image-2.jpe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image" Target="../media/Content-image-2.jpe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148840"/>
            <a:ext cx="5852160" cy="201168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Tree>
  </p:cSld>
  <p:clrMapOvr>
    <a:masterClrMapping/>
  </p:clrMapOvr>
</p:sldLayout>
</file>

<file path=ppt/slideLayouts/slideLayout3.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Section">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B9C6D6"/>
                </ns1:solidFill>
              </ns1:rPr>
              <ns1:t>ETHORITY · AI Business Operating System · Company overview v2.8</ns1:t>
            </ns1:r>
            <ns1:endParaRPr lang="en-US" sz="900" dirty="0"/>
          </ns1:p>
        </ns0:txBody>
      </ns0:sp>
      <ns0:sp>
        <ns0:nvSpPr>
          <ns0:cNvPr id="4" name="Text 1"/>
          <ns0:cNvSpPr/>
          <ns0:nvPr>
            <ns0:ph idx="102" type="title" hasCustomPrompt="1"/>
          </ns0:nvPr>
        </ns0:nvSpPr>
        <ns0:spPr>
          <ns1:xfrm>
            <ns1:off x="548640" y="2651760"/>
            <ns1:ext cx="6949440" cy="1463040"/>
          </ns1:xfrm>
          <ns1:prstGeom prst="rect">
            <ns1:avLst/>
          </ns1:prstGeom>
          <ns1:noFill/>
          <ns1:ln/>
        </ns0:spPr>
        <ns0:txBody>
          <ns1:bodyPr wrap="square" rtlCol="0"/>
          <ns1:lstStyle>
            <ns1:lvl1pPr algn="l" indent="0" marL="0">
              <ns1:buNone/>
              <ns1:defRPr lang="en-US" sz="3800" b="1" dirty="0">
                <ns1:solidFill>
                  <ns1:srgbClr val="FFFFFF"/>
                </ns1:solidFill>
              </ns1:defRPr>
            </ns1:lvl1pPr>
          </ns1:lstStyle>
          <ns1:p>
            <ns1:pPr algn="l" indent="0" marL="0">
              <ns1:buNone/>
            </ns1:pPr>
            <ns1:endParaRPr lang="en-US" sz="38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1003</ns1:t>
            </ns1:fld>
            <ns1:endParaRPr lang="en-US"/>
          </ns1:p>
        </ns0:txBody>
      </ns0:sp>
    </ns0:spTree>
  </ns0:cSld>
  <ns0:clrMapOvr>
    <ns1:masterClrMapping/>
  </ns0:clrMapOvr>
</ns0:sldLayout>
</file>

<file path=ppt/slideLayouts/slideLayout4.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Dark">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B9C6D6"/>
                </ns1:solidFill>
              </ns1:rPr>
              <ns1:t>ETHORITY · AI Business Operating System · Company overview v2.8</ns1:t>
            </ns1:r>
            <ns1:endParaRPr lang="en-US" sz="9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rtlCol="0"/>
          <ns1:lstStyle>
            <ns1:lvl1pPr algn="l" indent="0" marL="0">
              <ns1:buNone/>
              <ns1:defRPr lang="en-US" sz="3000" b="1" dirty="0">
                <ns1:solidFill>
                  <ns1:srgbClr val="FFFFFF"/>
                </ns1:solidFill>
              </ns1:defRPr>
            </ns1:lvl1pPr>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1004</ns1:t>
            </ns1:fld>
            <ns1:endParaRPr lang="en-US"/>
          </ns1:p>
        </ns0:txBody>
      </ns0:sp>
    </ns0:spTree>
  </ns0:cSld>
  <ns0:clrMapOvr>
    <ns1:masterClrMapping/>
  </ns0:clrMapOvr>
</ns0:sldLayout>
</file>

<file path=ppt/slideLayouts/slideLayout5.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Content">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6B7C8F"/>
                </ns1:solidFill>
              </ns1:rPr>
              <ns1:t>ETHORITY · AI Business Operating System · Company overview v2.8</ns1:t>
            </ns1:r>
            <ns1:endParaRPr lang="en-US" sz="9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rtlCol="0"/>
          <ns1:lstStyle>
            <ns1:lvl1pPr algn="l" indent="0" marL="0">
              <ns1:buNone/>
              <ns1:defRPr lang="en-US" sz="3000" b="1" dirty="0">
                <ns1:solidFill>
                  <ns1:srgbClr val="0B1726"/>
                </ns1:solidFill>
              </ns1:defRPr>
            </ns1:lvl1pPr>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6B7C8F"/>
                </ns1:solidFill>
              </ns1:defRPr>
            </ns1:lvl1pPr>
          </ns1:lstStyle>
          <ns1:p>
            <ns1:pPr algn="r"/>
            <ns1:fld id="{F7021451-1387-4CA6-816F-3879F97B5CBC}" type="slidenum">
              <ns1:rPr b="0" lang="en-US"/>
              <ns1:t>1005</ns1:t>
            </ns1:fld>
            <ns1:endParaRPr lang="en-US"/>
          </ns1:p>
        </ns0:txBody>
      </ns0:sp>
    </ns0:spTree>
  </ns0:cSld>
  <ns0:clrMapOvr>
    <ns1:masterClrMapping/>
  </ns0:clrMapOvr>
</ns0: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B9C6D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4.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5.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mailto:sten@ethority.ai" TargetMode="External"/><Relationship Id="rId5" Type="http://schemas.openxmlformats.org/officeDocument/2006/relationships/hyperlink" Target="mailto:sten@ethority.ai" TargetMode="External"/><Relationship Id="rId6" Type="http://schemas.openxmlformats.org/officeDocument/2006/relationships/hyperlink" Target="https://ethority.ai" TargetMode="External"/><Relationship Id="rId1" Type="http://schemas.openxmlformats.org/officeDocument/2006/relationships/image" Target="../media/Slide-5-image-1.jpeg"/><Relationship Id="rId3" Type="http://schemas.openxmlformats.org/officeDocument/2006/relationships/image" Target="../media/image-5-2.jpg"/><Relationship Id="rId4" Type="http://schemas.openxmlformats.org/officeDocument/2006/relationships/image" Target="../media/image-5-3.jpg"/><Relationship Id="rId7" Type="http://schemas.openxmlformats.org/officeDocument/2006/relationships/slideLayout" Target="../slideLayouts/slideLayout4.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hyperlink" Target="https://creativecommons.org/licenses/by-nc-nd/4.0/" TargetMode="External"/><Relationship Id="rId2" Type="http://schemas.openxmlformats.org/officeDocument/2006/relationships/slideLayout" Target="../slideLayouts/slideLayout5.xml"/><Relationship Id="rId3" Type="http://schemas.openxmlformats.org/officeDocument/2006/relationships/notesSlide" Target="../notesSlides/notesSlide6.xml"/></Relationships>
</file>

<file path=ppt/slides/slide1.xml><?xml version="1.0" encoding="utf-8"?>
<ns0:sld xmlns:ns0="http://schemas.openxmlformats.org/presentationml/2006/main" xmlns:ns1="http://schemas.openxmlformats.org/drawingml/2006/main" xmlns:ns2="http://schemas.openxmlformats.org/officeDocument/2006/relationships">
  <ns0:cSld name="Slide 1">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502920"/>
            <ns1:ext cx="457200" cy="457200"/>
          </ns1:xfrm>
          <ns1:prstGeom prst="rect">
            <ns1:avLst/>
          </ns1:prstGeom>
        </ns0:spPr>
      </ns0:pic>
      <ns0:sp>
        <ns0:nvSpPr>
          <ns0:cNvPr id="3" name="Text 0"/>
          <ns0:cNvSpPr txBox="1"/>
          <ns0:nvPr/>
        </ns0:nvSpPr>
        <ns0:spPr>
          <ns1:xfrm>
            <ns1:off x="1115568" y="475488"/>
            <ns1:ext cx="4114800" cy="548640"/>
          </ns1:xfrm>
          <ns1:prstGeom prst="rect">
            <ns1:avLst/>
          </ns1:prstGeom>
          <ns1:noFill/>
          <ns1:ln/>
        </ns0:spPr>
        <ns0:txBody>
          <ns1:bodyPr wrap="square" lIns="0" tIns="0" rIns="0" bIns="0" rtlCol="0" anchor="ctr"/>
          <ns1:lstStyle/>
          <ns1:p>
            <ns1:pPr indent="0" marL="0">
              <ns1:buNone/>
            </ns1:pPr>
            <ns1:r>
              <ns1:rPr lang="en-US" sz="1500" b="1" spc="600" kern="0" dirty="0">
                <ns1:solidFill>
                  <ns1:srgbClr val="FFFFFF"/>
                </ns1:solidFill>
              </ns1:rPr>
              <ns1:t>ETHORITY</ns1:t>
            </ns1:r>
            <ns1:endParaRPr lang="en-US" sz="1500" dirty="0"/>
          </ns1:p>
          <ns1:p>
            <ns1:pPr indent="0" marL="0">
              <ns1:buNone/>
            </ns1:pPr>
            <ns1:r>
              <ns1:rPr lang="en-US" sz="900" spc="300" kern="0" dirty="0">
                <ns1:solidFill>
                  <ns1:srgbClr val="B9C6D6"/>
                </ns1:solidFill>
              </ns1:rPr>
              <ns1:t>AI BUSINESS OPERATING SYSTEM</ns1:t>
            </ns1:r>
            <ns1:endParaRPr lang="en-US" sz="1500" dirty="0"/>
          </ns1:p>
        </ns0:txBody>
      </ns0:sp>
      <ns0:pic>
        <ns0:nvPicPr>
          <ns0:cNvPr id="4" name="Good AI Prism" descr="ETHORITY illustration or source figure">    </ns0:cNvPr>
          <ns0:cNvPicPr>
            <ns1:picLocks noChangeAspect="1"/>
          </ns0:cNvPicPr>
          <ns0:nvPr/>
        </ns0:nvPicPr>
        <ns0:blipFill>
          <ns1:blip ns2:embed="rId2"/>
          <ns1:stretch>
            <ns1:fillRect/>
          </ns1:stretch>
        </ns0:blipFill>
        <ns0:spPr>
          <ns1:xfrm>
            <ns1:off x="7818120" y="411480"/>
            <ns1:ext cx="4160520" cy="3419856"/>
          </ns1:xfrm>
          <ns1:prstGeom prst="rect">
            <ns1:avLst/>
          </ns1:prstGeom>
        </ns0:spPr>
      </ns0:pic>
      <ns0:sp>
        <ns0:nvSpPr>
          <ns0:cNvPr id="5" name="Text 1"/>
          <ns0:cNvSpPr txBox="1"/>
          <ns0:nvPr/>
        </ns0:nvSpPr>
        <ns0:spPr>
          <ns1:xfrm>
            <ns1:off x="548640" y="1325880"/>
            <ns1:ext cx="7086600" cy="320040"/>
          </ns1:xfrm>
          <ns1:prstGeom prst="rect">
            <ns1:avLst/>
          </ns1:prstGeom>
          <ns1:noFill/>
          <ns1:ln/>
        </ns0:spPr>
        <ns0:txBody>
          <ns1:bodyPr wrap="square" lIns="0" tIns="0" rIns="0" bIns="0" rtlCol="0" anchor="ctr"/>
          <ns1:lstStyle/>
          <ns1:p>
            <ns1:pPr indent="0" marL="0">
              <ns1:buNone/>
            </ns1:pPr>
            <ns1:r>
              <ns1:rPr lang="en-US" sz="1300" b="1" spc="200" kern="0" dirty="0">
                <ns1:solidFill>
                  <ns1:srgbClr val="67E8F9"/>
                </ns1:solidFill>
              </ns1:rPr>
              <ns1:t>COMPANY OVERVIEW</ns1:t>
            </ns1:r>
            <ns1:endParaRPr lang="en-US" sz="1300" dirty="0"/>
          </ns1:p>
        </ns0:txBody>
      </ns0:sp>
      <ns0:sp>
        <ns0:nvSpPr>
          <ns0:cNvPr id="6" name="Text 2"/>
          <ns0:cNvSpPr txBox="1"/>
          <ns0:nvPr/>
        </ns0:nvSpPr>
        <ns0:spPr>
          <ns1:xfrm>
            <ns1:off x="548640" y="1737360"/>
            <ns1:ext cx="7086600" cy="645160"/>
          </ns1:xfrm>
          <ns1:prstGeom prst="rect">
            <ns1:avLst/>
          </ns1:prstGeom>
          <ns1:noFill/>
          <ns1:ln/>
        </ns0:spPr>
        <ns0:txBody>
          <ns1:bodyPr wrap="square" lIns="0" tIns="0" rIns="0" bIns="0" rtlCol="0" anchor="t"/>
          <ns1:lstStyle/>
          <ns1:p>
            <ns1:pPr indent="0" marL="0">
              <ns1:buNone/>
            </ns1:pPr>
            <ns1:r>
              <ns1:rPr lang="en-US" sz="4000" dirty="0">
                <ns1:solidFill>
                  <ns1:srgbClr val="FFFFFF"/>
                </ns1:solidFill>
              </ns1:rPr>
              <ns1:t>ETHORITY. Put AI to work.</ns1:t>
            </ns1:r>
            <ns1:endParaRPr lang="en-US" sz="4000" dirty="0"/>
          </ns1:p>
        </ns0:txBody>
      </ns0:sp>
      <ns0:sp>
        <ns0:nvSpPr>
          <ns0:cNvPr id="7" name="Text 3"/>
          <ns0:cNvSpPr txBox="1"/>
          <ns0:nvPr/>
        </ns0:nvSpPr>
        <ns0:spPr>
          <ns1:xfrm>
            <ns1:off x="548640" y="2519680"/>
            <ns1:ext cx="7086600" cy="1595120"/>
          </ns1:xfrm>
          <ns1:prstGeom prst="rect">
            <ns1:avLst/>
          </ns1:prstGeom>
          <ns1:noFill/>
          <ns1:ln/>
        </ns0:spPr>
        <ns0:txBody>
          <ns1:bodyPr wrap="square" lIns="0" tIns="0" rIns="0" bIns="0" rtlCol="0" anchor="t"/>
          <ns1:lstStyle/>
          <ns1:p>
            <ns1:pPr indent="0" marL="0">
              <ns1:buNone/>
            </ns1:pPr>
            <ns1:r>
              <ns1:rPr lang="en-US" sz="2000" dirty="0">
                <ns1:solidFill>
                  <ns1:srgbClr val="DCE4EE"/>
                </ns1:solidFill>
              </ns1:rPr>
              <ns1:t>Help organisations choose and put AI to work with clear evidence, accountable decisions and measurable business value.</ns1:t>
            </ns1:r>
            <ns1:endParaRPr lang="en-US" sz="2000" dirty="0"/>
          </ns1:p>
        </ns0:txBody>
      </ns0:sp>
      <ns0:sp>
        <ns0:nvSpPr>
          <ns0:cNvPr id="8" name="class chip"/>
          <ns0:cNvSpPr/>
          <ns0:nvPr/>
        </ns0:nvSpPr>
        <ns0:spPr>
          <ns1:xfrm>
            <ns1:off x="548640" y="4297680"/>
            <ns1:ext cx="3588410" cy="603504"/>
          </ns1:xfrm>
          <ns1:prstGeom prst="roundRect">
            <ns1:avLst>
              <ns1:gd name="adj" fmla="val 12121"/>
            </ns1:avLst>
          </ns1:prstGeom>
          <ns1:solidFill>
            <ns1:srgbClr val="FFFFFF">
              <ns1:alpha val="8000"/>
            </ns1:srgbClr>
          </ns1:solidFill>
          <ns1:ln w="9525">
            <ns1:solidFill>
              <ns1:srgbClr val="FFFFFF">
                <ns1:alpha val="22000"/>
              </ns1:srgbClr>
            </ns1:solidFill>
            <ns1:prstDash val="solid"/>
          </ns1:ln>
        </ns0:spPr>
      </ns0:sp>
      <ns0:sp>
        <ns0:nvSpPr>
          <ns0:cNvPr id="9" name="Text 5"/>
          <ns0:cNvSpPr txBox="1"/>
          <ns0:nvPr/>
        </ns0:nvSpPr>
        <ns0:spPr>
          <ns1:xfrm>
            <ns1:off x="685800" y="4297680"/>
            <ns1:ext cx="3359810" cy="603504"/>
          </ns1:xfrm>
          <ns1:prstGeom prst="rect">
            <ns1:avLst/>
          </ns1:prstGeom>
          <ns1:noFill/>
          <ns1:ln/>
        </ns0:spPr>
        <ns0:txBody>
          <ns1:bodyPr wrap="square" lIns="0" tIns="0" rIns="0" bIns="0" rtlCol="0" anchor="ctr"/>
          <ns1:lstStyle/>
          <ns1:p>
            <ns1:pPr indent="0" marL="0">
              <ns1:buNone/>
            </ns1:pPr>
            <ns1:r>
              <ns1:rPr lang="en-US" sz="1500" b="1" dirty="0">
                <ns1:solidFill>
                  <ns1:srgbClr val="FFFFFF"/>
                </ns1:solidFill>
              </ns1:rPr>
              <ns1:t>Research</ns1:t>
            </ns1:r>
            <ns1:endParaRPr lang="en-US" sz="1500" dirty="0"/>
          </ns1:p>
          <ns1:p>
            <ns1:pPr indent="0" marL="0">
              <ns1:buNone/>
            </ns1:pPr>
            <ns1:r>
              <ns1:rPr lang="en-US" sz="1100" dirty="0">
                <ns1:solidFill>
                  <ns1:srgbClr val="B9C6D6"/>
                </ns1:solidFill>
              </ns1:rPr>
              <ns1:t>Good AI Prism</ns1:t>
            </ns1:r>
            <ns1:endParaRPr lang="en-US" sz="1500" dirty="0"/>
          </ns1:p>
        </ns0:txBody>
      </ns0:sp>
      <ns0:sp>
        <ns0:nvSpPr>
          <ns0:cNvPr id="10" name="class chip"/>
          <ns0:cNvSpPr/>
          <ns0:nvPr/>
        </ns0:nvSpPr>
        <ns0:spPr>
          <ns1:xfrm>
            <ns1:off x="4301642" y="4297680"/>
            <ns1:ext cx="3588410" cy="603504"/>
          </ns1:xfrm>
          <ns1:prstGeom prst="roundRect">
            <ns1:avLst>
              <ns1:gd name="adj" fmla="val 12121"/>
            </ns1:avLst>
          </ns1:prstGeom>
          <ns1:solidFill>
            <ns1:srgbClr val="FFFFFF">
              <ns1:alpha val="8000"/>
            </ns1:srgbClr>
          </ns1:solidFill>
          <ns1:ln w="9525">
            <ns1:solidFill>
              <ns1:srgbClr val="FFFFFF">
                <ns1:alpha val="22000"/>
              </ns1:srgbClr>
            </ns1:solidFill>
            <ns1:prstDash val="solid"/>
          </ns1:ln>
        </ns0:spPr>
      </ns0:sp>
      <ns0:sp>
        <ns0:nvSpPr>
          <ns0:cNvPr id="11" name="Text 7"/>
          <ns0:cNvSpPr txBox="1"/>
          <ns0:nvPr/>
        </ns0:nvSpPr>
        <ns0:spPr>
          <ns1:xfrm>
            <ns1:off x="4438802" y="4297680"/>
            <ns1:ext cx="3359810" cy="603504"/>
          </ns1:xfrm>
          <ns1:prstGeom prst="rect">
            <ns1:avLst/>
          </ns1:prstGeom>
          <ns1:noFill/>
          <ns1:ln/>
        </ns0:spPr>
        <ns0:txBody>
          <ns1:bodyPr wrap="square" lIns="0" tIns="0" rIns="0" bIns="0" rtlCol="0" anchor="ctr"/>
          <ns1:lstStyle/>
          <ns1:p>
            <ns1:pPr indent="0" marL="0">
              <ns1:buNone/>
            </ns1:pPr>
            <ns1:r>
              <ns1:rPr lang="en-US" sz="1500" b="1" dirty="0">
                <ns1:solidFill>
                  <ns1:srgbClr val="FFFFFF"/>
                </ns1:solidFill>
              </ns1:rPr>
              <ns1:t>Software</ns1:t>
            </ns1:r>
            <ns1:endParaRPr lang="en-US" sz="1500" dirty="0"/>
          </ns1:p>
          <ns1:p>
            <ns1:pPr indent="0" marL="0">
              <ns1:buNone/>
            </ns1:pPr>
            <ns1:r>
              <ns1:rPr lang="en-US" sz="1100" dirty="0">
                <ns1:solidFill>
                  <ns1:srgbClr val="B9C6D6"/>
                </ns1:solidFill>
              </ns1:rPr>
              <ns1:t>Buyer Intelligence · AI Estate</ns1:t>
            </ns1:r>
            <ns1:endParaRPr lang="en-US" sz="1500" dirty="0"/>
          </ns1:p>
        </ns0:txBody>
      </ns0:sp>
      <ns0:sp>
        <ns0:nvSpPr>
          <ns0:cNvPr id="12" name="class chip"/>
          <ns0:cNvSpPr/>
          <ns0:nvPr/>
        </ns0:nvSpPr>
        <ns0:spPr>
          <ns1:xfrm>
            <ns1:off x="8054645" y="4297680"/>
            <ns1:ext cx="3588410" cy="603504"/>
          </ns1:xfrm>
          <ns1:prstGeom prst="roundRect">
            <ns1:avLst>
              <ns1:gd name="adj" fmla="val 12121"/>
            </ns1:avLst>
          </ns1:prstGeom>
          <ns1:solidFill>
            <ns1:srgbClr val="FFFFFF">
              <ns1:alpha val="8000"/>
            </ns1:srgbClr>
          </ns1:solidFill>
          <ns1:ln w="9525">
            <ns1:solidFill>
              <ns1:srgbClr val="FFFFFF">
                <ns1:alpha val="22000"/>
              </ns1:srgbClr>
            </ns1:solidFill>
            <ns1:prstDash val="solid"/>
          </ns1:ln>
        </ns0:spPr>
      </ns0:sp>
      <ns0:sp>
        <ns0:nvSpPr>
          <ns0:cNvPr id="13" name="Text 9"/>
          <ns0:cNvSpPr txBox="1"/>
          <ns0:nvPr/>
        </ns0:nvSpPr>
        <ns0:spPr>
          <ns1:xfrm>
            <ns1:off x="8191805" y="4297680"/>
            <ns1:ext cx="3359810" cy="603504"/>
          </ns1:xfrm>
          <ns1:prstGeom prst="rect">
            <ns1:avLst/>
          </ns1:prstGeom>
          <ns1:noFill/>
          <ns1:ln/>
        </ns0:spPr>
        <ns0:txBody>
          <ns1:bodyPr wrap="square" lIns="0" tIns="0" rIns="0" bIns="0" rtlCol="0" anchor="ctr"/>
          <ns1:lstStyle/>
          <ns1:p>
            <ns1:pPr indent="0" marL="0">
              <ns1:buNone/>
            </ns1:pPr>
            <ns1:r>
              <ns1:rPr lang="en-US" sz="1500" b="1" dirty="0">
                <ns1:solidFill>
                  <ns1:srgbClr val="FFFFFF"/>
                </ns1:solidFill>
              </ns1:rPr>
              <ns1:t>Engineering</ns1:t>
            </ns1:r>
            <ns1:endParaRPr lang="en-US" sz="1500" dirty="0"/>
          </ns1:p>
          <ns1:p>
            <ns1:pPr indent="0" marL="0">
              <ns1:buNone/>
            </ns1:pPr>
            <ns1:r>
              <ns1:rPr lang="en-US" sz="1100" dirty="0">
                <ns1:solidFill>
                  <ns1:srgbClr val="B9C6D6"/>
                </ns1:solidFill>
              </ns1:rPr>
              <ns1:t>Workflows, agents, data</ns1:t>
            </ns1:r>
            <ns1:endParaRPr lang="en-US" sz="1500" dirty="0"/>
          </ns1:p>
        </ns0:txBody>
      </ns0:sp>
      <ns0:sp>
        <ns0:nvSpPr>
          <ns0:cNvPr id="14" name="class chip"/>
          <ns0:cNvSpPr/>
          <ns0:nvPr/>
        </ns0:nvSpPr>
        <ns0:spPr>
          <ns1:xfrm>
            <ns1:off x="548640" y="5029200"/>
            <ns1:ext cx="3588410" cy="603504"/>
          </ns1:xfrm>
          <ns1:prstGeom prst="roundRect">
            <ns1:avLst>
              <ns1:gd name="adj" fmla="val 12121"/>
            </ns1:avLst>
          </ns1:prstGeom>
          <ns1:solidFill>
            <ns1:srgbClr val="FFFFFF">
              <ns1:alpha val="8000"/>
            </ns1:srgbClr>
          </ns1:solidFill>
          <ns1:ln w="9525">
            <ns1:solidFill>
              <ns1:srgbClr val="FFFFFF">
                <ns1:alpha val="22000"/>
              </ns1:srgbClr>
            </ns1:solidFill>
            <ns1:prstDash val="solid"/>
          </ns1:ln>
        </ns0:spPr>
      </ns0:sp>
      <ns0:sp>
        <ns0:nvSpPr>
          <ns0:cNvPr id="15" name="Text 11"/>
          <ns0:cNvSpPr txBox="1"/>
          <ns0:nvPr/>
        </ns0:nvSpPr>
        <ns0:spPr>
          <ns1:xfrm>
            <ns1:off x="685800" y="5029200"/>
            <ns1:ext cx="3359810" cy="603504"/>
          </ns1:xfrm>
          <ns1:prstGeom prst="rect">
            <ns1:avLst/>
          </ns1:prstGeom>
          <ns1:noFill/>
          <ns1:ln/>
        </ns0:spPr>
        <ns0:txBody>
          <ns1:bodyPr wrap="square" lIns="0" tIns="0" rIns="0" bIns="0" rtlCol="0" anchor="ctr"/>
          <ns1:lstStyle/>
          <ns1:p>
            <ns1:pPr indent="0" marL="0">
              <ns1:buNone/>
            </ns1:pPr>
            <ns1:r>
              <ns1:rPr lang="en-US" sz="1500" b="1" dirty="0">
                <ns1:solidFill>
                  <ns1:srgbClr val="FFFFFF"/>
                </ns1:solidFill>
              </ns1:rPr>
              <ns1:t>Implementation</ns1:t>
            </ns1:r>
            <ns1:endParaRPr lang="en-US" sz="1500" dirty="0"/>
          </ns1:p>
          <ns1:p>
            <ns1:pPr indent="0" marL="0">
              <ns1:buNone/>
            </ns1:pPr>
            <ns1:r>
              <ns1:rPr lang="en-US" sz="1100" dirty="0">
                <ns1:solidFill>
                  <ns1:srgbClr val="B9C6D6"/>
                </ns1:solidFill>
              </ns1:rPr>
              <ns1:t>Enterprise Services · Transformation</ns1:t>
            </ns1:r>
            <ns1:endParaRPr lang="en-US" sz="1500" dirty="0"/>
          </ns1:p>
        </ns0:txBody>
      </ns0:sp>
      <ns0:sp>
        <ns0:nvSpPr>
          <ns0:cNvPr id="16" name="class chip"/>
          <ns0:cNvSpPr/>
          <ns0:nvPr/>
        </ns0:nvSpPr>
        <ns0:spPr>
          <ns1:xfrm>
            <ns1:off x="4301642" y="5029200"/>
            <ns1:ext cx="3588410" cy="603504"/>
          </ns1:xfrm>
          <ns1:prstGeom prst="roundRect">
            <ns1:avLst>
              <ns1:gd name="adj" fmla="val 12121"/>
            </ns1:avLst>
          </ns1:prstGeom>
          <ns1:solidFill>
            <ns1:srgbClr val="FFFFFF">
              <ns1:alpha val="8000"/>
            </ns1:srgbClr>
          </ns1:solidFill>
          <ns1:ln w="9525">
            <ns1:solidFill>
              <ns1:srgbClr val="FFFFFF">
                <ns1:alpha val="22000"/>
              </ns1:srgbClr>
            </ns1:solidFill>
            <ns1:prstDash val="solid"/>
          </ns1:ln>
        </ns0:spPr>
      </ns0:sp>
      <ns0:sp>
        <ns0:nvSpPr>
          <ns0:cNvPr id="17" name="Text 13"/>
          <ns0:cNvSpPr txBox="1"/>
          <ns0:nvPr/>
        </ns0:nvSpPr>
        <ns0:spPr>
          <ns1:xfrm>
            <ns1:off x="4438802" y="5029200"/>
            <ns1:ext cx="3359810" cy="603504"/>
          </ns1:xfrm>
          <ns1:prstGeom prst="rect">
            <ns1:avLst/>
          </ns1:prstGeom>
          <ns1:noFill/>
          <ns1:ln/>
        </ns0:spPr>
        <ns0:txBody>
          <ns1:bodyPr wrap="square" lIns="0" tIns="0" rIns="0" bIns="0" rtlCol="0" anchor="ctr"/>
          <ns1:lstStyle/>
          <ns1:p>
            <ns1:pPr indent="0" marL="0">
              <ns1:buNone/>
            </ns1:pPr>
            <ns1:r>
              <ns1:rPr lang="en-US" sz="1500" b="1" dirty="0">
                <ns1:solidFill>
                  <ns1:srgbClr val="FFFFFF"/>
                </ns1:solidFill>
              </ns1:rPr>
              <ns1:t>Operations</ns1:t>
            </ns1:r>
            <ns1:endParaRPr lang="en-US" sz="1500" dirty="0"/>
          </ns1:p>
          <ns1:p>
            <ns1:pPr indent="0" marL="0">
              <ns1:buNone/>
            </ns1:pPr>
            <ns1:r>
              <ns1:rPr lang="en-US" sz="1100" dirty="0">
                <ns1:solidFill>
                  <ns1:srgbClr val="B9C6D6"/>
                </ns1:solidFill>
              </ns1:rPr>
              <ns1:t>Governed AI that runs</ns1:t>
            </ns1:r>
            <ns1:endParaRPr lang="en-US" sz="1500" dirty="0"/>
          </ns1:p>
        </ns0:txBody>
      </ns0:sp>
      <ns0:sp>
        <ns0:nvSpPr>
          <ns0:cNvPr id="18" name="edition"/>
          <ns0:cNvSpPr txBox="1"/>
          <ns0:nvPr/>
        </ns0:nvSpPr>
        <ns0:spPr>
          <ns1:xfrm>
            <ns1:off x="548640" y="6355080"/>
            <ns1:ext cx="11094415" cy="274320"/>
          </ns1:xfrm>
          <ns1:prstGeom prst="rect">
            <ns1:avLst/>
          </ns1:prstGeom>
          <ns1:noFill/>
          <ns1:ln/>
        </ns0:spPr>
        <ns0:txBody>
          <ns1:bodyPr wrap="square" lIns="0" tIns="0" rIns="0" bIns="0" rtlCol="0" anchor="ctr"/>
          <ns1:lstStyle/>
          <ns1:p>
            <ns1:pPr indent="0" marL="0">
              <ns1:buNone/>
            </ns1:pPr>
            <ns1:r>
              <ns1:rPr lang="en-US" sz="1100" dirty="0">
                <ns1:solidFill>
                  <ns1:srgbClr val="8DA2B8"/>
                </ns1:solidFill>
              </ns1:rPr>
              <ns1:t>Company overview · v2.8 · 21 Oct 2026 · Five slides; full product detail in Products &amp; Services</ns1:t>
            </ns1:r>
            <ns1:endParaRPr lang="en-US" sz="1100" dirty="0"/>
          </ns1:p>
        </ns0:txBody>
      </ns0:sp>
      <ns0:sp>
        <ns0:nvSpPr>
          <ns0:cNvPr id="19" name="Text 0"/>
          <ns0:cNvSpPr/>
          <ns0:nvPr>
            <ns0:ph idx="100" type="title" hasCustomPrompt="1"/>
          </ns0:nvPr>
        </ns0:nvSpPr>
        <ns0:spPr>
          <ns1:xfrm>
            <ns1:off x="548640" y="2148840"/>
            <ns1:ext cx="5852160" cy="2011680"/>
          </ns1:xfrm>
          <ns1:prstGeom prst="rect">
            <ns1:avLst/>
          </ns1:prstGeom>
          <ns1:noFill/>
          <ns1:ln/>
        </ns0:spPr>
        <ns0:txBody>
          <ns1:bodyPr wrap="square" lIns="0" tIns="0" rIns="0" bIns="0" rtlCol="0" anchor="t"/>
          <ns1:lstStyle/>
          <ns1:p>
            <ns1:pPr algn="l" indent="0" marL="0">
              <ns1:buNone/>
            </ns1:pPr>
            <ns1:endParaRPr lang="en-US" sz="4000" dirty="0"/>
          </ns1:p>
        </ns0:txBody>
      </ns0:sp>
    </ns0:spTree>
  </ns0:cSld>
  <ns0:clrMapOvr>
    <ns1:masterClrMapping/>
  </ns0:clrMapOvr>
</ns0:sld>
</file>

<file path=ppt/slides/slide2.xml><?xml version="1.0" encoding="utf-8"?>
<ns0:sld xmlns:ns0="http://schemas.openxmlformats.org/presentationml/2006/main" xmlns:ns1="http://schemas.openxmlformats.org/drawingml/2006/main" xmlns:ns2="http://schemas.openxmlformats.org/officeDocument/2006/relationships" xmlns:ns3="http://schemas.microsoft.com/office/mac/drawingml/2011/main">
  <ns0:cSld name="Slide 2">
    <ns0:spTree>
      <ns0:nvGrpSpPr>
        <ns0:cNvPr id="1" name=""/>
        <ns0:cNvGrpSpPr/>
        <ns0:nvPr/>
      </ns0:nvGrpSpPr>
      <ns0:grpSpPr>
        <ns1:xfrm>
          <ns1:off x="0" y="0"/>
          <ns1:ext cx="0" cy="0"/>
          <ns1:chOff x="0" y="0"/>
          <ns1:chExt cx="0" cy="0"/>
        </ns1:xfrm>
      </ns0:grpSpPr>
      <ns0:sp>
        <ns0:nvSpPr>
          <ns0:cNvPr id="2"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WHAT ETHORITY BUILDS</ns1:t>
            </ns1:r>
            <ns1:endParaRPr lang="en-US" sz="1100" dirty="0"/>
          </ns1:p>
        </ns0:txBody>
      </ns0:sp>
      <ns0:sp>
        <ns0:nvSpPr>
          <ns0:cNvPr id="3"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r>
              <ns1:rPr lang="en-US" sz="2500" b="1" dirty="0">
                <ns1:solidFill>
                  <ns1:srgbClr val="FFFFFF"/>
                </ns1:solidFill>
              </ns1:rPr>
              <ns1:t>Connected work, from market orientation to the next decision</ns1:t>
            </ns1:r>
            <ns1:endParaRPr lang="en-US" sz="3000" dirty="0"/>
          </ns1:p>
        </ns0:txBody>
      </ns0:sp>
      <ns0:sp>
        <ns0:nvSpPr>
          <ns0:cNvPr id="4" name="Text 2"/>
          <ns0:cNvSpPr txBox="1"/>
          <ns0:nvPr/>
        </ns0:nvSpPr>
        <ns0:spPr>
          <ns1:xfrm>
            <ns1:off x="548640" y="1481328"/>
            <ns1:ext cx="11094415" cy="548640"/>
          </ns1:xfrm>
          <ns1:prstGeom prst="rect">
            <ns1:avLst/>
          </ns1:prstGeom>
          <ns1:noFill/>
          <ns1:ln/>
        </ns0:spPr>
        <ns0:txBody>
          <ns1:bodyPr wrap="square" lIns="0" tIns="0" rIns="0" bIns="0" rtlCol="0" anchor="t"/>
          <ns1:lstStyle/>
          <ns1:p>
            <ns1:pPr indent="0" marL="0">
              <ns1:buNone/>
            </ns1:pPr>
            <ns1:r>
              <ns1:rPr lang="en-US" sz="1500" dirty="0">
                <ns1:solidFill>
                  <ns1:srgbClr val="C9D6E2"/>
                </ns1:solidFill>
              </ns1:rPr>
              <ns1:t>Discover → Create → Run → Improve → Grow: research, software, engineering, implementation and operations.</ns1:t>
            </ns1:r>
            <ns1:endParaRPr lang="en-US" sz="1500" dirty="0"/>
          </ns1:p>
        </ns0:txBody>
      </ns0:sp>
      <ns0:sp>
        <ns0:nvSpPr>
          <ns0:cNvPr id="5" name="loop connector"/>
          <ns0:cNvSpPr/>
          <ns0:nvPr/>
        </ns0:nvSpPr>
        <ns0:spPr>
          <ns1:xfrm>
            <ns1:off x="1562984" y="2761488"/>
            <ns1:ext cx="9065727" cy="0"/>
          </ns1:xfrm>
          <ns1:prstGeom prst="line">
            <ns1:avLst/>
          </ns1:prstGeom>
          <ns1:noFill/>
          <ns1:ln w="19050">
            <ns1:solidFill>
              <ns1:srgbClr val="35C8FF">
                <ns1:alpha val="55000"/>
              </ns1:srgbClr>
            </ns1:solidFill>
            <ns1:prstDash val="dash"/>
          </ns1:ln>
        </ns0:spPr>
      </ns0:sp>
      <ns0:sp>
        <ns0:nvSpPr>
          <ns0:cNvPr id="6" name="glass tile"/>
          <ns0:cNvSpPr/>
          <ns0:nvPr/>
        </ns0:nvSpPr>
        <ns0:spPr>
          <ns1:xfrm>
            <ns1:off x="548640"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7" name="Shape 5"/>
          <ns0:cNvSpPr/>
          <ns0:nvPr/>
        </ns0:nvSpPr>
        <ns0:spPr>
          <ns1:xfrm>
            <ns1:off x="713232" y="2205533"/>
            <ns1:ext cx="1699504" cy="0"/>
          </ns1:xfrm>
          <ns1:prstGeom prst="line">
            <ns1:avLst/>
          </ns1:prstGeom>
          <ns1:noFill/>
          <ns1:ln w="9525">
            <ns1:solidFill>
              <ns1:srgbClr val="FFFFFF">
                <ns1:alpha val="30000"/>
              </ns1:srgbClr>
            </ns1:solidFill>
            <ns1:prstDash val="solid"/>
          </ns1:ln>
        </ns0:spPr>
      </ns0:sp>
      <ns0:sp>
        <ns0:nvSpPr>
          <ns0:cNvPr id="8" name="node"/>
          <ns0:cNvSpPr/>
          <ns0:nvPr/>
        </ns0:nvSpPr>
        <ns0:spPr>
          <ns1:xfrm>
            <ns1:off x="777240" y="2468880"/>
            <ns1:ext cx="603504" cy="603504"/>
          </ns1:xfrm>
          <ns1:prstGeom prst="ellipse">
            <ns1:avLst/>
          </ns1:prstGeom>
          <ns1:solidFill>
            <ns1:srgbClr val="061321"/>
          </ns1:solidFill>
          <ns1:ln w="12700">
            <ns1:solidFill>
              <ns1:srgbClr val="7FE0B0">
                <ns1:alpha val="80000"/>
              </ns1:srgbClr>
            </ns1:solidFill>
            <ns1:prstDash val="solid"/>
          </ns1:ln>
        </ns0:spPr>
      </ns0:sp>
      <ns0:pic>
        <ns0:nvPicPr>
          <ns0:cNvPr id="9" name="icon search" descr="ETHORITY illustration or source figure">    </ns0:cNvPr>
          <ns0:cNvPicPr>
            <ns1:picLocks noChangeAspect="1"/>
          </ns0:cNvPicPr>
          <ns0:nvPr/>
        </ns0:nvPicPr>
        <ns0:blipFill>
          <ns1:blip ns2:embed="rId1"/>
          <ns1:stretch>
            <ns1:fillRect/>
          </ns1:stretch>
        </ns0:blipFill>
        <ns0:spPr>
          <ns1:xfrm>
            <ns1:off x="905256" y="2596896"/>
            <ns1:ext cx="347472" cy="347472"/>
          </ns1:xfrm>
          <ns1:prstGeom prst="rect">
            <ns1:avLst/>
          </ns1:prstGeom>
        </ns0:spPr>
      </ns0:pic>
      <ns0:sp>
        <ns0:nvSpPr>
          <ns0:cNvPr id="10" name="Text 7"/>
          <ns0:cNvSpPr txBox="1"/>
          <ns0:nvPr/>
        </ns0:nvSpPr>
        <ns0:spPr>
          <ns1:xfrm>
            <ns1:off x="777240"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Discover</ns1:t>
            </ns1:r>
            <ns1:endParaRPr lang="en-US" sz="2000" dirty="0"/>
          </ns1:p>
        </ns0:txBody>
      </ns0:sp>
      <ns0:sp>
        <ns0:nvSpPr>
          <ns0:cNvPr id="11" name="Text 8"/>
          <ns0:cNvSpPr txBox="1"/>
          <ns0:nvPr/>
        </ns0:nvSpPr>
        <ns0:spPr>
          <ns1:xfrm>
            <ns1:off x="777240"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Good AI Prism · Buyer Intelligence</ns1:t>
            </ns1:r>
            <ns1:endParaRPr lang="en-US" sz="1200" dirty="0"/>
          </ns1:p>
        </ns0:txBody>
      </ns0:sp>
      <ns0:sp>
        <ns0:nvSpPr>
          <ns0:cNvPr id="12" name="Text 9"/>
          <ns0:cNvSpPr txBox="1"/>
          <ns0:nvPr/>
        </ns0:nvSpPr>
        <ns0:spPr>
          <ns1:xfrm>
            <ns1:off x="777240"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Sourced market map; dated comparisons and shortlists.</ns1:t>
            </ns1:r>
            <ns1:endParaRPr lang="en-US" sz="1200" dirty="0"/>
          </ns1:p>
        </ns0:txBody>
      </ns0:sp>
      <ns0:sp>
        <ns0:nvSpPr>
          <ns0:cNvPr id="13" name="status chip"/>
          <ns0:cNvSpPr/>
          <ns0:nvPr/>
        </ns0:nvSpPr>
        <ns0:spPr>
          <ns1:xfrm>
            <ns1:off x="777240" y="5074920"/>
            <ns1:ext cx="1083564" cy="256032"/>
          </ns1:xfrm>
          <ns1:prstGeom prst="roundRect">
            <ns1:avLst>
              <ns1:gd name="adj" fmla="val 50000"/>
            </ns1:avLst>
          </ns1:prstGeom>
          <ns1:solidFill>
            <ns1:srgbClr val="7FE0B0">
              <ns1:alpha val="14000"/>
            </ns1:srgbClr>
          </ns1:solidFill>
          <ns1:ln w="9525">
            <ns1:solidFill>
              <ns1:srgbClr val="7FE0B0">
                <ns1:alpha val="70000"/>
              </ns1:srgbClr>
            </ns1:solidFill>
            <ns1:prstDash val="solid"/>
          </ns1:ln>
        </ns0:spPr>
      </ns0:sp>
      <ns0:sp>
        <ns0:nvSpPr>
          <ns0:cNvPr id="14" name="Shape 11"/>
          <ns0:cNvSpPr/>
          <ns0:nvPr/>
        </ns0:nvSpPr>
        <ns0:spPr>
          <ns1:xfrm>
            <ns1:off x="868680" y="5166360"/>
            <ns1:ext cx="73152" cy="73152"/>
          </ns1:xfrm>
          <ns1:prstGeom prst="ellipse">
            <ns1:avLst/>
          </ns1:prstGeom>
          <ns1:solidFill>
            <ns1:srgbClr val="7FE0B0"/>
          </ns1:solidFill>
          <ns1:ln w="12700">
            <ns1:solidFill>
              <ns1:srgbClr val="7FE0B0"/>
            </ns1:solidFill>
            <ns1:prstDash val="solid"/>
          </ns1:ln>
        </ns0:spPr>
      </ns0:sp>
      <ns0:sp>
        <ns0:nvSpPr>
          <ns0:cNvPr id="15" name="Text 12"/>
          <ns0:cNvSpPr txBox="1"/>
          <ns0:nvPr/>
        </ns0:nvSpPr>
        <ns0:spPr>
          <ns1:xfrm>
            <ns1:off x="996696" y="5074920"/>
            <ns1:ext cx="845820"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7FE0B0"/>
                </ns1:solidFill>
              </ns1:rPr>
              <ns1:t>AVAILABLE</ns1:t>
            </ns1:r>
            <ns1:endParaRPr lang="en-US" sz="850" dirty="0"/>
          </ns1:p>
        </ns0:txBody>
      </ns0:sp>
      <ns0:sp>
        <ns0:nvSpPr>
          <ns0:cNvPr id="16" name="glass tile"/>
          <ns0:cNvSpPr/>
          <ns0:nvPr/>
        </ns0:nvSpPr>
        <ns0:spPr>
          <ns1:xfrm>
            <ns1:off x="2815072"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17" name="Shape 14"/>
          <ns0:cNvSpPr/>
          <ns0:nvPr/>
        </ns0:nvSpPr>
        <ns0:spPr>
          <ns1:xfrm>
            <ns1:off x="2979664" y="2205533"/>
            <ns1:ext cx="1699504" cy="0"/>
          </ns1:xfrm>
          <ns1:prstGeom prst="line">
            <ns1:avLst/>
          </ns1:prstGeom>
          <ns1:noFill/>
          <ns1:ln w="9525">
            <ns1:solidFill>
              <ns1:srgbClr val="FFFFFF">
                <ns1:alpha val="30000"/>
              </ns1:srgbClr>
            </ns1:solidFill>
            <ns1:prstDash val="solid"/>
          </ns1:ln>
        </ns0:spPr>
      </ns0:sp>
      <ns0:sp>
        <ns0:nvSpPr>
          <ns0:cNvPr id="18" name="node"/>
          <ns0:cNvSpPr/>
          <ns0:nvPr/>
        </ns0:nvSpPr>
        <ns0:spPr>
          <ns1:xfrm>
            <ns1:off x="3043672" y="2468880"/>
            <ns1:ext cx="603504" cy="603504"/>
          </ns1:xfrm>
          <ns1:prstGeom prst="ellipse">
            <ns1:avLst/>
          </ns1:prstGeom>
          <ns1:solidFill>
            <ns1:srgbClr val="061321"/>
          </ns1:solidFill>
          <ns1:ln w="12700">
            <ns1:solidFill>
              <ns1:srgbClr val="7FE0B0">
                <ns1:alpha val="80000"/>
              </ns1:srgbClr>
            </ns1:solidFill>
            <ns1:prstDash val="solid"/>
          </ns1:ln>
        </ns0:spPr>
      </ns0:sp>
      <ns0:pic>
        <ns0:nvPicPr>
          <ns0:cNvPr id="19" name="icon decision" descr="ETHORITY illustration or source figure">    </ns0:cNvPr>
          <ns0:cNvPicPr>
            <ns1:picLocks noChangeAspect="1"/>
          </ns0:cNvPicPr>
          <ns0:nvPr/>
        </ns0:nvPicPr>
        <ns0:blipFill>
          <ns1:blip ns2:embed="rId2"/>
          <ns1:stretch>
            <ns1:fillRect/>
          </ns1:stretch>
        </ns0:blipFill>
        <ns0:spPr>
          <ns1:xfrm>
            <ns1:off x="3171688" y="2596896"/>
            <ns1:ext cx="347472" cy="347472"/>
          </ns1:xfrm>
          <ns1:prstGeom prst="rect">
            <ns1:avLst/>
          </ns1:prstGeom>
        </ns0:spPr>
      </ns0:pic>
      <ns0:sp>
        <ns0:nvSpPr>
          <ns0:cNvPr id="20" name="Text 16"/>
          <ns0:cNvSpPr txBox="1"/>
          <ns0:nvPr/>
        </ns0:nvSpPr>
        <ns0:spPr>
          <ns1:xfrm>
            <ns1:off x="3043672"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Create</ns1:t>
            </ns1:r>
            <ns1:endParaRPr lang="en-US" sz="2000" dirty="0"/>
          </ns1:p>
        </ns0:txBody>
      </ns0:sp>
      <ns0:sp>
        <ns0:nvSpPr>
          <ns0:cNvPr id="21" name="Text 17"/>
          <ns0:cNvSpPr txBox="1"/>
          <ns0:nvPr/>
        </ns0:nvSpPr>
        <ns0:spPr>
          <ns1:xfrm>
            <ns1:off x="3043672"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Decision Record · Opportunity Case</ns1:t>
            </ns1:r>
            <ns1:endParaRPr lang="en-US" sz="1200" dirty="0"/>
          </ns1:p>
        </ns0:txBody>
      </ns0:sp>
      <ns0:sp>
        <ns0:nvSpPr>
          <ns0:cNvPr id="22" name="Text 18"/>
          <ns0:cNvSpPr txBox="1"/>
          <ns0:nvPr/>
        </ns0:nvSpPr>
        <ns0:spPr>
          <ns1:xfrm>
            <ns1:off x="3043672"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Options, owner, economics and stop criteria; signed result.</ns1:t>
            </ns1:r>
            <ns1:endParaRPr lang="en-US" sz="1200" dirty="0"/>
          </ns1:p>
        </ns0:txBody>
      </ns0:sp>
      <ns0:sp>
        <ns0:nvSpPr>
          <ns0:cNvPr id="23" name="status chip"/>
          <ns0:cNvSpPr/>
          <ns0:nvPr/>
        </ns0:nvSpPr>
        <ns0:spPr>
          <ns1:xfrm>
            <ns1:off x="3043672" y="5074920"/>
            <ns1:ext cx="1083564" cy="256032"/>
          </ns1:xfrm>
          <ns1:prstGeom prst="roundRect">
            <ns1:avLst>
              <ns1:gd name="adj" fmla="val 50000"/>
            </ns1:avLst>
          </ns1:prstGeom>
          <ns1:solidFill>
            <ns1:srgbClr val="7FE0B0">
              <ns1:alpha val="14000"/>
            </ns1:srgbClr>
          </ns1:solidFill>
          <ns1:ln w="9525">
            <ns1:solidFill>
              <ns1:srgbClr val="7FE0B0">
                <ns1:alpha val="70000"/>
              </ns1:srgbClr>
            </ns1:solidFill>
            <ns1:prstDash val="solid"/>
          </ns1:ln>
        </ns0:spPr>
      </ns0:sp>
      <ns0:sp>
        <ns0:nvSpPr>
          <ns0:cNvPr id="24" name="Shape 20"/>
          <ns0:cNvSpPr/>
          <ns0:nvPr/>
        </ns0:nvSpPr>
        <ns0:spPr>
          <ns1:xfrm>
            <ns1:off x="3135112" y="5166360"/>
            <ns1:ext cx="73152" cy="73152"/>
          </ns1:xfrm>
          <ns1:prstGeom prst="ellipse">
            <ns1:avLst/>
          </ns1:prstGeom>
          <ns1:solidFill>
            <ns1:srgbClr val="7FE0B0"/>
          </ns1:solidFill>
          <ns1:ln w="12700">
            <ns1:solidFill>
              <ns1:srgbClr val="7FE0B0"/>
            </ns1:solidFill>
            <ns1:prstDash val="solid"/>
          </ns1:ln>
        </ns0:spPr>
      </ns0:sp>
      <ns0:sp>
        <ns0:nvSpPr>
          <ns0:cNvPr id="25" name="Text 21"/>
          <ns0:cNvSpPr txBox="1"/>
          <ns0:nvPr/>
        </ns0:nvSpPr>
        <ns0:spPr>
          <ns1:xfrm>
            <ns1:off x="3263128" y="5074920"/>
            <ns1:ext cx="845820"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7FE0B0"/>
                </ns1:solidFill>
              </ns1:rPr>
              <ns1:t>AVAILABLE</ns1:t>
            </ns1:r>
            <ns1:endParaRPr lang="en-US" sz="850" dirty="0"/>
          </ns1:p>
        </ns0:txBody>
      </ns0:sp>
      <ns0:sp>
        <ns0:nvSpPr>
          <ns0:cNvPr id="26" name="glass tile"/>
          <ns0:cNvSpPr/>
          <ns0:nvPr/>
        </ns0:nvSpPr>
        <ns0:spPr>
          <ns1:xfrm>
            <ns1:off x="5081504" y="2194560"/>
            <ns1:ext cx="2028688" cy="3291840"/>
          </ns1:xfrm>
          <ns1:prstGeom prst="roundRect">
            <ns1:avLst>
              <ns1:gd name="adj" fmla="val 6310"/>
            </ns1:avLst>
          </ns1:prstGeom>
          <ns1:solidFill>
            <ns1:srgbClr val="FFFFFF">
              <ns1:alpha val="9000"/>
            </ns1:srgbClr>
          </ns1:solidFill>
          <ns1:ln w="15875">
            <ns1:solidFill>
              <ns1:srgbClr val="35C8FF">
                <ns1:alpha val="75000"/>
              </ns1:srgbClr>
            </ns1:solidFill>
            <ns1:prstDash val="solid"/>
          </ns1:ln>
          <ns1:effectLst>
            <ns1:outerShdw sx="100000" sy="100000" kx="0" ky="0" algn="bl" rotWithShape="0" blurRad="177800" dist="50800" dir="5400000">
              <ns1:srgbClr val="35C8FF">
                <ns1:alpha val="35000"/>
              </ns1:srgbClr>
            </ns1:outerShdw>
          </ns1:effectLst>
        </ns0:spPr>
      </ns0:sp>
      <ns0:sp>
        <ns0:nvSpPr>
          <ns0:cNvPr id="27" name="Shape 23"/>
          <ns0:cNvSpPr/>
          <ns0:nvPr/>
        </ns0:nvSpPr>
        <ns0:spPr>
          <ns1:xfrm>
            <ns1:off x="5246096" y="2205533"/>
            <ns1:ext cx="1699504" cy="0"/>
          </ns1:xfrm>
          <ns1:prstGeom prst="line">
            <ns1:avLst/>
          </ns1:prstGeom>
          <ns1:noFill/>
          <ns1:ln w="9525">
            <ns1:solidFill>
              <ns1:srgbClr val="FFFFFF">
                <ns1:alpha val="30000"/>
              </ns1:srgbClr>
            </ns1:solidFill>
            <ns1:prstDash val="solid"/>
          </ns1:ln>
        </ns0:spPr>
      </ns0:sp>
      <ns0:sp>
        <ns0:nvSpPr>
          <ns0:cNvPr id="28" name="node"/>
          <ns0:cNvSpPr/>
          <ns0:nvPr/>
        </ns0:nvSpPr>
        <ns0:spPr>
          <ns1:xfrm>
            <ns1:off x="5310104" y="2468880"/>
            <ns1:ext cx="603504" cy="603504"/>
          </ns1:xfrm>
          <ns1:prstGeom prst="ellipse">
            <ns1:avLst/>
          </ns1:prstGeom>
          <ns1:solidFill>
            <ns1:srgbClr val="061321"/>
          </ns1:solidFill>
          <ns1:ln w="12700">
            <ns1:solidFill>
              <ns1:srgbClr val="67E8F9">
                <ns1:alpha val="80000"/>
              </ns1:srgbClr>
            </ns1:solidFill>
            <ns1:prstDash val="solid"/>
          </ns1:ln>
        </ns0:spPr>
      </ns0:sp>
      <ns0:pic>
        <ns0:nvPicPr>
          <ns0:cNvPr id="29" name="icon estate" descr="ETHORITY illustration or source figure">    </ns0:cNvPr>
          <ns0:cNvPicPr>
            <ns1:picLocks noChangeAspect="1"/>
          </ns0:cNvPicPr>
          <ns0:nvPr/>
        </ns0:nvPicPr>
        <ns0:blipFill>
          <ns1:blip ns2:embed="rId3"/>
          <ns1:stretch>
            <ns1:fillRect/>
          </ns1:stretch>
        </ns0:blipFill>
        <ns0:spPr>
          <ns1:xfrm>
            <ns1:off x="5438120" y="2596896"/>
            <ns1:ext cx="347472" cy="347472"/>
          </ns1:xfrm>
          <ns1:prstGeom prst="rect">
            <ns1:avLst/>
          </ns1:prstGeom>
        </ns0:spPr>
      </ns0:pic>
      <ns0:sp>
        <ns0:nvSpPr>
          <ns0:cNvPr id="30" name="Text 25"/>
          <ns0:cNvSpPr txBox="1"/>
          <ns0:nvPr/>
        </ns0:nvSpPr>
        <ns0:spPr>
          <ns1:xfrm>
            <ns1:off x="5310104"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Run</ns1:t>
            </ns1:r>
            <ns1:endParaRPr lang="en-US" sz="2000" dirty="0"/>
          </ns1:p>
        </ns0:txBody>
      </ns0:sp>
      <ns0:sp>
        <ns0:nvSpPr>
          <ns0:cNvPr id="31" name="Text 26"/>
          <ns0:cNvSpPr txBox="1"/>
          <ns0:nvPr/>
        </ns0:nvSpPr>
        <ns0:spPr>
          <ns1:xfrm>
            <ns1:off x="5310104"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AI Estate · governed agents</ns1:t>
            </ns1:r>
            <ns1:endParaRPr lang="en-US" sz="1200" dirty="0"/>
          </ns1:p>
        </ns0:txBody>
      </ns0:sp>
      <ns0:sp>
        <ns0:nvSpPr>
          <ns0:cNvPr id="32" name="Text 27"/>
          <ns0:cNvSpPr txBox="1"/>
          <ns0:nvPr/>
        </ns0:nvSpPr>
        <ns0:spPr>
          <ns1:xfrm>
            <ns1:off x="5310104"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Demonstrates system ownership, permissions and fallback.</ns1:t>
            </ns1:r>
            <ns1:endParaRPr lang="en-US" sz="1200" dirty="0"/>
          </ns1:p>
        </ns0:txBody>
      </ns0:sp>
      <ns0:sp>
        <ns0:nvSpPr>
          <ns0:cNvPr id="33" name="status chip"/>
          <ns0:cNvSpPr/>
          <ns0:nvPr/>
        </ns0:nvSpPr>
        <ns0:spPr>
          <ns1:xfrm>
            <ns1:off x="5310104" y="5074920"/>
            <ns1:ext cx="1394460" cy="256032"/>
          </ns1:xfrm>
          <ns1:prstGeom prst="roundRect">
            <ns1:avLst>
              <ns1:gd name="adj" fmla="val 50000"/>
            </ns1:avLst>
          </ns1:prstGeom>
          <ns1:solidFill>
            <ns1:srgbClr val="67E8F9">
              <ns1:alpha val="14000"/>
            </ns1:srgbClr>
          </ns1:solidFill>
          <ns1:ln w="9525">
            <ns1:solidFill>
              <ns1:srgbClr val="67E8F9">
                <ns1:alpha val="70000"/>
              </ns1:srgbClr>
            </ns1:solidFill>
            <ns1:prstDash val="solid"/>
          </ns1:ln>
        </ns0:spPr>
      </ns0:sp>
      <ns0:sp>
        <ns0:nvSpPr>
          <ns0:cNvPr id="34" name="Shape 29"/>
          <ns0:cNvSpPr/>
          <ns0:nvPr/>
        </ns0:nvSpPr>
        <ns0:spPr>
          <ns1:xfrm>
            <ns1:off x="5401544" y="5166360"/>
            <ns1:ext cx="73152" cy="73152"/>
          </ns1:xfrm>
          <ns1:prstGeom prst="ellipse">
            <ns1:avLst/>
          </ns1:prstGeom>
          <ns1:solidFill>
            <ns1:srgbClr val="67E8F9"/>
          </ns1:solidFill>
          <ns1:ln w="12700">
            <ns1:solidFill>
              <ns1:srgbClr val="67E8F9"/>
            </ns1:solidFill>
            <ns1:prstDash val="solid"/>
          </ns1:ln>
        </ns0:spPr>
      </ns0:sp>
      <ns0:sp>
        <ns0:nvSpPr>
          <ns0:cNvPr id="35" name="Text 30"/>
          <ns0:cNvSpPr txBox="1"/>
          <ns0:nvPr/>
        </ns0:nvSpPr>
        <ns0:spPr>
          <ns1:xfrm>
            <ns1:off x="5529560" y="5074920"/>
            <ns1:ext cx="1156716"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67E8F9"/>
                </ns1:solidFill>
              </ns1:rPr>
              <ns1:t>DEMONSTRATION</ns1:t>
            </ns1:r>
            <ns1:endParaRPr lang="en-US" sz="850" dirty="0"/>
          </ns1:p>
        </ns0:txBody>
      </ns0:sp>
      <ns0:sp>
        <ns0:nvSpPr>
          <ns0:cNvPr id="36" name="glass tile"/>
          <ns0:cNvSpPr/>
          <ns0:nvPr/>
        </ns0:nvSpPr>
        <ns0:spPr>
          <ns1:xfrm>
            <ns1:off x="7347936"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37" name="Shape 32"/>
          <ns0:cNvSpPr/>
          <ns0:nvPr/>
        </ns0:nvSpPr>
        <ns0:spPr>
          <ns1:xfrm>
            <ns1:off x="7512528" y="2205533"/>
            <ns1:ext cx="1699504" cy="0"/>
          </ns1:xfrm>
          <ns1:prstGeom prst="line">
            <ns1:avLst/>
          </ns1:prstGeom>
          <ns1:noFill/>
          <ns1:ln w="9525">
            <ns1:solidFill>
              <ns1:srgbClr val="FFFFFF">
                <ns1:alpha val="30000"/>
              </ns1:srgbClr>
            </ns1:solidFill>
            <ns1:prstDash val="solid"/>
          </ns1:ln>
        </ns0:spPr>
      </ns0:sp>
      <ns0:sp>
        <ns0:nvSpPr>
          <ns0:cNvPr id="38" name="node"/>
          <ns0:cNvSpPr/>
          <ns0:nvPr/>
        </ns0:nvSpPr>
        <ns0:spPr>
          <ns1:xfrm>
            <ns1:off x="7576536" y="2468880"/>
            <ns1:ext cx="603504" cy="603504"/>
          </ns1:xfrm>
          <ns1:prstGeom prst="ellipse">
            <ns1:avLst/>
          </ns1:prstGeom>
          <ns1:solidFill>
            <ns1:srgbClr val="061321"/>
          </ns1:solidFill>
          <ns1:ln w="12700">
            <ns1:solidFill>
              <ns1:srgbClr val="67E8F9">
                <ns1:alpha val="80000"/>
              </ns1:srgbClr>
            </ns1:solidFill>
            <ns1:prstDash val="solid"/>
          </ns1:ln>
        </ns0:spPr>
      </ns0:sp>
      <ns0:pic>
        <ns0:nvPicPr>
          <ns0:cNvPr id="39" name="icon evidence" descr="ETHORITY illustration or source figure">    </ns0:cNvPr>
          <ns0:cNvPicPr>
            <ns1:picLocks noChangeAspect="1"/>
          </ns0:cNvPicPr>
          <ns0:nvPr/>
        </ns0:nvPicPr>
        <ns0:blipFill>
          <ns1:blip ns2:embed="rId4"/>
          <ns1:stretch>
            <ns1:fillRect/>
          </ns1:stretch>
        </ns0:blipFill>
        <ns0:spPr>
          <ns1:xfrm>
            <ns1:off x="7704552" y="2596896"/>
            <ns1:ext cx="347472" cy="347472"/>
          </ns1:xfrm>
          <ns1:prstGeom prst="rect">
            <ns1:avLst/>
          </ns1:prstGeom>
        </ns0:spPr>
      </ns0:pic>
      <ns0:sp>
        <ns0:nvSpPr>
          <ns0:cNvPr id="40" name="Text 34"/>
          <ns0:cNvSpPr txBox="1"/>
          <ns0:nvPr/>
        </ns0:nvSpPr>
        <ns0:spPr>
          <ns1:xfrm>
            <ns1:off x="7576536"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Improve</ns1:t>
            </ns1:r>
            <ns1:endParaRPr lang="en-US" sz="2000" dirty="0"/>
          </ns1:p>
        </ns0:txBody>
      </ns0:sp>
      <ns0:sp>
        <ns0:nvSpPr>
          <ns0:cNvPr id="41" name="Text 35"/>
          <ns0:cNvSpPr txBox="1"/>
          <ns0:nvPr/>
        </ns0:nvSpPr>
        <ns0:spPr>
          <ns1:xfrm>
            <ns1:off x="7576536"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Workspace · evidence record</ns1:t>
            </ns1:r>
            <ns1:endParaRPr lang="en-US" sz="1200" dirty="0"/>
          </ns1:p>
        </ns0:txBody>
      </ns0:sp>
      <ns0:sp>
        <ns0:nvSpPr>
          <ns0:cNvPr id="42" name="Text 36"/>
          <ns0:cNvSpPr txBox="1"/>
          <ns0:nvPr/>
        </ns0:nvSpPr>
        <ns0:spPr>
          <ns1:xfrm>
            <ns1:off x="7576536"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Planned versus observed results; corrections kept.</ns1:t>
            </ns1:r>
            <ns1:endParaRPr lang="en-US" sz="1200" dirty="0"/>
          </ns1:p>
        </ns0:txBody>
      </ns0:sp>
      <ns0:sp>
        <ns0:nvSpPr>
          <ns0:cNvPr id="43" name="status chip"/>
          <ns0:cNvSpPr/>
          <ns0:nvPr/>
        </ns0:nvSpPr>
        <ns0:spPr>
          <ns1:xfrm>
            <ns1:off x="7576536" y="5074920"/>
            <ns1:ext cx="928116" cy="256032"/>
          </ns1:xfrm>
          <ns1:prstGeom prst="roundRect">
            <ns1:avLst>
              <ns1:gd name="adj" fmla="val 50000"/>
            </ns1:avLst>
          </ns1:prstGeom>
          <ns1:solidFill>
            <ns1:srgbClr val="67E8F9">
              <ns1:alpha val="14000"/>
            </ns1:srgbClr>
          </ns1:solidFill>
          <ns1:ln w="9525">
            <ns1:solidFill>
              <ns1:srgbClr val="67E8F9">
                <ns1:alpha val="70000"/>
              </ns1:srgbClr>
            </ns1:solidFill>
            <ns1:prstDash val="solid"/>
          </ns1:ln>
        </ns0:spPr>
      </ns0:sp>
      <ns0:sp>
        <ns0:nvSpPr>
          <ns0:cNvPr id="44" name="Shape 38"/>
          <ns0:cNvSpPr/>
          <ns0:nvPr/>
        </ns0:nvSpPr>
        <ns0:spPr>
          <ns1:xfrm>
            <ns1:off x="7667976" y="5166360"/>
            <ns1:ext cx="73152" cy="73152"/>
          </ns1:xfrm>
          <ns1:prstGeom prst="ellipse">
            <ns1:avLst/>
          </ns1:prstGeom>
          <ns1:solidFill>
            <ns1:srgbClr val="67E8F9"/>
          </ns1:solidFill>
          <ns1:ln w="12700">
            <ns1:solidFill>
              <ns1:srgbClr val="67E8F9"/>
            </ns1:solidFill>
            <ns1:prstDash val="solid"/>
          </ns1:ln>
        </ns0:spPr>
      </ns0:sp>
      <ns0:sp>
        <ns0:nvSpPr>
          <ns0:cNvPr id="45" name="Text 39"/>
          <ns0:cNvSpPr txBox="1"/>
          <ns0:nvPr/>
        </ns0:nvSpPr>
        <ns0:spPr>
          <ns1:xfrm>
            <ns1:off x="7795992" y="5074920"/>
            <ns1:ext cx="690372"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67E8F9"/>
                </ns1:solidFill>
              </ns1:rPr>
              <ns1:t>PREVIEW</ns1:t>
            </ns1:r>
            <ns1:endParaRPr lang="en-US" sz="850" dirty="0"/>
          </ns1:p>
        </ns0:txBody>
      </ns0:sp>
      <ns0:sp>
        <ns0:nvSpPr>
          <ns0:cNvPr id="46" name="glass tile"/>
          <ns0:cNvSpPr/>
          <ns0:nvPr/>
        </ns0:nvSpPr>
        <ns0:spPr>
          <ns1:xfrm>
            <ns1:off x="9614367" y="2194560"/>
            <ns1:ext cx="2028688" cy="3291840"/>
          </ns1:xfrm>
          <ns1:prstGeom prst="roundRect">
            <ns1:avLst>
              <ns1:gd name="adj" fmla="val 6310"/>
            </ns1:avLst>
          </ns1:prstGeom>
          <ns1:solidFill>
            <ns1:srgbClr val="FFFFFF">
              <ns1:alpha val="4000"/>
            </ns1:srgbClr>
          </ns1:solidFill>
          <ns1:ln w="9525">
            <ns1:solidFill>
              <ns1:srgbClr val="FFFFFF">
                <ns1:alpha val="22000"/>
              </ns1:srgbClr>
            </ns1:solidFill>
            <ns1:prstDash val="solid"/>
          </ns1:ln>
        </ns0:spPr>
      </ns0:sp>
      <ns0:sp>
        <ns0:nvSpPr>
          <ns0:cNvPr id="47" name="Shape 41"/>
          <ns0:cNvSpPr/>
          <ns0:nvPr/>
        </ns0:nvSpPr>
        <ns0:spPr>
          <ns1:xfrm>
            <ns1:off x="9778959" y="2205533"/>
            <ns1:ext cx="1699504" cy="0"/>
          </ns1:xfrm>
          <ns1:prstGeom prst="line">
            <ns1:avLst/>
          </ns1:prstGeom>
          <ns1:noFill/>
          <ns1:ln w="9525">
            <ns1:solidFill>
              <ns1:srgbClr val="FFFFFF">
                <ns1:alpha val="30000"/>
              </ns1:srgbClr>
            </ns1:solidFill>
            <ns1:prstDash val="solid"/>
          </ns1:ln>
        </ns0:spPr>
      </ns0:sp>
      <ns0:sp>
        <ns0:nvSpPr>
          <ns0:cNvPr id="48" name="node"/>
          <ns0:cNvSpPr/>
          <ns0:nvPr/>
        </ns0:nvSpPr>
        <ns0:spPr>
          <ns1:xfrm>
            <ns1:off x="9842967" y="2468880"/>
            <ns1:ext cx="603504" cy="603504"/>
          </ns1:xfrm>
          <ns1:prstGeom prst="ellipse">
            <ns1:avLst/>
          </ns1:prstGeom>
          <ns1:solidFill>
            <ns1:srgbClr val="061321"/>
          </ns1:solidFill>
          <ns1:ln w="12700">
            <ns1:solidFill>
              <ns1:srgbClr val="A8BBCE">
                <ns1:alpha val="80000"/>
              </ns1:srgbClr>
            </ns1:solidFill>
            <ns1:prstDash val="solid"/>
          </ns1:ln>
        </ns0:spPr>
      </ns0:sp>
      <ns0:pic>
        <ns0:nvPicPr>
          <ns0:cNvPr id="49" name="icon authority" descr="ETHORITY illustration or source figure">    </ns0:cNvPr>
          <ns0:cNvPicPr>
            <ns1:picLocks noChangeAspect="1"/>
          </ns0:cNvPicPr>
          <ns0:nvPr/>
        </ns0:nvPicPr>
        <ns0:blipFill>
          <ns1:blip ns2:embed="rId5"/>
          <ns1:stretch>
            <ns1:fillRect/>
          </ns1:stretch>
        </ns0:blipFill>
        <ns0:spPr>
          <ns1:xfrm>
            <ns1:off x="9970983" y="2596896"/>
            <ns1:ext cx="347472" cy="347472"/>
          </ns1:xfrm>
          <ns1:prstGeom prst="rect">
            <ns1:avLst/>
          </ns1:prstGeom>
        </ns0:spPr>
      </ns0:pic>
      <ns0:sp>
        <ns0:nvSpPr>
          <ns0:cNvPr id="50" name="Text 43"/>
          <ns0:cNvSpPr txBox="1"/>
          <ns0:nvPr/>
        </ns0:nvSpPr>
        <ns0:spPr>
          <ns1:xfrm>
            <ns1:off x="9842967"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Grow</ns1:t>
            </ns1:r>
            <ns1:endParaRPr lang="en-US" sz="2000" dirty="0"/>
          </ns1:p>
        </ns0:txBody>
      </ns0:sp>
      <ns0:sp>
        <ns0:nvSpPr>
          <ns0:cNvPr id="51" name="Text 44"/>
          <ns0:cNvSpPr txBox="1"/>
          <ns0:nvPr/>
        </ns0:nvSpPr>
        <ns0:spPr>
          <ns1:xfrm>
            <ns1:off x="9842967"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Trust Infrastructure</ns1:t>
            </ns1:r>
            <ns1:endParaRPr lang="en-US" sz="1200" dirty="0"/>
          </ns1:p>
        </ns0:txBody>
      </ns0:sp>
      <ns0:sp>
        <ns0:nvSpPr>
          <ns0:cNvPr id="52" name="Text 45"/>
          <ns0:cNvSpPr txBox="1"/>
          <ns0:nvPr/>
        </ns0:nvSpPr>
        <ns0:spPr>
          <ns1:xfrm>
            <ns1:off x="9842967"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Trust Profiles, Passport, Handshake (simulation).</ns1:t>
            </ns1:r>
            <ns1:endParaRPr lang="en-US" sz="1200" dirty="0"/>
          </ns1:p>
        </ns0:txBody>
      </ns0:sp>
      <ns0:sp>
        <ns0:nvSpPr>
          <ns0:cNvPr id="53" name="status chip"/>
          <ns0:cNvSpPr/>
          <ns0:nvPr/>
        </ns0:nvSpPr>
        <ns0:spPr>
          <ns1:xfrm>
            <ns1:off x="9842967" y="5074920"/>
            <ns1:ext cx="928116" cy="256032"/>
          </ns1:xfrm>
          <ns1:prstGeom prst="roundRect">
            <ns1:avLst>
              <ns1:gd name="adj" fmla="val 50000"/>
            </ns1:avLst>
          </ns1:prstGeom>
          <ns1:solidFill>
            <ns1:srgbClr val="A8BBCE">
              <ns1:alpha val="0"/>
            </ns1:srgbClr>
          </ns1:solidFill>
          <ns1:ln w="9525">
            <ns1:solidFill>
              <ns1:srgbClr val="A8BBCE">
                <ns1:alpha val="70000"/>
              </ns1:srgbClr>
            </ns1:solidFill>
            <ns1:prstDash val="solid"/>
          </ns1:ln>
        </ns0:spPr>
      </ns0:sp>
      <ns0:sp>
        <ns0:nvSpPr>
          <ns0:cNvPr id="54" name="Shape 47"/>
          <ns0:cNvSpPr/>
          <ns0:nvPr/>
        </ns0:nvSpPr>
        <ns0:spPr>
          <ns1:xfrm>
            <ns1:off x="9934407" y="5166360"/>
            <ns1:ext cx="73152" cy="73152"/>
          </ns1:xfrm>
          <ns1:prstGeom prst="ellipse">
            <ns1:avLst/>
          </ns1:prstGeom>
          <ns1:solidFill>
            <ns1:srgbClr val="A8BBCE"/>
          </ns1:solidFill>
          <ns1:ln w="12700">
            <ns1:solidFill>
              <ns1:srgbClr val="A8BBCE"/>
            </ns1:solidFill>
            <ns1:prstDash val="solid"/>
          </ns1:ln>
        </ns0:spPr>
      </ns0:sp>
      <ns0:sp>
        <ns0:nvSpPr>
          <ns0:cNvPr id="55" name="Text 48"/>
          <ns0:cNvSpPr txBox="1"/>
          <ns0:nvPr/>
        </ns0:nvSpPr>
        <ns0:spPr>
          <ns1:xfrm>
            <ns1:off x="10062423" y="5074920"/>
            <ns1:ext cx="690372"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A8BBCE"/>
                </ns1:solidFill>
              </ns1:rPr>
              <ns1:t>ROADMAP</ns1:t>
            </ns1:r>
            <ns1:endParaRPr lang="en-US" sz="850" dirty="0"/>
          </ns1:p>
        </ns0:txBody>
      </ns0:sp>
      <ns0:sp>
        <ns0:nvSpPr>
          <ns0:cNvPr id="56" name="Text 49"/>
          <ns0:cNvSpPr txBox="1"/>
          <ns0:nvPr/>
        </ns0:nvSpPr>
        <ns0:spPr>
          <ns1:xfrm>
            <ns1:off x="548640" y="5669280"/>
            <ns1:ext cx="11094415" cy="320040"/>
          </ns1:xfrm>
          <ns1:prstGeom prst="rect">
            <ns1:avLst/>
          </ns1:prstGeom>
          <ns1:noFill/>
          <ns1:ln/>
        </ns0:spPr>
        <ns0:txBody>
          <ns1:bodyPr wrap="square" lIns="0" tIns="0" rIns="0" bIns="0" rtlCol="0" anchor="ctr"/>
          <ns1:lstStyle/>
          <ns1:p>
            <ns1:pPr indent="0" marL="0">
              <ns1:buNone/>
            </ns1:pPr>
            <ns1:r>
              <ns1:rPr lang="en-US" sz="1200" dirty="0">
                <ns1:solidFill>
                  <ns1:srgbClr val="8DA2B8"/>
                </ns1:solidFill>
              </ns1:rPr>
              <ns1:t>October 2026: services by agreement; Workspace demonstration; trust-network roadmap. The illustrated evidence record describes an intended event history.</ns1:t>
            </ns1:r>
            <ns1:endParaRPr lang="en-US" sz="12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2</ns1:t>
            </ns1:fld>
            <ns1:endParaRPr lang="en-US"/>
          </ns1:p>
        </ns0:txBody>
      </ns0:sp>
    </ns0:spTree>
  </ns0:cSld>
  <ns0:clrMapOvr>
    <ns1:masterClrMapping/>
  </ns0:clrMapOvr>
</ns0: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ONE CONNECTED JOURNEY · SAMPLE CASE</a:t>
            </a:r>
            <a:endParaRPr lang="en-US" sz="1100" dirty="0"/>
          </a:p>
        </p:txBody>
      </p:sp>
      <p:sp>
        <p:nvSpPr>
          <p:cNvPr id="3"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One customer-service decision, shortlist to outcome</a:t>
            </a:r>
            <a:endParaRPr lang="en-US" sz="3000" dirty="0"/>
          </a:p>
        </p:txBody>
      </p:sp>
      <p:sp>
        <p:nvSpPr>
          <p:cNvPr id="4" name="state"/>
          <p:cNvSpPr txBox="1"/>
          <p:nvPr/>
        </p:nvSpPr>
        <p:spPr>
          <a:xfrm>
            <a:off x="8991295" y="457200"/>
            <a:ext cx="2651760" cy="274320"/>
          </a:xfrm>
          <a:prstGeom prst="rect">
            <a:avLst/>
          </a:prstGeom>
          <a:noFill/>
          <a:ln/>
        </p:spPr>
        <p:txBody>
          <a:bodyPr wrap="square" lIns="0" tIns="0" rIns="0" bIns="0" rtlCol="0" anchor="ctr"/>
          <a:lstStyle/>
          <a:p>
            <a:pPr algn="r" indent="0" marL="0">
              <a:buNone/>
            </a:pPr>
            <a:r>
              <a:rPr lang="en-US" sz="900" b="1" spc="100" kern="0" dirty="0">
                <a:solidFill>
                  <a:srgbClr val="0A6E9E"/>
                </a:solidFill>
              </a:rPr>
              <a:t>SAMPLE CASE · ILLUSTRATIVE</a:t>
            </a:r>
            <a:endParaRPr lang="en-US" sz="900" dirty="0"/>
          </a:p>
        </p:txBody>
      </p:sp>
      <p:sp>
        <p:nvSpPr>
          <p:cNvPr id="5" name="stage 1"/>
          <p:cNvSpPr/>
          <p:nvPr/>
        </p:nvSpPr>
        <p:spPr>
          <a:xfrm>
            <a:off x="548640" y="1783080"/>
            <a:ext cx="2160361" cy="822960"/>
          </a:xfrm>
          <a:prstGeom prst="homePlate">
            <a:avLst/>
          </a:prstGeom>
          <a:solidFill>
            <a:srgbClr val="0A6E9E"/>
          </a:solidFill>
          <a:ln w="12700">
            <a:solidFill>
              <a:srgbClr val="FFFFFF"/>
            </a:solidFill>
            <a:prstDash val="solid"/>
          </a:ln>
        </p:spPr>
      </p:sp>
      <p:sp>
        <p:nvSpPr>
          <p:cNvPr id="6" name="Text 4"/>
          <p:cNvSpPr txBox="1"/>
          <p:nvPr/>
        </p:nvSpPr>
        <p:spPr>
          <a:xfrm>
            <a:off x="731520" y="1783080"/>
            <a:ext cx="1520281" cy="822960"/>
          </a:xfrm>
          <a:prstGeom prst="rect">
            <a:avLst/>
          </a:prstGeom>
          <a:noFill/>
          <a:ln/>
        </p:spPr>
        <p:txBody>
          <a:bodyPr wrap="square" lIns="0" tIns="0" rIns="0" bIns="0" rtlCol="0" anchor="ctr"/>
          <a:lstStyle/>
          <a:p>
            <a:pPr indent="0" marL="0">
              <a:buNone/>
            </a:pPr>
            <a:r>
              <a:rPr lang="en-US" sz="1700" b="1" dirty="0">
                <a:solidFill>
                  <a:srgbClr val="FFFFFF"/>
                </a:solidFill>
              </a:rPr>
              <a:t>Discover</a:t>
            </a:r>
            <a:endParaRPr lang="en-US" sz="1700" dirty="0"/>
          </a:p>
        </p:txBody>
      </p:sp>
      <p:sp>
        <p:nvSpPr>
          <p:cNvPr id="7" name="Text 5"/>
          <p:cNvSpPr txBox="1"/>
          <p:nvPr/>
        </p:nvSpPr>
        <p:spPr>
          <a:xfrm>
            <a:off x="594360"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GOOD AI PRISM</a:t>
            </a:r>
            <a:endParaRPr lang="en-US" sz="1100" dirty="0"/>
          </a:p>
        </p:txBody>
      </p:sp>
      <p:sp>
        <p:nvSpPr>
          <p:cNvPr id="8" name="Text 6"/>
          <p:cNvSpPr txBox="1"/>
          <p:nvPr/>
        </p:nvSpPr>
        <p:spPr>
          <a:xfrm>
            <a:off x="594360" y="3154680"/>
            <a:ext cx="2023201" cy="1234440"/>
          </a:xfrm>
          <a:prstGeom prst="rect">
            <a:avLst/>
          </a:prstGeom>
          <a:noFill/>
          <a:ln/>
        </p:spPr>
        <p:txBody>
          <a:bodyPr wrap="square" lIns="0" tIns="0" rIns="0" bIns="0" rtlCol="0" anchor="t"/>
          <a:lstStyle/>
          <a:p>
            <a:pPr indent="0" marL="0">
              <a:buNone/>
            </a:pPr>
            <a:r>
              <a:rPr lang="en-US" sz="1600" dirty="0">
                <a:solidFill>
                  <a:srgbClr val="0B1726"/>
                </a:solidFill>
              </a:rPr>
              <a:t>Shortlist with dated facts on hosting, training use and price.</a:t>
            </a:r>
            <a:endParaRPr lang="en-US" sz="1600" dirty="0"/>
          </a:p>
        </p:txBody>
      </p:sp>
      <p:sp>
        <p:nvSpPr>
          <p:cNvPr id="9" name="output 1"/>
          <p:cNvSpPr/>
          <p:nvPr/>
        </p:nvSpPr>
        <p:spPr>
          <a:xfrm>
            <a:off x="566928" y="4480560"/>
            <a:ext cx="2050633" cy="685800"/>
          </a:xfrm>
          <a:prstGeom prst="roundRect">
            <a:avLst>
              <a:gd name="adj" fmla="val 10667"/>
            </a:avLst>
          </a:prstGeom>
          <a:solidFill>
            <a:srgbClr val="FFFFFF"/>
          </a:solidFill>
          <a:ln w="9525">
            <a:solidFill>
              <a:srgbClr val="D9E2EA"/>
            </a:solidFill>
            <a:prstDash val="solid"/>
          </a:ln>
          <a:effectLst>
            <a:outerShdw sx="100000" sy="100000" kx="0" ky="0" algn="bl" rotWithShape="0" blurRad="152400" dist="38100" dir="5400000">
              <a:srgbClr val="0B1F33">
                <a:alpha val="8000"/>
              </a:srgbClr>
            </a:outerShdw>
          </a:effectLst>
        </p:spPr>
      </p:sp>
      <p:sp>
        <p:nvSpPr>
          <p:cNvPr id="10" name="Text 8"/>
          <p:cNvSpPr txBox="1"/>
          <p:nvPr/>
        </p:nvSpPr>
        <p:spPr>
          <a:xfrm>
            <a:off x="685800" y="4480560"/>
            <a:ext cx="1812889" cy="685800"/>
          </a:xfrm>
          <a:prstGeom prst="rect">
            <a:avLst/>
          </a:prstGeom>
          <a:noFill/>
          <a:ln/>
        </p:spPr>
        <p:txBody>
          <a:bodyPr wrap="square" lIns="0" tIns="0" rIns="0" bIns="0" rtlCol="0" anchor="ctr"/>
          <a:lstStyle/>
          <a:p>
            <a:pPr indent="0" marL="0">
              <a:buNone/>
            </a:pPr>
            <a:r>
              <a:rPr lang="en-US" sz="1300" b="1" dirty="0">
                <a:solidFill>
                  <a:srgbClr val="061321"/>
                </a:solidFill>
              </a:rPr>
              <a:t>Shortlist with sources</a:t>
            </a:r>
            <a:endParaRPr lang="en-US" sz="1300" dirty="0"/>
          </a:p>
        </p:txBody>
      </p:sp>
      <p:sp>
        <p:nvSpPr>
          <p:cNvPr id="11" name="stage 2"/>
          <p:cNvSpPr/>
          <p:nvPr/>
        </p:nvSpPr>
        <p:spPr>
          <a:xfrm>
            <a:off x="2782153" y="1783080"/>
            <a:ext cx="2160361" cy="822960"/>
          </a:xfrm>
          <a:prstGeom prst="chevron">
            <a:avLst/>
          </a:prstGeom>
          <a:solidFill>
            <a:srgbClr val="0B1F33"/>
          </a:solidFill>
          <a:ln w="12700">
            <a:solidFill>
              <a:srgbClr val="FFFFFF"/>
            </a:solidFill>
            <a:prstDash val="solid"/>
          </a:ln>
        </p:spPr>
      </p:sp>
      <p:sp>
        <p:nvSpPr>
          <p:cNvPr id="12" name="Text 10"/>
          <p:cNvSpPr txBox="1"/>
          <p:nvPr/>
        </p:nvSpPr>
        <p:spPr>
          <a:xfrm>
            <a:off x="3294217" y="1783080"/>
            <a:ext cx="1191097" cy="822960"/>
          </a:xfrm>
          <a:prstGeom prst="rect">
            <a:avLst/>
          </a:prstGeom>
          <a:noFill/>
          <a:ln/>
        </p:spPr>
        <p:txBody>
          <a:bodyPr wrap="square" lIns="0" tIns="0" rIns="0" bIns="0" rtlCol="0" anchor="ctr"/>
          <a:lstStyle/>
          <a:p>
            <a:pPr indent="0" marL="0">
              <a:buNone/>
            </a:pPr>
            <a:r>
              <a:rPr lang="en-US" sz="1700" b="1" dirty="0">
                <a:solidFill>
                  <a:srgbClr val="FFFFFF"/>
                </a:solidFill>
              </a:rPr>
              <a:t>Decide</a:t>
            </a:r>
            <a:endParaRPr lang="en-US" sz="1700" dirty="0"/>
          </a:p>
        </p:txBody>
      </p:sp>
      <p:sp>
        <p:nvSpPr>
          <p:cNvPr id="13" name="Text 11"/>
          <p:cNvSpPr txBox="1"/>
          <p:nvPr/>
        </p:nvSpPr>
        <p:spPr>
          <a:xfrm>
            <a:off x="2827873"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OPPORTUNITY CASE</a:t>
            </a:r>
            <a:endParaRPr lang="en-US" sz="1100" dirty="0"/>
          </a:p>
        </p:txBody>
      </p:sp>
      <p:sp>
        <p:nvSpPr>
          <p:cNvPr id="14" name="Text 12"/>
          <p:cNvSpPr txBox="1"/>
          <p:nvPr/>
        </p:nvSpPr>
        <p:spPr>
          <a:xfrm>
            <a:off x="2827873" y="3154680"/>
            <a:ext cx="2023201" cy="1234440"/>
          </a:xfrm>
          <a:prstGeom prst="rect">
            <a:avLst/>
          </a:prstGeom>
          <a:noFill/>
          <a:ln/>
        </p:spPr>
        <p:txBody>
          <a:bodyPr wrap="square" lIns="0" tIns="0" rIns="0" bIns="0" rtlCol="0" anchor="t"/>
          <a:lstStyle/>
          <a:p>
            <a:pPr indent="0" marL="0">
              <a:buNone/>
            </a:pPr>
            <a:r>
              <a:rPr lang="en-US" sz="1600" dirty="0">
                <a:solidFill>
                  <a:srgbClr val="0B1726"/>
                </a:solidFill>
              </a:rPr>
              <a:t>Baseline cost per resolution, options and stop criteria.</a:t>
            </a:r>
            <a:endParaRPr lang="en-US" sz="1600" dirty="0"/>
          </a:p>
        </p:txBody>
      </p:sp>
      <p:sp>
        <p:nvSpPr>
          <p:cNvPr id="15" name="output 2"/>
          <p:cNvSpPr/>
          <p:nvPr/>
        </p:nvSpPr>
        <p:spPr>
          <a:xfrm>
            <a:off x="2800441" y="4480560"/>
            <a:ext cx="2050633" cy="685800"/>
          </a:xfrm>
          <a:prstGeom prst="roundRect">
            <a:avLst>
              <a:gd name="adj" fmla="val 10667"/>
            </a:avLst>
          </a:prstGeom>
          <a:solidFill>
            <a:srgbClr val="FFFFFF"/>
          </a:solidFill>
          <a:ln w="9525">
            <a:solidFill>
              <a:srgbClr val="D9E2EA"/>
            </a:solidFill>
            <a:prstDash val="solid"/>
          </a:ln>
          <a:effectLst>
            <a:outerShdw sx="100000" sy="100000" kx="0" ky="0" algn="bl" rotWithShape="0" blurRad="1935480000" dist="483870000" dir="324000000000">
              <a:srgbClr val="0B1F33">
                <a:alpha val="800000000"/>
              </a:srgbClr>
            </a:outerShdw>
          </a:effectLst>
        </p:spPr>
      </p:sp>
      <p:sp>
        <p:nvSpPr>
          <p:cNvPr id="16" name="Text 14"/>
          <p:cNvSpPr txBox="1"/>
          <p:nvPr/>
        </p:nvSpPr>
        <p:spPr>
          <a:xfrm>
            <a:off x="2919313" y="4480560"/>
            <a:ext cx="1812889" cy="685800"/>
          </a:xfrm>
          <a:prstGeom prst="rect">
            <a:avLst/>
          </a:prstGeom>
          <a:noFill/>
          <a:ln/>
        </p:spPr>
        <p:txBody>
          <a:bodyPr wrap="square" lIns="0" tIns="0" rIns="0" bIns="0" rtlCol="0" anchor="ctr"/>
          <a:lstStyle/>
          <a:p>
            <a:pPr indent="0" marL="0">
              <a:buNone/>
            </a:pPr>
            <a:r>
              <a:rPr lang="en-US" sz="1300" b="1" dirty="0">
                <a:solidFill>
                  <a:srgbClr val="061321"/>
                </a:solidFill>
              </a:rPr>
              <a:t>Signed Decision Record</a:t>
            </a:r>
            <a:endParaRPr lang="en-US" sz="1300" dirty="0"/>
          </a:p>
        </p:txBody>
      </p:sp>
      <p:sp>
        <p:nvSpPr>
          <p:cNvPr id="17" name="stage 3"/>
          <p:cNvSpPr/>
          <p:nvPr/>
        </p:nvSpPr>
        <p:spPr>
          <a:xfrm>
            <a:off x="5015667" y="1783080"/>
            <a:ext cx="2160361" cy="822960"/>
          </a:xfrm>
          <a:prstGeom prst="chevron">
            <a:avLst/>
          </a:prstGeom>
          <a:solidFill>
            <a:srgbClr val="0A6E9E"/>
          </a:solidFill>
          <a:ln w="12700">
            <a:solidFill>
              <a:srgbClr val="FFFFFF"/>
            </a:solidFill>
            <a:prstDash val="solid"/>
          </a:ln>
        </p:spPr>
      </p:sp>
      <p:sp>
        <p:nvSpPr>
          <p:cNvPr id="18" name="Text 16"/>
          <p:cNvSpPr txBox="1"/>
          <p:nvPr/>
        </p:nvSpPr>
        <p:spPr>
          <a:xfrm>
            <a:off x="5527731" y="1783080"/>
            <a:ext cx="1191097" cy="822960"/>
          </a:xfrm>
          <a:prstGeom prst="rect">
            <a:avLst/>
          </a:prstGeom>
          <a:noFill/>
          <a:ln/>
        </p:spPr>
        <p:txBody>
          <a:bodyPr wrap="square" lIns="0" tIns="0" rIns="0" bIns="0" rtlCol="0" anchor="ctr"/>
          <a:lstStyle/>
          <a:p>
            <a:pPr indent="0" marL="0">
              <a:buNone/>
            </a:pPr>
            <a:r>
              <a:rPr lang="en-US" sz="1700" b="1" dirty="0">
                <a:solidFill>
                  <a:srgbClr val="FFFFFF"/>
                </a:solidFill>
              </a:rPr>
              <a:t>Implement</a:t>
            </a:r>
            <a:endParaRPr lang="en-US" sz="1700" dirty="0"/>
          </a:p>
        </p:txBody>
      </p:sp>
      <p:sp>
        <p:nvSpPr>
          <p:cNvPr id="19" name="Text 17"/>
          <p:cNvSpPr txBox="1"/>
          <p:nvPr/>
        </p:nvSpPr>
        <p:spPr>
          <a:xfrm>
            <a:off x="5061387"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CONTROLLED PILOT</a:t>
            </a:r>
            <a:endParaRPr lang="en-US" sz="1100" dirty="0"/>
          </a:p>
        </p:txBody>
      </p:sp>
      <p:sp>
        <p:nvSpPr>
          <p:cNvPr id="20" name="Text 18"/>
          <p:cNvSpPr txBox="1"/>
          <p:nvPr/>
        </p:nvSpPr>
        <p:spPr>
          <a:xfrm>
            <a:off x="5061387" y="3154680"/>
            <a:ext cx="2023201" cy="1234440"/>
          </a:xfrm>
          <a:prstGeom prst="rect">
            <a:avLst/>
          </a:prstGeom>
          <a:noFill/>
          <a:ln/>
        </p:spPr>
        <p:txBody>
          <a:bodyPr wrap="square" lIns="0" tIns="0" rIns="0" bIns="0" rtlCol="0" anchor="t"/>
          <a:lstStyle/>
          <a:p>
            <a:pPr indent="0" marL="0">
              <a:buNone/>
            </a:pPr>
            <a:r>
              <a:rPr lang="en-US" sz="1600" dirty="0">
                <a:solidFill>
                  <a:srgbClr val="0B1726"/>
                </a:solidFill>
              </a:rPr>
              <a:t>Agent with defined permissions and a fallback to people.</a:t>
            </a:r>
            <a:endParaRPr lang="en-US" sz="1600" dirty="0"/>
          </a:p>
        </p:txBody>
      </p:sp>
      <p:sp>
        <p:nvSpPr>
          <p:cNvPr id="21" name="output 3"/>
          <p:cNvSpPr/>
          <p:nvPr/>
        </p:nvSpPr>
        <p:spPr>
          <a:xfrm>
            <a:off x="5033955" y="4480560"/>
            <a:ext cx="2050633" cy="685800"/>
          </a:xfrm>
          <a:prstGeom prst="roundRect">
            <a:avLst>
              <a:gd name="adj" fmla="val 10667"/>
            </a:avLst>
          </a:prstGeom>
          <a:solidFill>
            <a:srgbClr val="FFFFFF"/>
          </a:solidFill>
          <a:ln w="9525">
            <a:solidFill>
              <a:srgbClr val="D9E2EA"/>
            </a:solidFill>
            <a:prstDash val="solid"/>
          </a:ln>
          <a:effectLst>
            <a:outerShdw sx="100000" sy="100000" kx="0" ky="0" algn="bl" rotWithShape="0" blurRad="24580596000000" dist="6145149000000" dir="19440000000000000">
              <a:srgbClr val="0B1F33">
                <a:alpha val="80000000000000"/>
              </a:srgbClr>
            </a:outerShdw>
          </a:effectLst>
        </p:spPr>
      </p:sp>
      <p:sp>
        <p:nvSpPr>
          <p:cNvPr id="22" name="Text 20"/>
          <p:cNvSpPr txBox="1"/>
          <p:nvPr/>
        </p:nvSpPr>
        <p:spPr>
          <a:xfrm>
            <a:off x="5152827" y="4480560"/>
            <a:ext cx="1812889" cy="685800"/>
          </a:xfrm>
          <a:prstGeom prst="rect">
            <a:avLst/>
          </a:prstGeom>
          <a:noFill/>
          <a:ln/>
        </p:spPr>
        <p:txBody>
          <a:bodyPr wrap="square" lIns="0" tIns="0" rIns="0" bIns="0" rtlCol="0" anchor="ctr"/>
          <a:lstStyle/>
          <a:p>
            <a:pPr indent="0" marL="0">
              <a:buNone/>
            </a:pPr>
            <a:r>
              <a:rPr lang="en-US" sz="1300" b="1" dirty="0">
                <a:solidFill>
                  <a:srgbClr val="061321"/>
                </a:solidFill>
              </a:rPr>
              <a:t>Pilot log, acceptance</a:t>
            </a:r>
            <a:endParaRPr lang="en-US" sz="1300" dirty="0"/>
          </a:p>
        </p:txBody>
      </p:sp>
      <p:sp>
        <p:nvSpPr>
          <p:cNvPr id="23" name="stage 4"/>
          <p:cNvSpPr/>
          <p:nvPr/>
        </p:nvSpPr>
        <p:spPr>
          <a:xfrm>
            <a:off x="7249180" y="1783080"/>
            <a:ext cx="2160361" cy="822960"/>
          </a:xfrm>
          <a:prstGeom prst="chevron">
            <a:avLst/>
          </a:prstGeom>
          <a:solidFill>
            <a:srgbClr val="0B1F33"/>
          </a:solidFill>
          <a:ln w="12700">
            <a:solidFill>
              <a:srgbClr val="FFFFFF"/>
            </a:solidFill>
            <a:prstDash val="solid"/>
          </a:ln>
        </p:spPr>
      </p:sp>
      <p:sp>
        <p:nvSpPr>
          <p:cNvPr id="24" name="Text 22"/>
          <p:cNvSpPr txBox="1"/>
          <p:nvPr/>
        </p:nvSpPr>
        <p:spPr>
          <a:xfrm>
            <a:off x="7761244" y="1783080"/>
            <a:ext cx="1191097" cy="822960"/>
          </a:xfrm>
          <a:prstGeom prst="rect">
            <a:avLst/>
          </a:prstGeom>
          <a:noFill/>
          <a:ln/>
        </p:spPr>
        <p:txBody>
          <a:bodyPr wrap="square" lIns="0" tIns="0" rIns="0" bIns="0" rtlCol="0" anchor="ctr"/>
          <a:lstStyle/>
          <a:p>
            <a:pPr indent="0" marL="0">
              <a:buNone/>
            </a:pPr>
            <a:r>
              <a:rPr lang="en-US" sz="1700" b="1" dirty="0">
                <a:solidFill>
                  <a:srgbClr val="FFFFFF"/>
                </a:solidFill>
              </a:rPr>
              <a:t>Operate</a:t>
            </a:r>
            <a:endParaRPr lang="en-US" sz="1700" dirty="0"/>
          </a:p>
        </p:txBody>
      </p:sp>
      <p:sp>
        <p:nvSpPr>
          <p:cNvPr id="25" name="Text 23"/>
          <p:cNvSpPr txBox="1"/>
          <p:nvPr/>
        </p:nvSpPr>
        <p:spPr>
          <a:xfrm>
            <a:off x="7294900"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AI ESTATE</a:t>
            </a:r>
            <a:endParaRPr lang="en-US" sz="1100" dirty="0"/>
          </a:p>
        </p:txBody>
      </p:sp>
      <p:sp>
        <p:nvSpPr>
          <p:cNvPr id="26" name="Text 24"/>
          <p:cNvSpPr txBox="1"/>
          <p:nvPr/>
        </p:nvSpPr>
        <p:spPr>
          <a:xfrm>
            <a:off x="7294900" y="3154680"/>
            <a:ext cx="2023201" cy="1234440"/>
          </a:xfrm>
          <a:prstGeom prst="rect">
            <a:avLst/>
          </a:prstGeom>
          <a:noFill/>
          <a:ln/>
        </p:spPr>
        <p:txBody>
          <a:bodyPr wrap="square" lIns="0" tIns="0" rIns="0" bIns="0" rtlCol="0" anchor="t"/>
          <a:lstStyle/>
          <a:p>
            <a:pPr indent="0" marL="0">
              <a:buNone/>
            </a:pPr>
            <a:r>
              <a:rPr lang="en-US" sz="1600" dirty="0">
                <a:solidFill>
                  <a:srgbClr val="0B1726"/>
                </a:solidFill>
              </a:rPr>
              <a:t>System registered with owner, data and vendor terms.</a:t>
            </a:r>
            <a:endParaRPr lang="en-US" sz="1600" dirty="0"/>
          </a:p>
        </p:txBody>
      </p:sp>
      <p:sp>
        <p:nvSpPr>
          <p:cNvPr id="27" name="output 4"/>
          <p:cNvSpPr/>
          <p:nvPr/>
        </p:nvSpPr>
        <p:spPr>
          <a:xfrm>
            <a:off x="7267468" y="4480560"/>
            <a:ext cx="2050633" cy="685800"/>
          </a:xfrm>
          <a:prstGeom prst="roundRect">
            <a:avLst>
              <a:gd name="adj" fmla="val 10667"/>
            </a:avLst>
          </a:prstGeom>
          <a:solidFill>
            <a:srgbClr val="FFFFFF"/>
          </a:solidFill>
          <a:ln w="9525">
            <a:solidFill>
              <a:srgbClr val="D9E2EA"/>
            </a:solidFill>
            <a:prstDash val="solid"/>
          </a:ln>
          <a:effectLst>
            <a:outerShdw sx="100000" sy="100000" kx="0" ky="0" algn="bl" rotWithShape="0" blurRad="312173569200000000" dist="78043392300000000" dir="1.1664e+21">
              <a:srgbClr val="0B1F33">
                <a:alpha val="8000000000000000000"/>
              </a:srgbClr>
            </a:outerShdw>
          </a:effectLst>
        </p:spPr>
      </p:sp>
      <p:sp>
        <p:nvSpPr>
          <p:cNvPr id="28" name="Text 26"/>
          <p:cNvSpPr txBox="1"/>
          <p:nvPr/>
        </p:nvSpPr>
        <p:spPr>
          <a:xfrm>
            <a:off x="7386340" y="4480560"/>
            <a:ext cx="1812889" cy="685800"/>
          </a:xfrm>
          <a:prstGeom prst="rect">
            <a:avLst/>
          </a:prstGeom>
          <a:noFill/>
          <a:ln/>
        </p:spPr>
        <p:txBody>
          <a:bodyPr wrap="square" lIns="0" tIns="0" rIns="0" bIns="0" rtlCol="0" anchor="ctr"/>
          <a:lstStyle/>
          <a:p>
            <a:pPr indent="0" marL="0">
              <a:buNone/>
            </a:pPr>
            <a:r>
              <a:rPr lang="en-US" sz="1300" b="1" dirty="0">
                <a:solidFill>
                  <a:srgbClr val="061321"/>
                </a:solidFill>
              </a:rPr>
              <a:t>Estate entry</a:t>
            </a:r>
            <a:endParaRPr lang="en-US" sz="1300" dirty="0"/>
          </a:p>
        </p:txBody>
      </p:sp>
      <p:sp>
        <p:nvSpPr>
          <p:cNvPr id="29" name="stage 5"/>
          <p:cNvSpPr/>
          <p:nvPr/>
        </p:nvSpPr>
        <p:spPr>
          <a:xfrm>
            <a:off x="9482694" y="1783080"/>
            <a:ext cx="2160361" cy="822960"/>
          </a:xfrm>
          <a:prstGeom prst="chevron">
            <a:avLst/>
          </a:prstGeom>
          <a:solidFill>
            <a:srgbClr val="0A6E9E"/>
          </a:solidFill>
          <a:ln w="12700">
            <a:solidFill>
              <a:srgbClr val="FFFFFF"/>
            </a:solidFill>
            <a:prstDash val="solid"/>
          </a:ln>
        </p:spPr>
      </p:sp>
      <p:sp>
        <p:nvSpPr>
          <p:cNvPr id="30" name="Text 28"/>
          <p:cNvSpPr txBox="1"/>
          <p:nvPr/>
        </p:nvSpPr>
        <p:spPr>
          <a:xfrm>
            <a:off x="9994758" y="1783080"/>
            <a:ext cx="1191097" cy="822960"/>
          </a:xfrm>
          <a:prstGeom prst="rect">
            <a:avLst/>
          </a:prstGeom>
          <a:noFill/>
          <a:ln/>
        </p:spPr>
        <p:txBody>
          <a:bodyPr wrap="square" lIns="0" tIns="0" rIns="0" bIns="0" rtlCol="0" anchor="ctr"/>
          <a:lstStyle/>
          <a:p>
            <a:pPr indent="0" marL="0">
              <a:buNone/>
            </a:pPr>
            <a:r>
              <a:rPr lang="en-US" sz="1700" b="1" dirty="0">
                <a:solidFill>
                  <a:srgbClr val="FFFFFF"/>
                </a:solidFill>
              </a:rPr>
              <a:t>Improve</a:t>
            </a:r>
            <a:endParaRPr lang="en-US" sz="1700" dirty="0"/>
          </a:p>
        </p:txBody>
      </p:sp>
      <p:sp>
        <p:nvSpPr>
          <p:cNvPr id="31" name="Text 29"/>
          <p:cNvSpPr txBox="1"/>
          <p:nvPr/>
        </p:nvSpPr>
        <p:spPr>
          <a:xfrm>
            <a:off x="9528414"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WORKSPACE</a:t>
            </a:r>
            <a:endParaRPr lang="en-US" sz="1100" dirty="0"/>
          </a:p>
        </p:txBody>
      </p:sp>
      <p:sp>
        <p:nvSpPr>
          <p:cNvPr id="32" name="Text 30"/>
          <p:cNvSpPr txBox="1"/>
          <p:nvPr/>
        </p:nvSpPr>
        <p:spPr>
          <a:xfrm>
            <a:off x="9528414" y="3154680"/>
            <a:ext cx="2023201" cy="1234440"/>
          </a:xfrm>
          <a:prstGeom prst="rect">
            <a:avLst/>
          </a:prstGeom>
          <a:noFill/>
          <a:ln/>
        </p:spPr>
        <p:txBody>
          <a:bodyPr wrap="square" lIns="0" tIns="0" rIns="0" bIns="0" rtlCol="0" anchor="t"/>
          <a:lstStyle/>
          <a:p>
            <a:pPr indent="0" marL="0">
              <a:buNone/>
            </a:pPr>
            <a:r>
              <a:rPr lang="en-US" sz="1600" dirty="0">
                <a:solidFill>
                  <a:srgbClr val="0B1726"/>
                </a:solidFill>
              </a:rPr>
              <a:t>Planned versus observed cost per accepted outcome.</a:t>
            </a:r>
            <a:endParaRPr lang="en-US" sz="1600" dirty="0"/>
          </a:p>
        </p:txBody>
      </p:sp>
      <p:sp>
        <p:nvSpPr>
          <p:cNvPr id="33" name="output 5"/>
          <p:cNvSpPr/>
          <p:nvPr/>
        </p:nvSpPr>
        <p:spPr>
          <a:xfrm>
            <a:off x="9500982" y="4480560"/>
            <a:ext cx="2050633" cy="685800"/>
          </a:xfrm>
          <a:prstGeom prst="roundRect">
            <a:avLst>
              <a:gd name="adj" fmla="val 10667"/>
            </a:avLst>
          </a:prstGeom>
          <a:solidFill>
            <a:srgbClr val="FFFFFF"/>
          </a:solidFill>
          <a:ln w="9525">
            <a:solidFill>
              <a:srgbClr val="D9E2EA"/>
            </a:solidFill>
            <a:prstDash val="solid"/>
          </a:ln>
          <a:effectLst>
            <a:outerShdw sx="100000" sy="100000" kx="0" ky="0" algn="bl" rotWithShape="0" blurRad="3.96460432884e+21" dist="991151082210000000000" dir="6.9984e+25">
              <a:srgbClr val="0B1F33">
                <a:alpha val="8e+23"/>
              </a:srgbClr>
            </a:outerShdw>
          </a:effectLst>
        </p:spPr>
      </p:sp>
      <p:sp>
        <p:nvSpPr>
          <p:cNvPr id="34" name="Text 32"/>
          <p:cNvSpPr txBox="1"/>
          <p:nvPr/>
        </p:nvSpPr>
        <p:spPr>
          <a:xfrm>
            <a:off x="9619854" y="4480560"/>
            <a:ext cx="1812889" cy="685800"/>
          </a:xfrm>
          <a:prstGeom prst="rect">
            <a:avLst/>
          </a:prstGeom>
          <a:noFill/>
          <a:ln/>
        </p:spPr>
        <p:txBody>
          <a:bodyPr wrap="square" lIns="0" tIns="0" rIns="0" bIns="0" rtlCol="0" anchor="ctr"/>
          <a:lstStyle/>
          <a:p>
            <a:pPr indent="0" marL="0">
              <a:buNone/>
            </a:pPr>
            <a:r>
              <a:rPr lang="en-US" sz="1300" b="1" dirty="0">
                <a:solidFill>
                  <a:srgbClr val="061321"/>
                </a:solidFill>
              </a:rPr>
              <a:t>Reviewed decision</a:t>
            </a:r>
            <a:endParaRPr lang="en-US" sz="1300" dirty="0"/>
          </a:p>
        </p:txBody>
      </p:sp>
      <p:sp>
        <p:nvSpPr>
          <p:cNvPr id="35" name="implication marker"/>
          <p:cNvSpPr/>
          <p:nvPr/>
        </p:nvSpPr>
        <p:spPr>
          <a:xfrm>
            <a:off x="548640" y="5349240"/>
            <a:ext cx="73152" cy="548640"/>
          </a:xfrm>
          <a:prstGeom prst="rect">
            <a:avLst/>
          </a:prstGeom>
          <a:solidFill>
            <a:srgbClr val="35C8FF"/>
          </a:solidFill>
          <a:ln w="12700">
            <a:solidFill>
              <a:srgbClr val="35C8FF"/>
            </a:solidFill>
            <a:prstDash val="solid"/>
          </a:ln>
        </p:spPr>
      </p:sp>
      <p:sp>
        <p:nvSpPr>
          <p:cNvPr id="36" name="implication"/>
          <p:cNvSpPr txBox="1"/>
          <p:nvPr/>
        </p:nvSpPr>
        <p:spPr>
          <a:xfrm>
            <a:off x="777240" y="5303520"/>
            <a:ext cx="10865815" cy="640080"/>
          </a:xfrm>
          <a:prstGeom prst="rect">
            <a:avLst/>
          </a:prstGeom>
          <a:noFill/>
          <a:ln/>
        </p:spPr>
        <p:txBody>
          <a:bodyPr wrap="square" lIns="0" tIns="0" rIns="0" bIns="0" rtlCol="0" anchor="ctr"/>
          <a:lstStyle/>
          <a:p>
            <a:pPr indent="0" marL="0">
              <a:buNone/>
            </a:pPr>
            <a:r>
              <a:rPr lang="en-US" sz="1800" b="1" dirty="0">
                <a:solidFill>
                  <a:srgbClr val="061321"/>
                </a:solidFill>
              </a:rPr>
              <a:t>The decision, its evidence and its owner stay connected after the engagement ends.</a:t>
            </a:r>
            <a:endParaRPr lang="en-US" sz="18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ns0:sld xmlns:ns0="http://schemas.openxmlformats.org/presentationml/2006/main" xmlns:ns1="http://schemas.openxmlformats.org/drawingml/2006/main" xmlns:ns2="http://schemas.openxmlformats.org/officeDocument/2006/relationships" xmlns:ns3="http://schemas.microsoft.com/office/mac/drawingml/2011/main">
  <ns0:cSld name="Slide 4">
    <ns0:spTree>
      <ns0:nvGrpSpPr>
        <ns0:cNvPr id="1" name=""/>
        <ns0:cNvGrpSpPr/>
        <ns0:nvPr/>
      </ns0:nvGrpSpPr>
      <ns0:grpSpPr>
        <ns1:xfrm>
          <ns1:off x="0" y="0"/>
          <ns1:ext cx="0" cy="0"/>
          <ns1:chOff x="0" y="0"/>
          <ns1:chExt cx="0" cy="0"/>
        </ns1:xfrm>
      </ns0:grpSpPr>
      <ns0:sp>
        <ns0:nvSpPr>
          <ns0:cNvPr id="2"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0A6E9E"/>
                </ns1:solidFill>
              </ns1:rPr>
              <ns1:t>WHY TRUST THE WORK</ns1:t>
            </ns1:r>
            <ns1:endParaRPr lang="en-US" sz="1100" dirty="0"/>
          </ns1:p>
        </ns0:txBody>
      </ns0:sp>
      <ns0:sp>
        <ns0:nvSpPr>
          <ns0:cNvPr id="3"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r>
              <ns1:rPr lang="en-US" sz="3000" b="1" dirty="0">
                <ns1:solidFill>
                  <ns1:srgbClr val="0B1726"/>
                </ns1:solidFill>
              </ns1:rPr>
              <ns1:t>Scoped evidence, accountable people</ns1:t>
            </ns1:r>
            <ns1:endParaRPr lang="en-US" sz="3000" dirty="0"/>
          </ns1:p>
        </ns0:txBody>
      </ns0:sp>
      <ns0:sp>
        <ns0:nvSpPr>
          <ns0:cNvPr id="4" name="Shape 2"/>
          <ns0:cNvSpPr/>
          <ns0:nvPr/>
        </ns0:nvSpPr>
        <ns0:spPr>
          <ns1:xfrm>
            <ns1:off x="548640" y="1783080"/>
            <ns1:ext cx="11094415" cy="0"/>
          </ns1:xfrm>
          <ns1:prstGeom prst="line">
            <ns1:avLst/>
          </ns1:prstGeom>
          <ns1:noFill/>
          <ns1:ln w="12700">
            <ns1:solidFill>
              <ns1:srgbClr val="DCE4EC"/>
            </ns1:solidFill>
            <ns1:prstDash val="solid"/>
          </ns1:ln>
        </ns0:spPr>
      </ns0:sp>
      <ns0:sp>
        <ns0:nvSpPr>
          <ns0:cNvPr id="5" name="icon badge"/>
          <ns0:cNvSpPr/>
          <ns0:nvPr/>
        </ns0:nvSpPr>
        <ns0:spPr>
          <ns1:xfrm>
            <ns1:off x="548640" y="1947672"/>
            <ns1:ext cx="548640" cy="548640"/>
          </ns1:xfrm>
          <ns1:prstGeom prst="ellipse">
            <ns1:avLst/>
          </ns1:prstGeom>
          <ns1:solidFill>
            <ns1:srgbClr val="FFFFFF"/>
          </ns1:solidFill>
          <ns1:ln w="9525">
            <ns1:solidFill>
              <ns1:srgbClr val="DCE4EC"/>
            </ns1:solidFill>
            <ns1:prstDash val="solid"/>
          </ns1:ln>
        </ns0:spPr>
      </ns0:sp>
      <ns0:pic>
        <ns0:nvPicPr>
          <ns0:cNvPr id="6" name="icon research" descr="ETHORITY illustration or source figure">    </ns0:cNvPr>
          <ns0:cNvPicPr>
            <ns1:picLocks noChangeAspect="1"/>
          </ns0:cNvPicPr>
          <ns0:nvPr/>
        </ns0:nvPicPr>
        <ns0:blipFill>
          <ns1:blip ns2:embed="rId1"/>
          <ns1:stretch>
            <ns1:fillRect/>
          </ns1:stretch>
        </ns0:blipFill>
        <ns0:spPr>
          <ns1:xfrm>
            <ns1:off x="669341" y="2068373"/>
            <ns1:ext cx="307238" cy="307238"/>
          </ns1:xfrm>
          <ns1:prstGeom prst="rect">
            <ns1:avLst/>
          </ns1:prstGeom>
        </ns0:spPr>
      </ns0:pic>
      <ns0:sp>
        <ns0:nvSpPr>
          <ns0:cNvPr id="7" name="Text 4"/>
          <ns0:cNvSpPr txBox="1"/>
          <ns0:nvPr/>
        </ns0:nvSpPr>
        <ns0:spPr>
          <ns1:xfrm>
            <ns1:off x="1280160" y="1892808"/>
            <ns1:ext cx="1920240" cy="834390"/>
          </ns1:xfrm>
          <ns1:prstGeom prst="rect">
            <ns1:avLst/>
          </ns1:prstGeom>
          <ns1:noFill/>
          <ns1:ln/>
        </ns0:spPr>
        <ns0:txBody>
          <ns1:bodyPr wrap="square" lIns="0" tIns="0" rIns="0" bIns="0" rtlCol="0" anchor="t"/>
          <ns1:lstStyle/>
          <ns1:p>
            <ns1:pPr indent="0" marL="0">
              <ns1:buNone/>
            </ns1:pPr>
            <ns1:r>
              <ns1:rPr lang="en-US" sz="2000" dirty="0">
                <ns1:solidFill>
                  <ns1:srgbClr val="061321"/>
                </ns1:solidFill>
              </ns1:rPr>
              <ns1:t>Research</ns1:t>
            </ns1:r>
            <ns1:endParaRPr lang="en-US" sz="2000" dirty="0"/>
          </ns1:p>
        </ns0:txBody>
      </ns0:sp>
      <ns0:sp>
        <ns0:nvSpPr>
          <ns0:cNvPr id="8" name="Text 5"/>
          <ns0:cNvSpPr txBox="1"/>
          <ns0:nvPr/>
        </ns0:nvSpPr>
        <ns0:spPr>
          <ns1:xfrm>
            <ns1:off x="3383280" y="1911096"/>
            <ns1:ext cx="8259775" cy="834390"/>
          </ns1:xfrm>
          <ns1:prstGeom prst="rect">
            <ns1:avLst/>
          </ns1:prstGeom>
          <ns1:noFill/>
          <ns1:ln/>
        </ns0:spPr>
        <ns0:txBody>
          <ns1:bodyPr wrap="square" lIns="0" tIns="0" rIns="0" bIns="0" rtlCol="0" anchor="t"/>
          <ns1:lstStyle/>
          <ns1:p>
            <ns1:pPr indent="0" marL="0">
              <ns1:buNone/>
            </ns1:pPr>
            <ns1:r>
              <ns1:rPr lang="en-US" sz="1700" dirty="0">
                <ns1:solidFill>
                  <ns1:srgbClr val="0B1726"/>
                </ns1:solidFill>
              </ns1:rPr>
              <ns1:t>Wave 1 study: 998 research-inventory entries and 775 sourced values. These are separate from the live catalogue and its admission status.</ns1:t>
            </ns1:r>
            <ns1:endParaRPr lang="en-US" sz="1700" dirty="0"/>
          </ns1:p>
        </ns0:txBody>
      </ns0:sp>
      <ns0:sp>
        <ns0:nvSpPr>
          <ns0:cNvPr id="9" name="Shape 6"/>
          <ns0:cNvSpPr/>
          <ns0:nvPr/>
        </ns0:nvSpPr>
        <ns0:spPr>
          <ns1:xfrm>
            <ns1:off x="548640" y="2800350"/>
            <ns1:ext cx="11094415" cy="0"/>
          </ns1:xfrm>
          <ns1:prstGeom prst="line">
            <ns1:avLst/>
          </ns1:prstGeom>
          <ns1:noFill/>
          <ns1:ln w="12700">
            <ns1:solidFill>
              <ns1:srgbClr val="DCE4EC"/>
            </ns1:solidFill>
            <ns1:prstDash val="solid"/>
          </ns1:ln>
        </ns0:spPr>
      </ns0:sp>
      <ns0:sp>
        <ns0:nvSpPr>
          <ns0:cNvPr id="10" name="icon badge"/>
          <ns0:cNvSpPr/>
          <ns0:nvPr/>
        </ns0:nvSpPr>
        <ns0:spPr>
          <ns1:xfrm>
            <ns1:off x="548640" y="2964942"/>
            <ns1:ext cx="548640" cy="548640"/>
          </ns1:xfrm>
          <ns1:prstGeom prst="ellipse">
            <ns1:avLst/>
          </ns1:prstGeom>
          <ns1:solidFill>
            <ns1:srgbClr val="FFFFFF"/>
          </ns1:solidFill>
          <ns1:ln w="9525">
            <ns1:solidFill>
              <ns1:srgbClr val="DCE4EC"/>
            </ns1:solidFill>
            <ns1:prstDash val="solid"/>
          </ns1:ln>
        </ns0:spPr>
      </ns0:sp>
      <ns0:pic>
        <ns0:nvPicPr>
          <ns0:cNvPr id="11" name="icon people" descr="ETHORITY illustration or source figure">    </ns0:cNvPr>
          <ns0:cNvPicPr>
            <ns1:picLocks noChangeAspect="1"/>
          </ns0:cNvPicPr>
          <ns0:nvPr/>
        </ns0:nvPicPr>
        <ns0:blipFill>
          <ns1:blip ns2:embed="rId2"/>
          <ns1:stretch>
            <ns1:fillRect/>
          </ns1:stretch>
        </ns0:blipFill>
        <ns0:spPr>
          <ns1:xfrm>
            <ns1:off x="669341" y="3085643"/>
            <ns1:ext cx="307238" cy="307238"/>
          </ns1:xfrm>
          <ns1:prstGeom prst="rect">
            <ns1:avLst/>
          </ns1:prstGeom>
        </ns0:spPr>
      </ns0:pic>
      <ns0:sp>
        <ns0:nvSpPr>
          <ns0:cNvPr id="12" name="Text 8"/>
          <ns0:cNvSpPr txBox="1"/>
          <ns0:nvPr/>
        </ns0:nvSpPr>
        <ns0:spPr>
          <ns1:xfrm>
            <ns1:off x="1280160" y="2910078"/>
            <ns1:ext cx="1920240" cy="834390"/>
          </ns1:xfrm>
          <ns1:prstGeom prst="rect">
            <ns1:avLst/>
          </ns1:prstGeom>
          <ns1:noFill/>
          <ns1:ln/>
        </ns0:spPr>
        <ns0:txBody>
          <ns1:bodyPr wrap="square" lIns="0" tIns="0" rIns="0" bIns="0" rtlCol="0" anchor="t"/>
          <ns1:lstStyle/>
          <ns1:p>
            <ns1:pPr indent="0" marL="0">
              <ns1:buNone/>
            </ns1:pPr>
            <ns1:r>
              <ns1:rPr lang="en-US" sz="2000" dirty="0">
                <ns1:solidFill>
                  <ns1:srgbClr val="061321"/>
                </ns1:solidFill>
              </ns1:rPr>
              <ns1:t>AI1st practice</ns1:t>
            </ns1:r>
            <ns1:endParaRPr lang="en-US" sz="2000" dirty="0"/>
          </ns1:p>
        </ns0:txBody>
      </ns0:sp>
      <ns0:sp>
        <ns0:nvSpPr>
          <ns0:cNvPr id="13" name="Text 9"/>
          <ns0:cNvSpPr txBox="1"/>
          <ns0:nvPr/>
        </ns0:nvSpPr>
        <ns0:spPr>
          <ns1:xfrm>
            <ns1:off x="3383280" y="2928366"/>
            <ns1:ext cx="8259775" cy="834390"/>
          </ns1:xfrm>
          <ns1:prstGeom prst="rect">
            <ns1:avLst/>
          </ns1:prstGeom>
          <ns1:noFill/>
          <ns1:ln/>
        </ns0:spPr>
        <ns0:txBody>
          <ns1:bodyPr wrap="square" lIns="0" tIns="0" rIns="0" bIns="0" rtlCol="0" anchor="t"/>
          <ns1:lstStyle/>
          <ns1:p>
            <ns1:pPr indent="0" marL="0">
              <ns1:buNone/>
            </ns1:pPr>
            <ns1:r>
              <ns1:rPr lang="en-US" sz="1700" dirty="0">
                <ns1:solidFill>
                  <ns1:srgbClr val="0B1726"/>
                </ns1:solidFill>
              </ns1:rPr>
              <ns1:t>Agents work within defined mandates; a named person makes each decision.</ns1:t>
            </ns1:r>
            <ns1:endParaRPr lang="en-US" sz="1700" dirty="0"/>
          </ns1:p>
        </ns0:txBody>
      </ns0:sp>
      <ns0:sp>
        <ns0:nvSpPr>
          <ns0:cNvPr id="14" name="Shape 10"/>
          <ns0:cNvSpPr/>
          <ns0:nvPr/>
        </ns0:nvSpPr>
        <ns0:spPr>
          <ns1:xfrm>
            <ns1:off x="548640" y="3817620"/>
            <ns1:ext cx="11094415" cy="0"/>
          </ns1:xfrm>
          <ns1:prstGeom prst="line">
            <ns1:avLst/>
          </ns1:prstGeom>
          <ns1:noFill/>
          <ns1:ln w="12700">
            <ns1:solidFill>
              <ns1:srgbClr val="DCE4EC"/>
            </ns1:solidFill>
            <ns1:prstDash val="solid"/>
          </ns1:ln>
        </ns0:spPr>
      </ns0:sp>
      <ns0:sp>
        <ns0:nvSpPr>
          <ns0:cNvPr id="15" name="icon badge"/>
          <ns0:cNvSpPr/>
          <ns0:nvPr/>
        </ns0:nvSpPr>
        <ns0:spPr>
          <ns1:xfrm>
            <ns1:off x="548640" y="3982212"/>
            <ns1:ext cx="548640" cy="548640"/>
          </ns1:xfrm>
          <ns1:prstGeom prst="ellipse">
            <ns1:avLst/>
          </ns1:prstGeom>
          <ns1:solidFill>
            <ns1:srgbClr val="FFFFFF"/>
          </ns1:solidFill>
          <ns1:ln w="9525">
            <ns1:solidFill>
              <ns1:srgbClr val="DCE4EC"/>
            </ns1:solidFill>
            <ns1:prstDash val="solid"/>
          </ns1:ln>
        </ns0:spPr>
      </ns0:sp>
      <ns0:pic>
        <ns0:nvPicPr>
          <ns0:cNvPr id="16" name="icon authority" descr="ETHORITY illustration or source figure">    </ns0:cNvPr>
          <ns0:cNvPicPr>
            <ns1:picLocks noChangeAspect="1"/>
          </ns0:cNvPicPr>
          <ns0:nvPr/>
        </ns0:nvPicPr>
        <ns0:blipFill>
          <ns1:blip ns2:embed="rId3"/>
          <ns1:stretch>
            <ns1:fillRect/>
          </ns1:stretch>
        </ns0:blipFill>
        <ns0:spPr>
          <ns1:xfrm>
            <ns1:off x="669341" y="4102913"/>
            <ns1:ext cx="307238" cy="307238"/>
          </ns1:xfrm>
          <ns1:prstGeom prst="rect">
            <ns1:avLst/>
          </ns1:prstGeom>
        </ns0:spPr>
      </ns0:pic>
      <ns0:sp>
        <ns0:nvSpPr>
          <ns0:cNvPr id="17" name="Text 12"/>
          <ns0:cNvSpPr txBox="1"/>
          <ns0:nvPr/>
        </ns0:nvSpPr>
        <ns0:spPr>
          <ns1:xfrm>
            <ns1:off x="1280160" y="3927348"/>
            <ns1:ext cx="1920240" cy="834390"/>
          </ns1:xfrm>
          <ns1:prstGeom prst="rect">
            <ns1:avLst/>
          </ns1:prstGeom>
          <ns1:noFill/>
          <ns1:ln/>
        </ns0:spPr>
        <ns0:txBody>
          <ns1:bodyPr wrap="square" lIns="0" tIns="0" rIns="0" bIns="0" rtlCol="0" anchor="t"/>
          <ns1:lstStyle/>
          <ns1:p>
            <ns1:pPr indent="0" marL="0">
              <ns1:buNone/>
            </ns1:pPr>
            <ns1:r>
              <ns1:rPr lang="en-US" sz="2000" dirty="0">
                <ns1:solidFill>
                  <ns1:srgbClr val="061321"/>
                </ns1:solidFill>
              </ns1:rPr>
              <ns1:t>People</ns1:t>
            </ns1:r>
            <ns1:endParaRPr lang="en-US" sz="2000" dirty="0"/>
          </ns1:p>
        </ns0:txBody>
      </ns0:sp>
      <ns0:sp>
        <ns0:nvSpPr>
          <ns0:cNvPr id="18" name="Text 13"/>
          <ns0:cNvSpPr txBox="1"/>
          <ns0:nvPr/>
        </ns0:nvSpPr>
        <ns0:spPr>
          <ns1:xfrm>
            <ns1:off x="3383280" y="3945636"/>
            <ns1:ext cx="8259775" cy="834390"/>
          </ns1:xfrm>
          <ns1:prstGeom prst="rect">
            <ns1:avLst/>
          </ns1:prstGeom>
          <ns1:noFill/>
          <ns1:ln/>
        </ns0:spPr>
        <ns0:txBody>
          <ns1:bodyPr wrap="square" lIns="0" tIns="0" rIns="0" bIns="0" rtlCol="0" anchor="t"/>
          <ns1:lstStyle/>
          <ns1:p>
            <ns1:pPr indent="0" marL="0">
              <ns1:buNone/>
            </ns1:pPr>
            <ns1:r>
              <ns1:rPr lang="en-US" sz="1700" dirty="0">
                <ns1:solidFill>
                  <ns1:srgbClr val="0B1726"/>
                </ns1:solidFill>
              </ns1:rPr>
              <ns1:t>Sten Franke leads vision and architecture; Severin L. Wilson connects clients, people and organisational change.</ns1:t>
            </ns1:r>
            <ns1:endParaRPr lang="en-US" sz="1700" dirty="0"/>
          </ns1:p>
        </ns0:txBody>
      </ns0:sp>
      <ns0:sp>
        <ns0:nvSpPr>
          <ns0:cNvPr id="19" name="Shape 14"/>
          <ns0:cNvSpPr/>
          <ns0:nvPr/>
        </ns0:nvSpPr>
        <ns0:spPr>
          <ns1:xfrm>
            <ns1:off x="548640" y="4834890"/>
            <ns1:ext cx="11094415" cy="0"/>
          </ns1:xfrm>
          <ns1:prstGeom prst="line">
            <ns1:avLst/>
          </ns1:prstGeom>
          <ns1:noFill/>
          <ns1:ln w="12700">
            <ns1:solidFill>
              <ns1:srgbClr val="DCE4EC"/>
            </ns1:solidFill>
            <ns1:prstDash val="solid"/>
          </ns1:ln>
        </ns0:spPr>
      </ns0:sp>
      <ns0:sp>
        <ns0:nvSpPr>
          <ns0:cNvPr id="20" name="icon badge"/>
          <ns0:cNvSpPr/>
          <ns0:nvPr/>
        </ns0:nvSpPr>
        <ns0:spPr>
          <ns1:xfrm>
            <ns1:off x="548640" y="4999482"/>
            <ns1:ext cx="548640" cy="548640"/>
          </ns1:xfrm>
          <ns1:prstGeom prst="ellipse">
            <ns1:avLst/>
          </ns1:prstGeom>
          <ns1:solidFill>
            <ns1:srgbClr val="FFFFFF"/>
          </ns1:solidFill>
          <ns1:ln w="9525">
            <ns1:solidFill>
              <ns1:srgbClr val="DCE4EC"/>
            </ns1:solidFill>
            <ns1:prstDash val="solid"/>
          </ns1:ln>
        </ns0:spPr>
      </ns0:sp>
      <ns0:pic>
        <ns0:nvPicPr>
          <ns0:cNvPr id="21" name="icon mission" descr="ETHORITY illustration or source figure">    </ns0:cNvPr>
          <ns0:cNvPicPr>
            <ns1:picLocks noChangeAspect="1"/>
          </ns0:cNvPicPr>
          <ns0:nvPr/>
        </ns0:nvPicPr>
        <ns0:blipFill>
          <ns1:blip ns2:embed="rId4"/>
          <ns1:stretch>
            <ns1:fillRect/>
          </ns1:stretch>
        </ns0:blipFill>
        <ns0:spPr>
          <ns1:xfrm>
            <ns1:off x="669341" y="5120183"/>
            <ns1:ext cx="307238" cy="307238"/>
          </ns1:xfrm>
          <ns1:prstGeom prst="rect">
            <ns1:avLst/>
          </ns1:prstGeom>
        </ns0:spPr>
      </ns0:pic>
      <ns0:sp>
        <ns0:nvSpPr>
          <ns0:cNvPr id="22" name="Text 16"/>
          <ns0:cNvSpPr txBox="1"/>
          <ns0:nvPr/>
        </ns0:nvSpPr>
        <ns0:spPr>
          <ns1:xfrm>
            <ns1:off x="1280160" y="4944618"/>
            <ns1:ext cx="1920240" cy="834390"/>
          </ns1:xfrm>
          <ns1:prstGeom prst="rect">
            <ns1:avLst/>
          </ns1:prstGeom>
          <ns1:noFill/>
          <ns1:ln/>
        </ns0:spPr>
        <ns0:txBody>
          <ns1:bodyPr wrap="square" lIns="0" tIns="0" rIns="0" bIns="0" rtlCol="0" anchor="t"/>
          <ns1:lstStyle/>
          <ns1:p>
            <ns1:pPr indent="0" marL="0">
              <ns1:buNone/>
            </ns1:pPr>
            <ns1:r>
              <ns1:rPr lang="en-US" sz="2000" dirty="0">
                <ns1:solidFill>
                  <ns1:srgbClr val="061321"/>
                </ns1:solidFill>
              </ns1:rPr>
              <ns1:t>Heritage</ns1:t>
            </ns1:r>
            <ns1:endParaRPr lang="en-US" sz="2000" dirty="0"/>
          </ns1:p>
        </ns0:txBody>
      </ns0:sp>
      <ns0:sp>
        <ns0:nvSpPr>
          <ns0:cNvPr id="23" name="Text 17"/>
          <ns0:cNvSpPr txBox="1"/>
          <ns0:nvPr/>
        </ns0:nvSpPr>
        <ns0:spPr>
          <ns1:xfrm>
            <ns1:off x="3383280" y="4962906"/>
            <ns1:ext cx="8259775" cy="834390"/>
          </ns1:xfrm>
          <ns1:prstGeom prst="rect">
            <ns1:avLst/>
          </ns1:prstGeom>
          <ns1:noFill/>
          <ns1:ln/>
        </ns0:spPr>
        <ns0:txBody>
          <ns1:bodyPr wrap="square" lIns="0" tIns="0" rIns="0" bIns="0" rtlCol="0" anchor="t"/>
          <ns1:lstStyle/>
          <ns1:p>
            <ns1:pPr indent="0" marL="0">
              <ns1:buNone/>
            </ns1:pPr>
            <ns1:r>
              <ns1:rPr lang="en-US" sz="1700" dirty="0">
                <ns1:solidFill>
                  <ns1:srgbClr val="0B1726"/>
                </ns1:solidFill>
              </ns1:rPr>
              <ns1:t>Market intelligence since 2005; historical references include Bosch, BMW, Siemens and Deutsche Bank.</ns1:t>
            </ns1:r>
            <ns1:endParaRPr lang="en-US" sz="1700" dirty="0"/>
          </ns1:p>
        </ns0:txBody>
      </ns0:sp>
      <ns0:sp>
        <ns0:nvSpPr>
          <ns0:cNvPr id="24" name="source"/>
          <ns0:cNvSpPr txBox="1"/>
          <ns0:nvPr/>
        </ns0:nvSpPr>
        <ns0:spPr>
          <ns1:xfrm>
            <ns1:off x="548640" y="5989320"/>
            <ns1:ext cx="11094415" cy="347472"/>
          </ns1:xfrm>
          <ns1:prstGeom prst="rect">
            <ns1:avLst/>
          </ns1:prstGeom>
          <ns1:noFill/>
          <ns1:ln/>
        </ns0:spPr>
        <ns0:txBody>
          <ns1:bodyPr wrap="square" lIns="0" tIns="0" rIns="0" bIns="0" rtlCol="0" anchor="b"/>
          <ns1:lstStyle/>
          <ns1:p>
            <ns1:pPr indent="0" marL="0">
              <ns1:buNone/>
            </ns1:pPr>
            <ns1:r>
              <ns1:rPr lang="en-US" sz="1200" dirty="0">
                <ns1:solidFill>
                  <ns1:srgbClr val="6B7C8F"/>
                </ns1:solidFill>
              </ns1:rPr>
              <ns1:t>Historical references describe the group’s earlier work, in projects or through former group companies.</ns1:t>
            </ns1:r>
            <ns1:endParaRPr lang="en-US" sz="12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6B7C8F"/>
                </ns1:solidFill>
              </ns1:defRPr>
            </ns1:lvl1pPr>
          </ns1:lstStyle>
          <ns1:p>
            <ns1:pPr algn="r"/>
            <ns1:fld id="{F7021451-1387-4CA6-816F-3879F97B5CBC}" type="slidenum">
              <ns1:rPr b="0" lang="en-US"/>
              <ns1:t>4</ns1:t>
            </ns1:fld>
            <ns1:endParaRPr lang="en-US"/>
          </ns1:p>
        </ns0:txBody>
      </ns0:sp>
    </ns0:spTree>
  </ns0:cSld>
  <ns0:clrMapOvr>
    <ns1:masterClrMapping/>
  </ns0:clrMapOvr>
</ns0:sld>
</file>

<file path=ppt/slides/slide5.xml><?xml version="1.0" encoding="utf-8"?>
<ns0:sld xmlns:ns0="http://schemas.openxmlformats.org/presentationml/2006/main" xmlns:ns1="http://schemas.openxmlformats.org/drawingml/2006/main" xmlns:ns2="http://schemas.openxmlformats.org/officeDocument/2006/relationships" xmlns:ns3="http://schemas.microsoft.com/office/drawing/2018/hyperlinkcolor" xmlns:ns4="http://schemas.microsoft.com/office/mac/drawingml/2011/main">
  <ns0:cSld name="Slide 5">
    <ns0:bg>
      <ns0:bgPr>
        <ns1:blipFill dpi="0" rotWithShape="1">
          <ns1:blip ns2:embed="rId1">
            <ns1:lum/>
          </ns1:blip>
          <ns1:srcRect/>
          <ns1:stretch>
            <ns1:fillRect/>
          </ns1:stretch>
        </ns1:blipFill>
        <ns1:effectLst/>
      </ns0:bgPr>
    </ns0:bg>
    <ns0:spTree>
      <ns0:nvGrpSpPr>
        <ns0:cNvPr id="1" name=""/>
        <ns0:cNvGrpSpPr/>
        <ns0:nvPr/>
      </ns0:nvGrpSpPr>
      <ns0:grpSpPr>
        <ns1:xfrm>
          <ns1:off x="0" y="0"/>
          <ns1:ext cx="0" cy="0"/>
          <ns1:chOff x="0" y="0"/>
          <ns1:chExt cx="0" cy="0"/>
        </ns1:xfrm>
      </ns0:grpSpPr>
      <ns0:sp>
        <ns0:nvSpPr>
          <ns0:cNvPr id="3"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START</ns1:t>
            </ns1:r>
            <ns1:endParaRPr lang="en-US" sz="1100" dirty="0"/>
          </ns1:p>
        </ns0:txBody>
      </ns0:sp>
      <ns0:sp>
        <ns0:nvSpPr>
          <ns0:cNvPr id="4" name="Text 1"/>
          <ns0:cNvSpPr txBox="1"/>
          <ns0:nvPr/>
        </ns0:nvSpPr>
        <ns0:spPr>
          <ns1:xfrm>
            <ns1:off x="548640" y="822960"/>
            <ns1:ext cx="7589520" cy="603504"/>
          </ns1:xfrm>
          <ns1:prstGeom prst="rect">
            <ns1:avLst/>
          </ns1:prstGeom>
          <ns1:noFill/>
          <ns1:ln/>
        </ns0:spPr>
        <ns0:txBody>
          <ns1:bodyPr wrap="square" lIns="0" tIns="0" rIns="0" bIns="0" rtlCol="0" anchor="t">
            <ns1:normAutofit/>
          </ns1:bodyPr>
          <ns1:lstStyle/>
          <ns1:p>
            <ns1:pPr indent="0" marL="0">
              <ns1:buNone/>
            </ns1:pPr>
            <ns1:r>
              <ns1:rPr lang="en-US" sz="3600" dirty="0">
                <ns1:solidFill>
                  <ns1:srgbClr val="FFFFFF"/>
                </ns1:solidFill>
              </ns1:rPr>
              <ns1:t>What decision is on your desk?</ns1:t>
            </ns1:r>
            <ns1:endParaRPr lang="en-US" sz="3600" dirty="0"/>
          </ns1:p>
        </ns0:txBody>
      </ns0:sp>
      <ns0:sp>
        <ns0:nvSpPr>
          <ns0:cNvPr id="5" name="Text 2"/>
          <ns0:cNvSpPr txBox="1"/>
          <ns0:nvPr/>
        </ns0:nvSpPr>
        <ns0:spPr>
          <ns1:xfrm>
            <ns1:off x="548640" y="1472184"/>
            <ns1:ext cx="7589520" cy="1362456"/>
          </ns1:xfrm>
          <ns1:prstGeom prst="rect">
            <ns1:avLst/>
          </ns1:prstGeom>
          <ns1:noFill/>
          <ns1:ln/>
        </ns0:spPr>
        <ns0:txBody>
          <ns1:bodyPr wrap="square" lIns="0" tIns="0" rIns="0" bIns="0" rtlCol="0" anchor="t"/>
          <ns1:lstStyle/>
          <ns1:p>
            <ns1:pPr indent="0" marL="0">
              <ns1:buNone/>
            </ns1:pPr>
            <ns1:r>
              <ns1:rPr lang="en-US" sz="2000" dirty="0">
                <ns1:solidFill>
                  <ns1:srgbClr val="DCE4EE"/>
                </ns1:solidFill>
              </ns1:rPr>
              <ns1:t>A readiness check, an AI Act sprint or an investment case: fixed scope, signed result.</ns1:t>
            </ns1:r>
            <ns1:endParaRPr lang="en-US" sz="2000" dirty="0"/>
          </ns1:p>
        </ns0:txBody>
      </ns0:sp>
      <ns0:sp>
        <ns0:nvSpPr>
          <ns0:cNvPr id="6" name="primary action">
            <ns1:hlinkClick ns2:id="rId2" tooltip="Request a 30-minute call"/>
          </ns0:cNvPr>
          <ns0:cNvSpPr/>
          <ns0:nvPr/>
        </ns0:nvSpPr>
        <ns0:spPr>
          <ns1:xfrm>
            <ns1:off x="548640" y="2310384"/>
            <ns1:ext cx="4206240" cy="548640"/>
          </ns1:xfrm>
          <ns1:prstGeom prst="roundRect">
            <ns1:avLst>
              <ns1:gd name="adj" fmla="val 50000"/>
            </ns1:avLst>
          </ns1:prstGeom>
          <ns1:solidFill>
            <ns1:srgbClr val="35C8FF"/>
          </ns1:solidFill>
          <ns1:ln/>
          <ns1:effectLst>
            <ns1:outerShdw sx="100000" sy="100000" kx="0" ky="0" algn="bl" rotWithShape="0" blurRad="228600" dist="50800" dir="5400000">
              <ns1:srgbClr val="35C8FF">
                <ns1:alpha val="50000"/>
              </ns1:srgbClr>
            </ns1:outerShdw>
          </ns1:effectLst>
        </ns0:spPr>
        <ns0:txBody>
          <ns1:bodyPr wrap="square" lIns="0" tIns="0" rIns="0" bIns="0" rtlCol="0" anchor="ctr"/>
          <ns1:lstStyle/>
          <ns1:p>
            <ns1:pPr algn="ctr" indent="0" marL="0">
              <ns1:buNone/>
            </ns1:pPr>
            <ns1:r>
              <ns1:rPr lang="en-US" sz="1800" b="1" u="sng" dirty="0">
                <ns1:solidFill>
                  <ns1:srgbClr val="061321"/>
                </ns1:solidFill>
                <ns1:hlinkClick ns2:id="rId2" invalidUrl="" action="" tgtFrame="" tooltip="Request a 30-minute call" history="1" highlightClick="0" endSnd="0">
                  <ns1:extLst>
                    <ns1:ext uri="{A12FA001-AC4F-418D-AE19-62706E023703}">
                      <ns3:hlinkClr val="tx"/>
                    </ns1:ext>
                  </ns1:extLst>
                </ns1:hlinkClick>
              </ns1:rPr>
              <ns1:t>Request a 30-minute call</ns1:t>
            </ns1:r>
            <ns1:endParaRPr lang="en-US" sz="1800" dirty="0"/>
          </ns1:p>
        </ns0:txBody>
      </ns0:sp>
      <ns0:sp>
        <ns0:nvSpPr>
          <ns0:cNvPr id="7" name="contact card"/>
          <ns0:cNvSpPr/>
          <ns0:nvPr/>
        </ns0:nvSpPr>
        <ns0:spPr>
          <ns1:xfrm>
            <ns1:off x="548640" y="3794760"/>
            <ns1:ext cx="5364328" cy="1600200"/>
          </ns1:xfrm>
          <ns1:prstGeom prst="roundRect">
            <ns1:avLst>
              <ns1:gd name="adj" fmla="val 5714"/>
            </ns1:avLst>
          </ns1:prstGeom>
          <ns1:solidFill>
            <ns1:srgbClr val="FFFFFF">
              <ns1:alpha val="8000"/>
            </ns1:srgbClr>
          </ns1:solidFill>
          <ns1:ln w="9525">
            <ns1:solidFill>
              <ns1:srgbClr val="FFFFFF">
                <ns1:alpha val="22000"/>
              </ns1:srgbClr>
            </ns1:solidFill>
            <ns1:prstDash val="solid"/>
          </ns1:ln>
        </ns0:spPr>
      </ns0:sp>
      <ns0:sp>
        <ns0:nvSpPr>
          <ns0:cNvPr id="8" name="Shape 5"/>
          <ns0:cNvSpPr/>
          <ns0:nvPr/>
        </ns0:nvSpPr>
        <ns0:spPr>
          <ns1:xfrm>
            <ns1:off x="722376" y="3968496"/>
            <ns1:ext cx="1243584" cy="1243584"/>
          </ns1:xfrm>
          <ns1:prstGeom prst="ellipse">
            <ns1:avLst/>
          </ns1:prstGeom>
          <ns1:solidFill>
            <ns1:srgbClr val="061321"/>
          </ns1:solidFill>
          <ns1:ln w="19050">
            <ns1:solidFill>
              <ns1:srgbClr val="67E8F9">
                <ns1:alpha val="80000"/>
              </ns1:srgbClr>
            </ns1:solidFill>
            <ns1:prstDash val="solid"/>
          </ns1:ln>
          <ns1:effectLst>
            <ns1:outerShdw sx="100000" sy="100000" kx="0" ky="0" algn="bl" rotWithShape="0" blurRad="152400" dist="50800" dir="5400000">
              <ns1:srgbClr val="35C8FF">
                <ns1:alpha val="40000"/>
              </ns1:srgbClr>
            </ns1:outerShdw>
          </ns1:effectLst>
        </ns0:spPr>
      </ns0:sp>
      <ns0:pic>
        <ns0:nvPicPr>
          <ns0:cNvPr id="9" name="portrait Sten Franke" descr="ETHORITY illustration or source figure">    </ns0:cNvPr>
          <ns0:cNvPicPr>
            <ns1:picLocks noChangeAspect="1"/>
          </ns0:cNvPicPr>
          <ns0:nvPr/>
        </ns0:nvPicPr>
        <ns0:blipFill>
          <ns1:blip ns2:embed="rId3"/>
          <ns1:stretch>
            <ns1:fillRect/>
          </ns1:stretch>
        </ns0:blipFill>
        <ns0:spPr>
          <ns1:xfrm>
            <ns1:off x="749808" y="3995928"/>
            <ns1:ext cx="1188720" cy="1188720"/>
          </ns1:xfrm>
          <ns1:prstGeom prst="ellipse">
            <ns1:avLst/>
          </ns1:prstGeom>
        </ns0:spPr>
      </ns0:pic>
      <ns0:sp>
        <ns0:nvSpPr>
          <ns0:cNvPr id="10" name="Text 6"/>
          <ns0:cNvSpPr txBox="1"/>
          <ns0:nvPr/>
        </ns0:nvSpPr>
        <ns0:spPr>
          <ns1:xfrm>
            <ns1:off x="2121408" y="3959352"/>
            <ns1:ext cx="3626968" cy="1280160"/>
          </ns1:xfrm>
          <ns1:prstGeom prst="rect">
            <ns1:avLst/>
          </ns1:prstGeom>
          <ns1:noFill/>
          <ns1:ln/>
        </ns0:spPr>
        <ns0:txBody>
          <ns1:bodyPr wrap="square" lIns="0" tIns="0" rIns="0" bIns="0" rtlCol="0" anchor="ctr"/>
          <ns1:lstStyle/>
          <ns1:p>
            <ns1:pPr indent="0" marL="0">
              <ns1:buNone/>
            </ns1:pPr>
            <ns1:r>
              <ns1:rPr lang="en-US" sz="1800" b="1" dirty="0">
                <ns1:solidFill>
                  <ns1:srgbClr val="FFFFFF"/>
                </ns1:solidFill>
              </ns1:rPr>
              <ns1:t>Sten Franke</ns1:t>
            </ns1:r>
            <ns1:endParaRPr lang="en-US" sz="1800" dirty="0"/>
          </ns1:p>
          <ns1:p>
            <ns1:pPr indent="0" marL="0">
              <ns1:spcAft>
                <ns1:spcPts val="400"/>
              </ns1:spcAft>
              <ns1:buNone/>
            </ns1:pPr>
            <ns1:r>
              <ns1:rPr lang="en-US" sz="1200" b="1" dirty="0">
                <ns1:solidFill>
                  <ns1:srgbClr val="67E8F9"/>
                </ns1:solidFill>
              </ns1:rPr>
              <ns1:t>Founder, Principal Architect &amp; Lead Creator</ns1:t>
            </ns1:r>
            <ns1:endParaRPr lang="en-US" sz="1800" dirty="0"/>
          </ns1:p>
          <ns1:p>
            <ns1:pPr indent="0" marL="0">
              <ns1:buNone/>
            </ns1:pPr>
            <ns1:r>
              <ns1:rPr lang="en-US" sz="1400" dirty="0">
                <ns1:solidFill>
                  <ns1:srgbClr val="DCE4EE"/>
                </ns1:solidFill>
              </ns1:rPr>
              <ns1:t>Creator and architect of ETHORITY’s AI systems, connecting business strategy, market intelligence and engineering.</ns1:t>
            </ns1:r>
            <ns1:endParaRPr lang="en-US" sz="1800" dirty="0"/>
          </ns1:p>
        </ns0:txBody>
      </ns0:sp>
      <ns0:sp>
        <ns0:nvSpPr>
          <ns0:cNvPr id="11" name="contact card"/>
          <ns0:cNvSpPr/>
          <ns0:nvPr/>
        </ns0:nvSpPr>
        <ns0:spPr>
          <ns1:xfrm>
            <ns1:off x="6278728" y="3794760"/>
            <ns1:ext cx="5364328" cy="1600200"/>
          </ns1:xfrm>
          <ns1:prstGeom prst="roundRect">
            <ns1:avLst>
              <ns1:gd name="adj" fmla="val 5714"/>
            </ns1:avLst>
          </ns1:prstGeom>
          <ns1:solidFill>
            <ns1:srgbClr val="FFFFFF">
              <ns1:alpha val="8000"/>
            </ns1:srgbClr>
          </ns1:solidFill>
          <ns1:ln w="9525">
            <ns1:solidFill>
              <ns1:srgbClr val="FFFFFF">
                <ns1:alpha val="22000"/>
              </ns1:srgbClr>
            </ns1:solidFill>
            <ns1:prstDash val="solid"/>
          </ns1:ln>
        </ns0:spPr>
      </ns0:sp>
      <ns0:sp>
        <ns0:nvSpPr>
          <ns0:cNvPr id="12" name="Shape 8"/>
          <ns0:cNvSpPr/>
          <ns0:nvPr/>
        </ns0:nvSpPr>
        <ns0:spPr>
          <ns1:xfrm>
            <ns1:off x="6452464" y="3968496"/>
            <ns1:ext cx="1243584" cy="1243584"/>
          </ns1:xfrm>
          <ns1:prstGeom prst="ellipse">
            <ns1:avLst/>
          </ns1:prstGeom>
          <ns1:solidFill>
            <ns1:srgbClr val="061321"/>
          </ns1:solidFill>
          <ns1:ln w="19050">
            <ns1:solidFill>
              <ns1:srgbClr val="7FE0B0">
                <ns1:alpha val="80000"/>
              </ns1:srgbClr>
            </ns1:solidFill>
            <ns1:prstDash val="solid"/>
          </ns1:ln>
          <ns1:effectLst>
            <ns1:outerShdw sx="100000" sy="100000" kx="0" ky="0" algn="bl" rotWithShape="0" blurRad="152400" dist="50800" dir="5400000">
              <ns1:srgbClr val="3CCB7F">
                <ns1:alpha val="40000"/>
              </ns1:srgbClr>
            </ns1:outerShdw>
          </ns1:effectLst>
        </ns0:spPr>
      </ns0:sp>
      <ns0:pic>
        <ns0:nvPicPr>
          <ns0:cNvPr id="13" name="portrait Severin L. Wilson" descr="ETHORITY illustration or source figure">    </ns0:cNvPr>
          <ns0:cNvPicPr>
            <ns1:picLocks noChangeAspect="1"/>
          </ns0:cNvPicPr>
          <ns0:nvPr/>
        </ns0:nvPicPr>
        <ns0:blipFill>
          <ns1:blip ns2:embed="rId4"/>
          <ns1:stretch>
            <ns1:fillRect/>
          </ns1:stretch>
        </ns0:blipFill>
        <ns0:spPr>
          <ns1:xfrm>
            <ns1:off x="6479896" y="3995928"/>
            <ns1:ext cx="1188720" cy="1188720"/>
          </ns1:xfrm>
          <ns1:prstGeom prst="ellipse">
            <ns1:avLst/>
          </ns1:prstGeom>
        </ns0:spPr>
      </ns0:pic>
      <ns0:sp>
        <ns0:nvSpPr>
          <ns0:cNvPr id="14" name="Text 9"/>
          <ns0:cNvSpPr txBox="1"/>
          <ns0:nvPr/>
        </ns0:nvSpPr>
        <ns0:spPr>
          <ns1:xfrm>
            <ns1:off x="7851496" y="3959352"/>
            <ns1:ext cx="3626968" cy="1280160"/>
          </ns1:xfrm>
          <ns1:prstGeom prst="rect">
            <ns1:avLst/>
          </ns1:prstGeom>
          <ns1:noFill/>
          <ns1:ln/>
        </ns0:spPr>
        <ns0:txBody>
          <ns1:bodyPr wrap="square" lIns="0" tIns="0" rIns="0" bIns="0" rtlCol="0" anchor="ctr"/>
          <ns1:lstStyle/>
          <ns1:p>
            <ns1:pPr indent="0" marL="0">
              <ns1:buNone/>
            </ns1:pPr>
            <ns1:r>
              <ns1:rPr lang="en-US" sz="1800" b="1" dirty="0">
                <ns1:solidFill>
                  <ns1:srgbClr val="FFFFFF"/>
                </ns1:solidFill>
              </ns1:rPr>
              <ns1:t>Severin L. Wilson</ns1:t>
            </ns1:r>
            <ns1:endParaRPr lang="en-US" sz="1800" dirty="0"/>
          </ns1:p>
          <ns1:p>
            <ns1:pPr indent="0" marL="0">
              <ns1:spcAft>
                <ns1:spcPts val="400"/>
              </ns1:spcAft>
              <ns1:buNone/>
            </ns1:pPr>
            <ns1:r>
              <ns1:rPr lang="en-US" sz="1200" b="1" dirty="0">
                <ns1:solidFill>
                  <ns1:srgbClr val="7FE0B0"/>
                </ns1:solidFill>
              </ns1:rPr>
              <ns1:t>Chief Business &amp; Transformation Officer</ns1:t>
            </ns1:r>
            <ns1:endParaRPr lang="en-US" sz="1800" dirty="0"/>
          </ns1:p>
          <ns1:p>
            <ns1:pPr indent="0" marL="0">
              <ns1:buNone/>
            </ns1:pPr>
            <ns1:r>
              <ns1:rPr lang="en-US" sz="1400" dirty="0">
                <ns1:solidFill>
                  <ns1:srgbClr val="DCE4EE"/>
                </ns1:solidFill>
              </ns1:rPr>
              <ns1:t>Connecting enterprise relationships, organisational transformation and responsible AI adoption.</ns1:t>
            </ns1:r>
            <ns1:endParaRPr lang="en-US" sz="1800" dirty="0"/>
          </ns1:p>
        </ns0:txBody>
      </ns0:sp>
      <ns0:sp>
        <ns0:nvSpPr>
          <ns0:cNvPr id="15" name="contact lines"/>
          <ns0:cNvSpPr txBox="1"/>
          <ns0:nvPr/>
        </ns0:nvSpPr>
        <ns0:spPr>
          <ns1:xfrm>
            <ns1:off x="548640" y="5577840"/>
            <ns1:ext cx="6949440" cy="365760"/>
          </ns1:xfrm>
          <ns1:prstGeom prst="rect">
            <ns1:avLst/>
          </ns1:prstGeom>
          <ns1:noFill/>
          <ns1:ln/>
        </ns0:spPr>
        <ns0:txBody>
          <ns1:bodyPr wrap="square" lIns="0" tIns="0" rIns="0" bIns="0" rtlCol="0" anchor="ctr"/>
          <ns1:lstStyle/>
          <ns1:p>
            <ns1:pPr indent="0" marL="0">
              <ns1:buNone/>
            </ns1:pPr>
            <ns1:r>
              <ns1:rPr lang="en-US" sz="1600" u="sng" dirty="0">
                <ns1:solidFill>
                  <ns1:srgbClr val="67E8F9"/>
                </ns1:solidFill>
                <ns1:hlinkClick ns2:id="rId5" invalidUrl="" action="" tgtFrame="" tooltip="sten@ethority.ai" history="1" highlightClick="0" endSnd="0">
                  <ns1:extLst>
                    <ns1:ext uri="{A12FA001-AC4F-418D-AE19-62706E023703}">
                      <ns3:hlinkClr val="tx"/>
                    </ns1:ext>
                  </ns1:extLst>
                </ns1:hlinkClick>
              </ns1:rPr>
              <ns1:t>sten@ethority.ai</ns1:t>
            </ns1:r>
            <ns1:pPr indent="0" marL="0">
              <ns1:buNone/>
            </ns1:pPr>
            <ns1:r>
              <ns1:rPr lang="en-US" sz="1600" dirty="0">
                <ns1:solidFill>
                  <ns1:srgbClr val="7F93A8"/>
                </ns1:solidFill>
              </ns1:rPr>
              <ns1:t>   ·   </ns1:t>
            </ns1:r>
            <ns1:pPr indent="0" marL="0">
              <ns1:buNone/>
            </ns1:pPr>
            <ns1:r>
              <ns1:rPr lang="en-US" sz="1600" u="sng" dirty="0">
                <ns1:solidFill>
                  <ns1:srgbClr val="67E8F9"/>
                </ns1:solidFill>
                <ns1:hlinkClick ns2:id="rId6" invalidUrl="" action="" tgtFrame="" tooltip="ETHORITY website" history="1" highlightClick="0" endSnd="0">
                  <ns1:extLst>
                    <ns1:ext uri="{A12FA001-AC4F-418D-AE19-62706E023703}">
                      <ns3:hlinkClr val="tx"/>
                    </ns1:ext>
                  </ns1:extLst>
                </ns1:hlinkClick>
              </ns1:rPr>
              <ns1:t>ethority.ai</ns1:t>
            </ns1:r>
            <ns1:endParaRPr lang="en-US" sz="1600" dirty="0"/>
          </ns1:p>
        </ns0:txBody>
      </ns0:sp>
      <ns0:sp>
        <ns0:nvSpPr>
          <ns0:cNvPr id="16" name="closing line"/>
          <ns0:cNvSpPr txBox="1"/>
          <ns0:nvPr/>
        </ns0:nvSpPr>
        <ns0:spPr>
          <ns1:xfrm>
            <ns1:off x="7436815" y="5577840"/>
            <ns1:ext cx="4206240" cy="365760"/>
          </ns1:xfrm>
          <ns1:prstGeom prst="rect">
            <ns1:avLst/>
          </ns1:prstGeom>
          <ns1:noFill/>
          <ns1:ln/>
        </ns0:spPr>
        <ns0:txBody>
          <ns1:bodyPr wrap="square" lIns="0" tIns="0" rIns="0" bIns="0" rtlCol="0" anchor="ctr"/>
          <ns1:lstStyle/>
          <ns1:p>
            <ns1:pPr algn="r" indent="0" marL="0">
              <ns1:buNone/>
            </ns1:pPr>
            <ns1:r>
              <ns1:rPr lang="en-US" sz="1600" i="1" dirty="0">
                <ns1:solidFill>
                  <ns1:srgbClr val="FFFFFF"/>
                </ns1:solidFill>
              </ns1:rPr>
              <ns1:t>Put AI to work, with evidence.</ns1:t>
            </ns1:r>
            <ns1:endParaRPr lang="en-US" sz="1600" dirty="0"/>
          </ns1:p>
        </ns0:txBody>
      </ns0:sp>
      <ns0:sp>
        <ns0:nvSpPr>
          <ns0:cNvPr id="17"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4: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5</ns1:t>
            </ns1:fld>
            <ns1:endParaRPr lang="en-US"/>
          </ns1:p>
        </ns0:txBody>
      </ns0:sp>
    </ns0:spTree>
  </ns0:cSld>
  <ns0:clrMapOvr>
    <ns1:masterClrMapping/>
  </ns0:clrMapOvr>
</ns0: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640080"/>
            <a:ext cx="10972800" cy="640080"/>
          </a:xfrm>
          <a:prstGeom prst="rect">
            <a:avLst/>
          </a:prstGeom>
          <a:noFill/>
          <a:ln/>
        </p:spPr>
        <p:txBody>
          <a:bodyPr wrap="square" lIns="0" tIns="0" rIns="0" bIns="0" rtlCol="0" anchor="ctr"/>
          <a:lstStyle/>
          <a:p>
            <a:pPr indent="0" marL="0">
              <a:buNone/>
            </a:pPr>
            <a:r>
              <a:rPr lang="en-US" sz="2600" b="1" dirty="0">
                <a:solidFill>
                  <a:srgbClr val="0B1726"/>
                </a:solidFill>
              </a:rPr>
              <a:t>Artwork, sources and reuse</a:t>
            </a:r>
            <a:endParaRPr lang="en-US" sz="2600" dirty="0"/>
          </a:p>
        </p:txBody>
      </p:sp>
      <p:sp>
        <p:nvSpPr>
          <p:cNvPr id="3" name="Text 1"/>
          <p:cNvSpPr/>
          <p:nvPr/>
        </p:nvSpPr>
        <p:spPr>
          <a:xfrm>
            <a:off x="548640" y="1508760"/>
            <a:ext cx="10972800" cy="1188720"/>
          </a:xfrm>
          <a:prstGeom prst="rect">
            <a:avLst/>
          </a:prstGeom>
          <a:noFill/>
          <a:ln/>
        </p:spPr>
        <p:txBody>
          <a:bodyPr wrap="square" lIns="0" tIns="0" rIns="0" bIns="0" rtlCol="0" anchor="ctr"/>
          <a:lstStyle/>
          <a:p>
            <a:pPr indent="0" marL="0">
              <a:buNone/>
            </a:pPr>
            <a:r>
              <a:rPr lang="en-US" sz="1600" dirty="0">
                <a:solidFill>
                  <a:srgbClr val="0B1726"/>
                </a:solidFill>
              </a:rPr>
              <a:t>Edition v2.8 · 23 October 2026. Updated v3.11 artwork; evidence cut-offs and substantive content are retained. The artwork shows the 17 October reference selection, not the extent of the study research inventory or live website catalogue.</a:t>
            </a:r>
            <a:endParaRPr lang="en-US" sz="1600" dirty="0"/>
          </a:p>
        </p:txBody>
      </p:sp>
      <p:sp>
        <p:nvSpPr>
          <p:cNvPr id="4" name="Text 2"/>
          <p:cNvSpPr/>
          <p:nvPr/>
        </p:nvSpPr>
        <p:spPr>
          <a:xfrm>
            <a:off x="548640" y="2926080"/>
            <a:ext cx="10972800" cy="1280160"/>
          </a:xfrm>
          <a:prstGeom prst="rect">
            <a:avLst/>
          </a:prstGeom>
          <a:noFill/>
          <a:ln/>
        </p:spPr>
        <p:txBody>
          <a:bodyPr wrap="square" lIns="0" tIns="0" rIns="0" bIns="0" rtlCol="0" anchor="ctr"/>
          <a:lstStyle/>
          <a:p>
            <a:pPr indent="0" marL="0">
              <a:buNone/>
            </a:pPr>
            <a:r>
              <a:rPr lang="en-US" sz="1600" dirty="0">
                <a:solidFill>
                  <a:srgbClr val="0B1726"/>
                </a:solidFill>
              </a:rPr>
              <a:t>Good AI Prism artwork © 2026 ETHORITY &amp; STEN.AI LLC, by Sten Franke &amp; ETHORITY®. CC BY-NC-ND 4.0. ETHORITY additionally permits unchanged editorial and press use with credit. Commercial licences: ETHORITY. Data, software and third-party logos and trademarks are not covered.</a:t>
            </a:r>
            <a:endParaRPr lang="en-US" sz="1600" dirty="0"/>
          </a:p>
        </p:txBody>
      </p:sp>
      <p:sp>
        <p:nvSpPr>
          <p:cNvPr id="5" name="Text 3">
            <a:hlinkClick r:id="rId1" tooltip=""/>
          </p:cNvPr>
          <p:cNvSpPr/>
          <p:nvPr/>
        </p:nvSpPr>
        <p:spPr>
          <a:xfrm>
            <a:off x="548640" y="4572000"/>
            <a:ext cx="10058400" cy="457200"/>
          </a:xfrm>
          <a:prstGeom prst="rect">
            <a:avLst/>
          </a:prstGeom>
          <a:noFill/>
          <a:ln/>
        </p:spPr>
        <p:txBody>
          <a:bodyPr wrap="square" rtlCol="0" anchor="ctr"/>
          <a:lstStyle/>
          <a:p>
            <a:pPr indent="0" marL="0">
              <a:buNone/>
            </a:pPr>
            <a:r>
              <a:rPr lang="en-US" sz="1500" u="sng" dirty="0">
                <a:solidFill>
                  <a:srgbClr val="0A6E9E"/>
                </a:solidFill>
                <a:hlinkClick r:id="rId1" invalidUrl="" action="" tgtFrame="" tooltip="" history="1" highlightClick="0" endSnd="0">
                  <a:extLst>
                    <a:ext uri="{A12FA001-AC4F-418D-AE19-62706E023703}">
                      <ahyp:hlinkClr xmlns:ahyp="http://schemas.microsoft.com/office/drawing/2018/hyperlinkcolor" val="tx"/>
                    </a:ext>
                  </a:extLst>
                </a:hlinkClick>
              </a:rPr>
              <a:t>CC BY-NC-ND 4.0 · licence terms</a:t>
            </a:r>
            <a:endParaRPr lang="en-US" sz="1500" dirty="0"/>
          </a:p>
        </p:txBody>
      </p:sp>
      <p:sp>
        <p:nvSpPr>
          <p:cNvPr id="6" name="Text 4"/>
          <p:cNvSpPr/>
          <p:nvPr/>
        </p:nvSpPr>
        <p:spPr>
          <a:xfrm>
            <a:off x="548640" y="5166360"/>
            <a:ext cx="10972800" cy="548640"/>
          </a:xfrm>
          <a:prstGeom prst="rect">
            <a:avLst/>
          </a:prstGeom>
          <a:noFill/>
          <a:ln/>
        </p:spPr>
        <p:txBody>
          <a:bodyPr wrap="square" lIns="0" tIns="0" rIns="0" bIns="0" rtlCol="0" anchor="ctr"/>
          <a:lstStyle/>
          <a:p>
            <a:pPr indent="0" marL="0">
              <a:buNone/>
            </a:pPr>
            <a:r>
              <a:rPr lang="en-US" sz="1300" dirty="0">
                <a:solidFill>
                  <a:srgbClr val="4A5B6E"/>
                </a:solidFill>
              </a:rPr>
              <a:t>Study, source, software and trademark rights remain separate. Linked citations do not grant blanket redistribution rights.</a:t>
            </a:r>
            <a:endParaRPr lang="en-US" sz="1300" dirty="0"/>
          </a:p>
        </p:txBody>
      </p:sp>
      <p:sp>
        <p:nvSpPr>
          <p:cNvPr id="7"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endParaRPr lang="en-US" sz="3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rgbClr val="0B1726"/>
      </a:dk1>
      <a:lt1>
        <a:srgbClr val="FFFFFF"/>
      </a:lt1>
      <a:dk2>
        <a:srgbClr val="0B1F33"/>
      </a:dk2>
      <a:lt2>
        <a:srgbClr val="F4F7FA"/>
      </a:lt2>
      <a:accent1>
        <a:srgbClr val="0A6E9E"/>
      </a:accent1>
      <a:accent2>
        <a:srgbClr val="35C8FF"/>
      </a:accent2>
      <a:accent3>
        <a:srgbClr val="0B1F33"/>
      </a:accent3>
      <a:accent4>
        <a:srgbClr val="67E8F9"/>
      </a:accent4>
      <a:accent5>
        <a:srgbClr val="A8BBCE"/>
      </a:accent5>
      <a:accent6>
        <a:srgbClr val="4A5B6E"/>
      </a:accent6>
      <a:hlink>
        <a:srgbClr val="0A6E9E"/>
      </a:hlink>
      <a:folHlink>
        <a:srgbClr val="4A5B6E"/>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ETHORITY · Company overview</dc:title>
  <dc:subject>PptxGenJS Presentation</dc:subject>
  <dc:creator>ETHORITY &amp; STEN.AI LLC</dc:creator>
  <cp:lastModifiedBy>ETHORITY &amp; STEN.AI LLC</cp:lastModifiedBy>
  <cp:revision>1</cp:revision>
  <dcterms:created xsi:type="dcterms:W3CDTF">2026-10-23T22:47:39Z</dcterms:created>
  <dcterms:modified xsi:type="dcterms:W3CDTF">2026-10-23T22:47:39Z</dcterms:modified>
</cp:coreProperties>
</file>