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THORITY · Unternehmensüberblick" id="{85ac363e-3421-740f-ae9a-73a1b6631d28}">
          <p14:sldIdLst>
            <p14:sldId id="256"/>
            <p14:sldId id="257"/>
            <p14:sldId id="258"/>
            <p14:sldId id="259"/>
            <p14:sldId id="260"/>
          </p14:sldIdLst>
        </p14:section>
        <p14:section name="Default-1" id="{66085b52-66da-9c06-ad89-3cda3640c24a}">
          <p14:sldIdLst>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Personen (vollständige Bios):
Sten Franke, Founder, Principal Architect &amp; Lead Creator: Sten Franke ist digitaler Pionier, Unternehmer und KI-Systemarchitekt und gründet seit 1997 Unternehmen. Mit mediatime, Gridpatrol und ETHORITY hat er für Hunderte nationale und internationale Marken sowie öffentliche Institutionen gearbeitet. Zu seinen Beiträgen zählen das Social Media Prisma und Branchenarbeit im Umfeld von BITKOM und BVDW.
Er entwickelt Vision, Produkte und Forschungsmethoden von ETHORITY, darunter das Good AI Prisma und das AI Business Operating System. Seine Arbeit reicht bis in die biomedizinische Innovation: von der Beratung der Dr. Rurainski Stiftung und der Entwicklung ihres digitalen Auftritts bis zu EpiTrace.AI und einer Agenda für Krebsforschung, Langlebigkeit und Heilung. In all diesen Feldern verbindet er Marktintelligenz, Engineering und Unternehmertum, um nützliche KI-Systeme mit klarer Wirtschaftlichkeit, Evidenz und menschlicher Verantwortung zu bauen.
Severin L. Wilson, Chief Business &amp; Transformation Officer: Severin L. Wilson verbindet unternehmerische Ziele mit den Menschen, Fähigkeiten und Governance-Strukturen, die Veränderung tragen. Aus seiner Erfahrung im Umfeld von Detecon, SAP SuccessFactors und E.ON bringt er Expertise in Human Capital Management, digitaler Transformation und internationalem organisatorischem Wandel ein.
Bei ETHORITY entwickelt er Kundenbeziehungen und übersetzt KI-Chancen in organisatorischen Fortschritt: Führung ausrichten, Kompetenzen der Belegschaft entwickeln, Beschäftigte einbinden und verantwortliche menschliche Aufsicht etablieren. Sein Beitrag zur Studie untersucht, wie Organisationen technische Fähigkeiten in Verbesserungen übersetzen, die sie dauerhaft tragen können.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jpe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Section-image-2.jpe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Dark-image-2.jpe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Content-image-2.jpe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5852160" cy="201168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Tree>
  </p:cSld>
  <p:clrMapOvr>
    <a:masterClrMapping/>
  </p:clrMapOvr>
</p:sldLayout>
</file>

<file path=ppt/slideLayouts/slideLayout3.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Section">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ETHORITY · AI Business Operating System · Unternehmensüberblick v2.8</ns1:t>
            </ns1:r>
            <ns1:endParaRPr lang="en-US" sz="900" dirty="0"/>
          </ns1:p>
        </ns0:txBody>
      </ns0:sp>
      <ns0:sp>
        <ns0:nvSpPr>
          <ns0:cNvPr id="4" name="Text 1"/>
          <ns0:cNvSpPr/>
          <ns0:nvPr>
            <ns0:ph idx="102" type="title" hasCustomPrompt="1"/>
          </ns0:nvPr>
        </ns0:nvSpPr>
        <ns0:spPr>
          <ns1:xfrm>
            <ns1:off x="548640" y="2651760"/>
            <ns1:ext cx="6949440" cy="1463040"/>
          </ns1:xfrm>
          <ns1:prstGeom prst="rect">
            <ns1:avLst/>
          </ns1:prstGeom>
          <ns1:noFill/>
          <ns1:ln/>
        </ns0:spPr>
        <ns0:txBody>
          <ns1:bodyPr wrap="square" rtlCol="0"/>
          <ns1:lstStyle>
            <ns1:lvl1pPr algn="l" indent="0" marL="0">
              <ns1:buNone/>
              <ns1:defRPr lang="en-US" sz="3800" b="1" dirty="0">
                <ns1:solidFill>
                  <ns1:srgbClr val="FFFFFF"/>
                </ns1:solidFill>
              </ns1:defRPr>
            </ns1:lvl1pPr>
          </ns1:lstStyle>
          <ns1:p>
            <ns1:pPr algn="l" indent="0" marL="0">
              <ns1:buNone/>
            </ns1:pPr>
            <ns1:endParaRPr lang="en-US" sz="38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1003</ns1:t>
            </ns1:fld>
            <ns1:endParaRPr lang="en-US"/>
          </ns1:p>
        </ns0:txBody>
      </ns0:sp>
    </ns0:spTree>
  </ns0:cSld>
  <ns0:clrMapOvr>
    <ns1:masterClrMapping/>
  </ns0:clrMapOvr>
</ns0:sldLayout>
</file>

<file path=ppt/slideLayouts/slideLayout4.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Dark">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B9C6D6"/>
                </ns1:solidFill>
              </ns1:rPr>
              <ns1:t>ETHORITY · AI Business Operating System · Unternehmensüberblick v2.8</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FFFFFF"/>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1004</ns1:t>
            </ns1:fld>
            <ns1:endParaRPr lang="en-US"/>
          </ns1:p>
        </ns0:txBody>
      </ns0:sp>
    </ns0:spTree>
  </ns0:cSld>
  <ns0:clrMapOvr>
    <ns1:masterClrMapping/>
  </ns0:clrMapOvr>
</ns0:sldLayout>
</file>

<file path=ppt/slideLayouts/slideLayout5.xml><?xml version="1.0" encoding="utf-8"?>
<ns0:sldLayout xmlns:ns0="http://schemas.openxmlformats.org/presentationml/2006/main" xmlns:ns1="http://schemas.openxmlformats.org/drawingml/2006/main" xmlns:ns2="http://schemas.openxmlformats.org/officeDocument/2006/relationships" xmlns:ns3="http://schemas.microsoft.com/office/mac/drawingml/2011/main" preserve="1">
  <ns0:cSld name="Content">
    <ns0:bg>
      <ns0:bgPr>
        <ns1:blipFill dpi="0" rotWithShape="1">
          <ns1:blip ns2:embed="rId2">
            <ns1:lum/>
          </ns1:blip>
          <ns1:srcRect/>
          <ns1:stretch>
            <ns1:fillRect/>
          </ns1:stretch>
        </ns1:blipFill>
        <ns1:effectLst/>
      </ns0:bgPr>
    </ns0:bg>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6400800"/>
            <ns1:ext cx="219456" cy="219456"/>
          </ns1:xfrm>
          <ns1:prstGeom prst="rect">
            <ns1:avLst/>
          </ns1:prstGeom>
        </ns0:spPr>
      </ns0:pic>
      <ns0:sp>
        <ns0:nvSpPr>
          <ns0:cNvPr id="3" name="Text 0"/>
          <ns0:cNvSpPr/>
          <ns0:nvPr/>
        </ns0:nvSpPr>
        <ns0:spPr>
          <ns1:xfrm>
            <ns1:off x="841248" y="6382512"/>
            <ns1:ext cx="8686800" cy="256032"/>
          </ns1:xfrm>
          <ns1:prstGeom prst="rect">
            <ns1:avLst/>
          </ns1:prstGeom>
          <ns1:noFill/>
          <ns1:ln/>
        </ns0:spPr>
        <ns0:txBody>
          <ns1:bodyPr wrap="square" lIns="0" tIns="0" rIns="0" bIns="0" rtlCol="0" anchor="ctr"/>
          <ns1:lstStyle/>
          <ns1:p>
            <ns1:pPr indent="0" marL="0">
              <ns1:buNone/>
            </ns1:pPr>
            <ns1:r>
              <ns1:rPr lang="en-US" sz="900" dirty="0">
                <ns1:solidFill>
                  <ns1:srgbClr val="6B7C8F"/>
                </ns1:solidFill>
              </ns1:rPr>
              <ns1:t>ETHORITY · AI Business Operating System · Unternehmensüberblick v2.8</ns1:t>
            </ns1:r>
            <ns1:endParaRPr lang="en-US" sz="900" dirty="0"/>
          </ns1:p>
        </ns0:txBody>
      </ns0:sp>
      <ns0:sp>
        <ns0:nvSpPr>
          <ns0:cNvPr id="4" name="Text 1"/>
          <ns0:cNvSpPr/>
          <ns0:nvPr>
            <ns0:ph idx="102" type="title" hasCustomPrompt="1"/>
          </ns0:nvPr>
        </ns0:nvSpPr>
        <ns0:spPr>
          <ns1:xfrm>
            <ns1:off x="548640" y="685800"/>
            <ns1:ext cx="11094415" cy="822960"/>
          </ns1:xfrm>
          <ns1:prstGeom prst="rect">
            <ns1:avLst/>
          </ns1:prstGeom>
          <ns1:noFill/>
          <ns1:ln/>
        </ns0:spPr>
        <ns0:txBody>
          <ns1:bodyPr wrap="square" rtlCol="0"/>
          <ns1:lstStyle>
            <ns1:lvl1pPr algn="l" indent="0" marL="0">
              <ns1:buNone/>
              <ns1:defRPr lang="en-US" sz="3000" b="1" dirty="0">
                <ns1:solidFill>
                  <ns1:srgbClr val="0B1726"/>
                </ns1:solidFill>
              </ns1:defRPr>
            </ns1:lvl1pPr>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1005</ns1:t>
            </ns1:fld>
            <ns1:endParaRPr lang="en-US"/>
          </ns1:p>
        </ns0:txBody>
      </ns0:sp>
    </ns0:spTree>
  </ns0:cSld>
  <ns0:clrMapOvr>
    <ns1:masterClrMapping/>
  </ns0:clrMapOvr>
</ns0: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B9C6D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4.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5.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mailto:sten@ethority.ai" TargetMode="External"/><Relationship Id="rId5" Type="http://schemas.openxmlformats.org/officeDocument/2006/relationships/hyperlink" Target="mailto:sten@ethority.ai" TargetMode="External"/><Relationship Id="rId6" Type="http://schemas.openxmlformats.org/officeDocument/2006/relationships/hyperlink" Target="https://ethority.ai" TargetMode="External"/><Relationship Id="rId1" Type="http://schemas.openxmlformats.org/officeDocument/2006/relationships/image" Target="../media/Slide-5-image-1.jpeg"/><Relationship Id="rId3" Type="http://schemas.openxmlformats.org/officeDocument/2006/relationships/image" Target="../media/image-5-2.jpg"/><Relationship Id="rId4" Type="http://schemas.openxmlformats.org/officeDocument/2006/relationships/image" Target="../media/image-5-3.jpg"/><Relationship Id="rId7" Type="http://schemas.openxmlformats.org/officeDocument/2006/relationships/slideLayout" Target="../slideLayouts/slideLayout4.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creativecommons.org/licenses/by-nc-nd/4.0/" TargetMode="External"/><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slide1.xml><?xml version="1.0" encoding="utf-8"?>
<ns0:sld xmlns:ns0="http://schemas.openxmlformats.org/presentationml/2006/main" xmlns:ns1="http://schemas.openxmlformats.org/drawingml/2006/main" xmlns:ns2="http://schemas.openxmlformats.org/officeDocument/2006/relationships">
  <ns0:cSld name="Slide 1">
    <ns0:spTree>
      <ns0:nvGrpSpPr>
        <ns0:cNvPr id="1" name=""/>
        <ns0:cNvGrpSpPr/>
        <ns0:nvPr/>
      </ns0:nvGrpSpPr>
      <ns0:grpSpPr>
        <ns1:xfrm>
          <ns1:off x="0" y="0"/>
          <ns1:ext cx="0" cy="0"/>
          <ns1:chOff x="0" y="0"/>
          <ns1:chExt cx="0" cy="0"/>
        </ns1:xfrm>
      </ns0:grpSpPr>
      <ns0:pic>
        <ns0:nvPicPr>
          <ns0:cNvPr id="2" name="Image 0" descr="ETHORITY illustration or source figure">    </ns0:cNvPr>
          <ns0:cNvPicPr>
            <ns1:picLocks noChangeAspect="1"/>
          </ns0:cNvPicPr>
          <ns0:nvPr/>
        </ns0:nvPicPr>
        <ns0:blipFill>
          <ns1:blip ns2:embed="rId1"/>
          <ns1:stretch>
            <ns1:fillRect/>
          </ns1:stretch>
        </ns0:blipFill>
        <ns0:spPr>
          <ns1:xfrm>
            <ns1:off x="548640" y="502920"/>
            <ns1:ext cx="457200" cy="457200"/>
          </ns1:xfrm>
          <ns1:prstGeom prst="rect">
            <ns1:avLst/>
          </ns1:prstGeom>
        </ns0:spPr>
      </ns0:pic>
      <ns0:sp>
        <ns0:nvSpPr>
          <ns0:cNvPr id="3" name="Text 0"/>
          <ns0:cNvSpPr txBox="1"/>
          <ns0:nvPr/>
        </ns0:nvSpPr>
        <ns0:spPr>
          <ns1:xfrm>
            <ns1:off x="1115568" y="475488"/>
            <ns1:ext cx="4114800" cy="548640"/>
          </ns1:xfrm>
          <ns1:prstGeom prst="rect">
            <ns1:avLst/>
          </ns1:prstGeom>
          <ns1:noFill/>
          <ns1:ln/>
        </ns0:spPr>
        <ns0:txBody>
          <ns1:bodyPr wrap="square" lIns="0" tIns="0" rIns="0" bIns="0" rtlCol="0" anchor="ctr"/>
          <ns1:lstStyle/>
          <ns1:p>
            <ns1:pPr indent="0" marL="0">
              <ns1:buNone/>
            </ns1:pPr>
            <ns1:r>
              <ns1:rPr lang="en-US" sz="1500" b="1" spc="600" kern="0" dirty="0">
                <ns1:solidFill>
                  <ns1:srgbClr val="FFFFFF"/>
                </ns1:solidFill>
              </ns1:rPr>
              <ns1:t>ETHORITY</ns1:t>
            </ns1:r>
            <ns1:endParaRPr lang="en-US" sz="1500" dirty="0"/>
          </ns1:p>
          <ns1:p>
            <ns1:pPr indent="0" marL="0">
              <ns1:buNone/>
            </ns1:pPr>
            <ns1:r>
              <ns1:rPr lang="en-US" sz="900" spc="300" kern="0" dirty="0">
                <ns1:solidFill>
                  <ns1:srgbClr val="B9C6D6"/>
                </ns1:solidFill>
              </ns1:rPr>
              <ns1:t>AI BUSINESS OPERATING SYSTEM</ns1:t>
            </ns1:r>
            <ns1:endParaRPr lang="en-US" sz="1500" dirty="0"/>
          </ns1:p>
        </ns0:txBody>
      </ns0:sp>
      <ns0:pic>
        <ns0:nvPicPr>
          <ns0:cNvPr id="4" name="Good AI Prism" descr="ETHORITY illustration or source figure">    </ns0:cNvPr>
          <ns0:cNvPicPr>
            <ns1:picLocks noChangeAspect="1"/>
          </ns0:cNvPicPr>
          <ns0:nvPr/>
        </ns0:nvPicPr>
        <ns0:blipFill>
          <ns1:blip ns2:embed="rId2"/>
          <ns1:stretch>
            <ns1:fillRect/>
          </ns1:stretch>
        </ns0:blipFill>
        <ns0:spPr>
          <ns1:xfrm>
            <ns1:off x="7818120" y="411480"/>
            <ns1:ext cx="4160520" cy="3419856"/>
          </ns1:xfrm>
          <ns1:prstGeom prst="rect">
            <ns1:avLst/>
          </ns1:prstGeom>
        </ns0:spPr>
      </ns0:pic>
      <ns0:sp>
        <ns0:nvSpPr>
          <ns0:cNvPr id="5" name="Text 1"/>
          <ns0:cNvSpPr txBox="1"/>
          <ns0:nvPr/>
        </ns0:nvSpPr>
        <ns0:spPr>
          <ns1:xfrm>
            <ns1:off x="548640" y="1325880"/>
            <ns1:ext cx="7086600" cy="320040"/>
          </ns1:xfrm>
          <ns1:prstGeom prst="rect">
            <ns1:avLst/>
          </ns1:prstGeom>
          <ns1:noFill/>
          <ns1:ln/>
        </ns0:spPr>
        <ns0:txBody>
          <ns1:bodyPr wrap="square" lIns="0" tIns="0" rIns="0" bIns="0" rtlCol="0" anchor="ctr"/>
          <ns1:lstStyle/>
          <ns1:p>
            <ns1:pPr indent="0" marL="0">
              <ns1:buNone/>
            </ns1:pPr>
            <ns1:r>
              <ns1:rPr lang="en-US" sz="1300" b="1" spc="200" kern="0" dirty="0">
                <ns1:solidFill>
                  <ns1:srgbClr val="67E8F9"/>
                </ns1:solidFill>
              </ns1:rPr>
              <ns1:t>UNTERNEHMENSÜBERBLICK</ns1:t>
            </ns1:r>
            <ns1:endParaRPr lang="en-US" sz="1300" dirty="0"/>
          </ns1:p>
        </ns0:txBody>
      </ns0:sp>
      <ns0:sp>
        <ns0:nvSpPr>
          <ns0:cNvPr id="6" name="Text 2"/>
          <ns0:cNvSpPr txBox="1"/>
          <ns0:nvPr/>
        </ns0:nvSpPr>
        <ns0:spPr>
          <ns1:xfrm>
            <ns1:off x="548640" y="1737360"/>
            <ns1:ext cx="7086600" cy="1244600"/>
          </ns1:xfrm>
          <ns1:prstGeom prst="rect">
            <ns1:avLst/>
          </ns1:prstGeom>
          <ns1:noFill/>
          <ns1:ln/>
        </ns0:spPr>
        <ns0:txBody>
          <ns1:bodyPr wrap="square" lIns="0" tIns="0" rIns="0" bIns="0" rtlCol="0" anchor="t"/>
          <ns1:lstStyle/>
          <ns1:p>
            <ns1:pPr indent="0" marL="0">
              <ns1:buNone/>
            </ns1:pPr>
            <ns1:r>
              <ns1:rPr lang="en-US" sz="4000" dirty="0">
                <ns1:solidFill>
                  <ns1:srgbClr val="FFFFFF"/>
                </ns1:solidFill>
              </ns1:rPr>
              <ns1:t>ETHORITY. KI wirksam einsetzen.</ns1:t>
            </ns1:r>
            <ns1:endParaRPr lang="en-US" sz="4000" dirty="0"/>
          </ns1:p>
        </ns0:txBody>
      </ns0:sp>
      <ns0:sp>
        <ns0:nvSpPr>
          <ns0:cNvPr id="7" name="Text 3"/>
          <ns0:cNvSpPr txBox="1"/>
          <ns0:nvPr/>
        </ns0:nvSpPr>
        <ns0:spPr>
          <ns1:xfrm>
            <ns1:off x="548640" y="3119120"/>
            <ns1:ext cx="7086600" cy="995680"/>
          </ns1:xfrm>
          <ns1:prstGeom prst="rect">
            <ns1:avLst/>
          </ns1:prstGeom>
          <ns1:noFill/>
          <ns1:ln/>
        </ns0:spPr>
        <ns0:txBody>
          <ns1:bodyPr wrap="square" lIns="0" tIns="0" rIns="0" bIns="0" rtlCol="0" anchor="t"/>
          <ns1:lstStyle/>
          <ns1:p>
            <ns1:pPr indent="0" marL="0">
              <ns1:buNone/>
            </ns1:pPr>
            <ns1:r>
              <ns1:rPr lang="en-US" sz="1900" dirty="0">
                <ns1:solidFill>
                  <ns1:srgbClr val="DCE4EE"/>
                </ns1:solidFill>
              </ns1:rPr>
              <ns1:t>Organisationen helfen, KI fundiert auszuwählen und wirksam einzusetzen – mit klarer Evidenz, verantworteten Entscheidungen und messbarem Geschäftswert.</ns1:t>
            </ns1:r>
            <ns1:endParaRPr lang="en-US" sz="1900" dirty="0"/>
          </ns1:p>
        </ns0:txBody>
      </ns0:sp>
      <ns0:sp>
        <ns0:nvSpPr>
          <ns0:cNvPr id="8" name="class chip"/>
          <ns0:cNvSpPr/>
          <ns0:nvPr/>
        </ns0:nvSpPr>
        <ns0:spPr>
          <ns1:xfrm>
            <ns1:off x="548640" y="4297680"/>
            <ns1:ext cx="3588410" cy="603504"/>
          </ns1:xfrm>
          <ns1:prstGeom prst="roundRect">
            <ns1:avLst>
              <ns1:gd name="adj" fmla="val 12121"/>
            </ns1:avLst>
          </ns1:prstGeom>
          <ns1:solidFill>
            <ns1:srgbClr val="FFFFFF">
              <ns1:alpha val="8000"/>
            </ns1:srgbClr>
          </ns1:solidFill>
          <ns1:ln w="9525">
            <ns1:solidFill>
              <ns1:srgbClr val="FFFFFF">
                <ns1:alpha val="22000"/>
              </ns1:srgbClr>
            </ns1:solidFill>
            <ns1:prstDash val="solid"/>
          </ns1:ln>
        </ns0:spPr>
      </ns0:sp>
      <ns0:sp>
        <ns0:nvSpPr>
          <ns0:cNvPr id="9" name="Text 5"/>
          <ns0:cNvSpPr txBox="1"/>
          <ns0:nvPr/>
        </ns0:nvSpPr>
        <ns0:spPr>
          <ns1:xfrm>
            <ns1:off x="685800" y="4297680"/>
            <ns1:ext cx="3359810" cy="603504"/>
          </ns1:xfrm>
          <ns1:prstGeom prst="rect">
            <ns1:avLst/>
          </ns1:prstGeom>
          <ns1:noFill/>
          <ns1:ln/>
        </ns0:spPr>
        <ns0:txBody>
          <ns1:bodyPr wrap="square" lIns="0" tIns="0" rIns="0" bIns="0" rtlCol="0" anchor="ctr"/>
          <ns1:lstStyle/>
          <ns1:p>
            <ns1:pPr indent="0" marL="0">
              <ns1:buNone/>
            </ns1:pPr>
            <ns1:r>
              <ns1:rPr lang="en-US" sz="1500" b="1" dirty="0">
                <ns1:solidFill>
                  <ns1:srgbClr val="FFFFFF"/>
                </ns1:solidFill>
              </ns1:rPr>
              <ns1:t>Forschung</ns1:t>
            </ns1:r>
            <ns1:endParaRPr lang="en-US" sz="1500" dirty="0"/>
          </ns1:p>
          <ns1:p>
            <ns1:pPr indent="0" marL="0">
              <ns1:buNone/>
            </ns1:pPr>
            <ns1:r>
              <ns1:rPr lang="en-US" sz="1100" dirty="0">
                <ns1:solidFill>
                  <ns1:srgbClr val="B9C6D6"/>
                </ns1:solidFill>
              </ns1:rPr>
              <ns1:t>Good AI Prisma</ns1:t>
            </ns1:r>
            <ns1:endParaRPr lang="en-US" sz="1500" dirty="0"/>
          </ns1:p>
        </ns0:txBody>
      </ns0:sp>
      <ns0:sp>
        <ns0:nvSpPr>
          <ns0:cNvPr id="10" name="class chip"/>
          <ns0:cNvSpPr/>
          <ns0:nvPr/>
        </ns0:nvSpPr>
        <ns0:spPr>
          <ns1:xfrm>
            <ns1:off x="4301642" y="4297680"/>
            <ns1:ext cx="3588410" cy="603504"/>
          </ns1:xfrm>
          <ns1:prstGeom prst="roundRect">
            <ns1:avLst>
              <ns1:gd name="adj" fmla="val 12121"/>
            </ns1:avLst>
          </ns1:prstGeom>
          <ns1:solidFill>
            <ns1:srgbClr val="FFFFFF">
              <ns1:alpha val="8000"/>
            </ns1:srgbClr>
          </ns1:solidFill>
          <ns1:ln w="9525">
            <ns1:solidFill>
              <ns1:srgbClr val="FFFFFF">
                <ns1:alpha val="22000"/>
              </ns1:srgbClr>
            </ns1:solidFill>
            <ns1:prstDash val="solid"/>
          </ns1:ln>
        </ns0:spPr>
      </ns0:sp>
      <ns0:sp>
        <ns0:nvSpPr>
          <ns0:cNvPr id="11" name="Text 7"/>
          <ns0:cNvSpPr txBox="1"/>
          <ns0:nvPr/>
        </ns0:nvSpPr>
        <ns0:spPr>
          <ns1:xfrm>
            <ns1:off x="4438802" y="4297680"/>
            <ns1:ext cx="3359810" cy="603504"/>
          </ns1:xfrm>
          <ns1:prstGeom prst="rect">
            <ns1:avLst/>
          </ns1:prstGeom>
          <ns1:noFill/>
          <ns1:ln/>
        </ns0:spPr>
        <ns0:txBody>
          <ns1:bodyPr wrap="square" lIns="0" tIns="0" rIns="0" bIns="0" rtlCol="0" anchor="ctr"/>
          <ns1:lstStyle/>
          <ns1:p>
            <ns1:pPr indent="0" marL="0">
              <ns1:buNone/>
            </ns1:pPr>
            <ns1:r>
              <ns1:rPr lang="en-US" sz="1500" b="1" dirty="0">
                <ns1:solidFill>
                  <ns1:srgbClr val="FFFFFF"/>
                </ns1:solidFill>
              </ns1:rPr>
              <ns1:t>Software</ns1:t>
            </ns1:r>
            <ns1:endParaRPr lang="en-US" sz="1500" dirty="0"/>
          </ns1:p>
          <ns1:p>
            <ns1:pPr indent="0" marL="0">
              <ns1:buNone/>
            </ns1:pPr>
            <ns1:r>
              <ns1:rPr lang="en-US" sz="1100" dirty="0">
                <ns1:solidFill>
                  <ns1:srgbClr val="B9C6D6"/>
                </ns1:solidFill>
              </ns1:rPr>
              <ns1:t>Buyer Intelligence · AI Estate</ns1:t>
            </ns1:r>
            <ns1:endParaRPr lang="en-US" sz="1500" dirty="0"/>
          </ns1:p>
        </ns0:txBody>
      </ns0:sp>
      <ns0:sp>
        <ns0:nvSpPr>
          <ns0:cNvPr id="12" name="class chip"/>
          <ns0:cNvSpPr/>
          <ns0:nvPr/>
        </ns0:nvSpPr>
        <ns0:spPr>
          <ns1:xfrm>
            <ns1:off x="8054645" y="4297680"/>
            <ns1:ext cx="3588410" cy="603504"/>
          </ns1:xfrm>
          <ns1:prstGeom prst="roundRect">
            <ns1:avLst>
              <ns1:gd name="adj" fmla="val 12121"/>
            </ns1:avLst>
          </ns1:prstGeom>
          <ns1:solidFill>
            <ns1:srgbClr val="FFFFFF">
              <ns1:alpha val="8000"/>
            </ns1:srgbClr>
          </ns1:solidFill>
          <ns1:ln w="9525">
            <ns1:solidFill>
              <ns1:srgbClr val="FFFFFF">
                <ns1:alpha val="22000"/>
              </ns1:srgbClr>
            </ns1:solidFill>
            <ns1:prstDash val="solid"/>
          </ns1:ln>
        </ns0:spPr>
      </ns0:sp>
      <ns0:sp>
        <ns0:nvSpPr>
          <ns0:cNvPr id="13" name="Text 9"/>
          <ns0:cNvSpPr txBox="1"/>
          <ns0:nvPr/>
        </ns0:nvSpPr>
        <ns0:spPr>
          <ns1:xfrm>
            <ns1:off x="8191805" y="4297680"/>
            <ns1:ext cx="3359810" cy="603504"/>
          </ns1:xfrm>
          <ns1:prstGeom prst="rect">
            <ns1:avLst/>
          </ns1:prstGeom>
          <ns1:noFill/>
          <ns1:ln/>
        </ns0:spPr>
        <ns0:txBody>
          <ns1:bodyPr wrap="square" lIns="0" tIns="0" rIns="0" bIns="0" rtlCol="0" anchor="ctr"/>
          <ns1:lstStyle/>
          <ns1:p>
            <ns1:pPr indent="0" marL="0">
              <ns1:buNone/>
            </ns1:pPr>
            <ns1:r>
              <ns1:rPr lang="en-US" sz="1500" b="1" dirty="0">
                <ns1:solidFill>
                  <ns1:srgbClr val="FFFFFF"/>
                </ns1:solidFill>
              </ns1:rPr>
              <ns1:t>Engineering</ns1:t>
            </ns1:r>
            <ns1:endParaRPr lang="en-US" sz="1500" dirty="0"/>
          </ns1:p>
          <ns1:p>
            <ns1:pPr indent="0" marL="0">
              <ns1:buNone/>
            </ns1:pPr>
            <ns1:r>
              <ns1:rPr lang="en-US" sz="1100" dirty="0">
                <ns1:solidFill>
                  <ns1:srgbClr val="B9C6D6"/>
                </ns1:solidFill>
              </ns1:rPr>
              <ns1:t>Workflows, Agenten, Daten</ns1:t>
            </ns1:r>
            <ns1:endParaRPr lang="en-US" sz="1500" dirty="0"/>
          </ns1:p>
        </ns0:txBody>
      </ns0:sp>
      <ns0:sp>
        <ns0:nvSpPr>
          <ns0:cNvPr id="14" name="class chip"/>
          <ns0:cNvSpPr/>
          <ns0:nvPr/>
        </ns0:nvSpPr>
        <ns0:spPr>
          <ns1:xfrm>
            <ns1:off x="548640" y="5029200"/>
            <ns1:ext cx="3588410" cy="603504"/>
          </ns1:xfrm>
          <ns1:prstGeom prst="roundRect">
            <ns1:avLst>
              <ns1:gd name="adj" fmla="val 12121"/>
            </ns1:avLst>
          </ns1:prstGeom>
          <ns1:solidFill>
            <ns1:srgbClr val="FFFFFF">
              <ns1:alpha val="8000"/>
            </ns1:srgbClr>
          </ns1:solidFill>
          <ns1:ln w="9525">
            <ns1:solidFill>
              <ns1:srgbClr val="FFFFFF">
                <ns1:alpha val="22000"/>
              </ns1:srgbClr>
            </ns1:solidFill>
            <ns1:prstDash val="solid"/>
          </ns1:ln>
        </ns0:spPr>
      </ns0:sp>
      <ns0:sp>
        <ns0:nvSpPr>
          <ns0:cNvPr id="15" name="Text 11"/>
          <ns0:cNvSpPr txBox="1"/>
          <ns0:nvPr/>
        </ns0:nvSpPr>
        <ns0:spPr>
          <ns1:xfrm>
            <ns1:off x="685800" y="5029200"/>
            <ns1:ext cx="3359810" cy="603504"/>
          </ns1:xfrm>
          <ns1:prstGeom prst="rect">
            <ns1:avLst/>
          </ns1:prstGeom>
          <ns1:noFill/>
          <ns1:ln/>
        </ns0:spPr>
        <ns0:txBody>
          <ns1:bodyPr wrap="square" lIns="0" tIns="0" rIns="0" bIns="0" rtlCol="0" anchor="ctr"/>
          <ns1:lstStyle/>
          <ns1:p>
            <ns1:pPr indent="0" marL="0">
              <ns1:buNone/>
            </ns1:pPr>
            <ns1:r>
              <ns1:rPr lang="en-US" sz="1500" b="1" dirty="0">
                <ns1:solidFill>
                  <ns1:srgbClr val="FFFFFF"/>
                </ns1:solidFill>
              </ns1:rPr>
              <ns1:t>Umsetzung</ns1:t>
            </ns1:r>
            <ns1:endParaRPr lang="en-US" sz="1500" dirty="0"/>
          </ns1:p>
          <ns1:p>
            <ns1:pPr indent="0" marL="0">
              <ns1:buNone/>
            </ns1:pPr>
            <ns1:r>
              <ns1:rPr lang="en-US" sz="1100" dirty="0">
                <ns1:solidFill>
                  <ns1:srgbClr val="B9C6D6"/>
                </ns1:solidFill>
              </ns1:rPr>
              <ns1:t>Enterprise Services · Transformation</ns1:t>
            </ns1:r>
            <ns1:endParaRPr lang="en-US" sz="1500" dirty="0"/>
          </ns1:p>
        </ns0:txBody>
      </ns0:sp>
      <ns0:sp>
        <ns0:nvSpPr>
          <ns0:cNvPr id="16" name="class chip"/>
          <ns0:cNvSpPr/>
          <ns0:nvPr/>
        </ns0:nvSpPr>
        <ns0:spPr>
          <ns1:xfrm>
            <ns1:off x="4301642" y="5029200"/>
            <ns1:ext cx="3588410" cy="603504"/>
          </ns1:xfrm>
          <ns1:prstGeom prst="roundRect">
            <ns1:avLst>
              <ns1:gd name="adj" fmla="val 12121"/>
            </ns1:avLst>
          </ns1:prstGeom>
          <ns1:solidFill>
            <ns1:srgbClr val="FFFFFF">
              <ns1:alpha val="8000"/>
            </ns1:srgbClr>
          </ns1:solidFill>
          <ns1:ln w="9525">
            <ns1:solidFill>
              <ns1:srgbClr val="FFFFFF">
                <ns1:alpha val="22000"/>
              </ns1:srgbClr>
            </ns1:solidFill>
            <ns1:prstDash val="solid"/>
          </ns1:ln>
        </ns0:spPr>
      </ns0:sp>
      <ns0:sp>
        <ns0:nvSpPr>
          <ns0:cNvPr id="17" name="Text 13"/>
          <ns0:cNvSpPr txBox="1"/>
          <ns0:nvPr/>
        </ns0:nvSpPr>
        <ns0:spPr>
          <ns1:xfrm>
            <ns1:off x="4438802" y="5029200"/>
            <ns1:ext cx="3359810" cy="603504"/>
          </ns1:xfrm>
          <ns1:prstGeom prst="rect">
            <ns1:avLst/>
          </ns1:prstGeom>
          <ns1:noFill/>
          <ns1:ln/>
        </ns0:spPr>
        <ns0:txBody>
          <ns1:bodyPr wrap="square" lIns="0" tIns="0" rIns="0" bIns="0" rtlCol="0" anchor="ctr"/>
          <ns1:lstStyle/>
          <ns1:p>
            <ns1:pPr indent="0" marL="0">
              <ns1:buNone/>
            </ns1:pPr>
            <ns1:r>
              <ns1:rPr lang="en-US" sz="1500" b="1" dirty="0">
                <ns1:solidFill>
                  <ns1:srgbClr val="FFFFFF"/>
                </ns1:solidFill>
              </ns1:rPr>
              <ns1:t>Betrieb</ns1:t>
            </ns1:r>
            <ns1:endParaRPr lang="en-US" sz="1500" dirty="0"/>
          </ns1:p>
          <ns1:p>
            <ns1:pPr indent="0" marL="0">
              <ns1:buNone/>
            </ns1:pPr>
            <ns1:r>
              <ns1:rPr lang="en-US" sz="1100" dirty="0">
                <ns1:solidFill>
                  <ns1:srgbClr val="B9C6D6"/>
                </ns1:solidFill>
              </ns1:rPr>
              <ns1:t>Gesteuerte KI im Betrieb</ns1:t>
            </ns1:r>
            <ns1:endParaRPr lang="en-US" sz="1500" dirty="0"/>
          </ns1:p>
        </ns0:txBody>
      </ns0:sp>
      <ns0:sp>
        <ns0:nvSpPr>
          <ns0:cNvPr id="18" name="edition"/>
          <ns0:cNvSpPr txBox="1"/>
          <ns0:nvPr/>
        </ns0:nvSpPr>
        <ns0:spPr>
          <ns1:xfrm>
            <ns1:off x="548640" y="6355080"/>
            <ns1:ext cx="11094415" cy="274320"/>
          </ns1:xfrm>
          <ns1:prstGeom prst="rect">
            <ns1:avLst/>
          </ns1:prstGeom>
          <ns1:noFill/>
          <ns1:ln/>
        </ns0:spPr>
        <ns0:txBody>
          <ns1:bodyPr wrap="square" lIns="0" tIns="0" rIns="0" bIns="0" rtlCol="0" anchor="ctr"/>
          <ns1:lstStyle/>
          <ns1:p>
            <ns1:pPr indent="0" marL="0">
              <ns1:buNone/>
            </ns1:pPr>
            <ns1:r>
              <ns1:rPr lang="en-US" sz="1100" dirty="0">
                <ns1:solidFill>
                  <ns1:srgbClr val="8DA2B8"/>
                </ns1:solidFill>
              </ns1:rPr>
              <ns1:t>Unternehmensüberblick · v2.8 · 21.10.2026 · Fünf Folien; alle Produktdetails in Produkte &amp; Leistungen</ns1:t>
            </ns1:r>
            <ns1:endParaRPr lang="en-US" sz="1100" dirty="0"/>
          </ns1:p>
        </ns0:txBody>
      </ns0:sp>
      <ns0:sp>
        <ns0:nvSpPr>
          <ns0:cNvPr id="19" name="Text 0"/>
          <ns0:cNvSpPr/>
          <ns0:nvPr>
            <ns0:ph idx="100" type="title" hasCustomPrompt="1"/>
          </ns0:nvPr>
        </ns0:nvSpPr>
        <ns0:spPr>
          <ns1:xfrm>
            <ns1:off x="548640" y="2148840"/>
            <ns1:ext cx="5852160" cy="2011680"/>
          </ns1:xfrm>
          <ns1:prstGeom prst="rect">
            <ns1:avLst/>
          </ns1:prstGeom>
          <ns1:noFill/>
          <ns1:ln/>
        </ns0:spPr>
        <ns0:txBody>
          <ns1:bodyPr wrap="square" lIns="0" tIns="0" rIns="0" bIns="0" rtlCol="0" anchor="t"/>
          <ns1:lstStyle/>
          <ns1:p>
            <ns1:pPr algn="l" indent="0" marL="0">
              <ns1:buNone/>
            </ns1:pPr>
            <ns1:endParaRPr lang="en-US" sz="4000" dirty="0"/>
          </ns1:p>
        </ns0:txBody>
      </ns0:sp>
    </ns0:spTree>
  </ns0:cSld>
  <ns0:clrMapOvr>
    <ns1:masterClrMapping/>
  </ns0:clrMapOvr>
</ns0:sld>
</file>

<file path=ppt/slides/slide2.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2">
    <ns0:spTree>
      <ns0:nvGrpSpPr>
        <ns0:cNvPr id="1" name=""/>
        <ns0:cNvGrpSpPr/>
        <ns0:nvPr/>
      </ns0:nvGrpSpPr>
      <ns0:grpSpPr>
        <ns1:xfrm>
          <ns1:off x="0" y="0"/>
          <ns1:ext cx="0" cy="0"/>
          <ns1:chOff x="0" y="0"/>
          <ns1:chExt cx="0" cy="0"/>
        </ns1:xfrm>
      </ns0:grpSpPr>
      <ns0:sp>
        <ns0:nvSpPr>
          <ns0:cNvPr id="2"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WAS ETHORITY BAUT</ns1:t>
            </ns1:r>
            <ns1:endParaRPr lang="en-US" sz="1100" dirty="0"/>
          </ns1:p>
        </ns0:txBody>
      </ns0:sp>
      <ns0:sp>
        <ns0:nvSpPr>
          <ns0:cNvPr id="3"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2400" b="1" dirty="0">
                <ns1:solidFill>
                  <ns1:srgbClr val="FFFFFF"/>
                </ns1:solidFill>
              </ns1:rPr>
              <ns1:t>Verbundene Arbeit, von Marktorientierung zur nächsten Entscheidung</ns1:t>
            </ns1:r>
            <ns1:endParaRPr lang="en-US" sz="3000" dirty="0"/>
          </ns1:p>
        </ns0:txBody>
      </ns0:sp>
      <ns0:sp>
        <ns0:nvSpPr>
          <ns0:cNvPr id="4" name="Text 2"/>
          <ns0:cNvSpPr txBox="1"/>
          <ns0:nvPr/>
        </ns0:nvSpPr>
        <ns0:spPr>
          <ns1:xfrm>
            <ns1:off x="548640" y="1481328"/>
            <ns1:ext cx="11094415" cy="548640"/>
          </ns1:xfrm>
          <ns1:prstGeom prst="rect">
            <ns1:avLst/>
          </ns1:prstGeom>
          <ns1:noFill/>
          <ns1:ln/>
        </ns0:spPr>
        <ns0:txBody>
          <ns1:bodyPr wrap="square" lIns="0" tIns="0" rIns="0" bIns="0" rtlCol="0" anchor="t"/>
          <ns1:lstStyle/>
          <ns1:p>
            <ns1:pPr indent="0" marL="0">
              <ns1:buNone/>
            </ns1:pPr>
            <ns1:r>
              <ns1:rPr lang="en-US" sz="1500" dirty="0">
                <ns1:solidFill>
                  <ns1:srgbClr val="C9D6E2"/>
                </ns1:solidFill>
              </ns1:rPr>
              <ns1:t>Entdecken → Gestalten → Betreiben → Verbessern → Wachsen: Forschung, Software, Engineering, Umsetzung und Betrieb.</ns1:t>
            </ns1:r>
            <ns1:endParaRPr lang="en-US" sz="1500" dirty="0"/>
          </ns1:p>
        </ns0:txBody>
      </ns0:sp>
      <ns0:sp>
        <ns0:nvSpPr>
          <ns0:cNvPr id="5" name="loop connector"/>
          <ns0:cNvSpPr/>
          <ns0:nvPr/>
        </ns0:nvSpPr>
        <ns0:spPr>
          <ns1:xfrm>
            <ns1:off x="1562984" y="2761488"/>
            <ns1:ext cx="9065727" cy="0"/>
          </ns1:xfrm>
          <ns1:prstGeom prst="line">
            <ns1:avLst/>
          </ns1:prstGeom>
          <ns1:noFill/>
          <ns1:ln w="19050">
            <ns1:solidFill>
              <ns1:srgbClr val="35C8FF">
                <ns1:alpha val="55000"/>
              </ns1:srgbClr>
            </ns1:solidFill>
            <ns1:prstDash val="dash"/>
          </ns1:ln>
        </ns0:spPr>
      </ns0:sp>
      <ns0:sp>
        <ns0:nvSpPr>
          <ns0:cNvPr id="6" name="glass tile"/>
          <ns0:cNvSpPr/>
          <ns0:nvPr/>
        </ns0:nvSpPr>
        <ns0:spPr>
          <ns1:xfrm>
            <ns1:off x="548640"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7" name="Shape 5"/>
          <ns0:cNvSpPr/>
          <ns0:nvPr/>
        </ns0:nvSpPr>
        <ns0:spPr>
          <ns1:xfrm>
            <ns1:off x="713232" y="2205533"/>
            <ns1:ext cx="1699504" cy="0"/>
          </ns1:xfrm>
          <ns1:prstGeom prst="line">
            <ns1:avLst/>
          </ns1:prstGeom>
          <ns1:noFill/>
          <ns1:ln w="9525">
            <ns1:solidFill>
              <ns1:srgbClr val="FFFFFF">
                <ns1:alpha val="30000"/>
              </ns1:srgbClr>
            </ns1:solidFill>
            <ns1:prstDash val="solid"/>
          </ns1:ln>
        </ns0:spPr>
      </ns0:sp>
      <ns0:sp>
        <ns0:nvSpPr>
          <ns0:cNvPr id="8" name="node"/>
          <ns0:cNvSpPr/>
          <ns0:nvPr/>
        </ns0:nvSpPr>
        <ns0:spPr>
          <ns1:xfrm>
            <ns1:off x="777240"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9" name="icon search" descr="ETHORITY illustration or source figure">    </ns0:cNvPr>
          <ns0:cNvPicPr>
            <ns1:picLocks noChangeAspect="1"/>
          </ns0:cNvPicPr>
          <ns0:nvPr/>
        </ns0:nvPicPr>
        <ns0:blipFill>
          <ns1:blip ns2:embed="rId1"/>
          <ns1:stretch>
            <ns1:fillRect/>
          </ns1:stretch>
        </ns0:blipFill>
        <ns0:spPr>
          <ns1:xfrm>
            <ns1:off x="905256" y="2596896"/>
            <ns1:ext cx="347472" cy="347472"/>
          </ns1:xfrm>
          <ns1:prstGeom prst="rect">
            <ns1:avLst/>
          </ns1:prstGeom>
        </ns0:spPr>
      </ns0:pic>
      <ns0:sp>
        <ns0:nvSpPr>
          <ns0:cNvPr id="10" name="Text 7"/>
          <ns0:cNvSpPr txBox="1"/>
          <ns0:nvPr/>
        </ns0:nvSpPr>
        <ns0:spPr>
          <ns1:xfrm>
            <ns1:off x="777240"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Entdecken</ns1:t>
            </ns1:r>
            <ns1:endParaRPr lang="en-US" sz="2000" dirty="0"/>
          </ns1:p>
        </ns0:txBody>
      </ns0:sp>
      <ns0:sp>
        <ns0:nvSpPr>
          <ns0:cNvPr id="11" name="Text 8"/>
          <ns0:cNvSpPr txBox="1"/>
          <ns0:nvPr/>
        </ns0:nvSpPr>
        <ns0:spPr>
          <ns1:xfrm>
            <ns1:off x="777240"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Good AI Prisma · Buyer Intelligence</ns1:t>
            </ns1:r>
            <ns1:endParaRPr lang="en-US" sz="1200" dirty="0"/>
          </ns1:p>
        </ns0:txBody>
      </ns0:sp>
      <ns0:sp>
        <ns0:nvSpPr>
          <ns0:cNvPr id="12" name="Text 9"/>
          <ns0:cNvSpPr txBox="1"/>
          <ns0:nvPr/>
        </ns0:nvSpPr>
        <ns0:spPr>
          <ns1:xfrm>
            <ns1:off x="777240"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Belegte Marktkarte; datierte Vergleiche und Shortlists.</ns1:t>
            </ns1:r>
            <ns1:endParaRPr lang="en-US" sz="1200" dirty="0"/>
          </ns1:p>
        </ns0:txBody>
      </ns0:sp>
      <ns0:sp>
        <ns0:nvSpPr>
          <ns0:cNvPr id="13" name="status chip"/>
          <ns0:cNvSpPr/>
          <ns0:nvPr/>
        </ns0:nvSpPr>
        <ns0:spPr>
          <ns1:xfrm>
            <ns1:off x="777240"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14" name="Shape 11"/>
          <ns0:cNvSpPr/>
          <ns0:nvPr/>
        </ns0:nvSpPr>
        <ns0:spPr>
          <ns1:xfrm>
            <ns1:off x="868680" y="5166360"/>
            <ns1:ext cx="73152" cy="73152"/>
          </ns1:xfrm>
          <ns1:prstGeom prst="ellipse">
            <ns1:avLst/>
          </ns1:prstGeom>
          <ns1:solidFill>
            <ns1:srgbClr val="7FE0B0"/>
          </ns1:solidFill>
          <ns1:ln w="12700">
            <ns1:solidFill>
              <ns1:srgbClr val="7FE0B0"/>
            </ns1:solidFill>
            <ns1:prstDash val="solid"/>
          </ns1:ln>
        </ns0:spPr>
      </ns0:sp>
      <ns0:sp>
        <ns0:nvSpPr>
          <ns0:cNvPr id="15" name="Text 12"/>
          <ns0:cNvSpPr txBox="1"/>
          <ns0:nvPr/>
        </ns0:nvSpPr>
        <ns0:spPr>
          <ns1:xfrm>
            <ns1:off x="996696"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VERFÜGBAR</ns1:t>
            </ns1:r>
            <ns1:endParaRPr lang="en-US" sz="850" dirty="0"/>
          </ns1:p>
        </ns0:txBody>
      </ns0:sp>
      <ns0:sp>
        <ns0:nvSpPr>
          <ns0:cNvPr id="16" name="glass tile"/>
          <ns0:cNvSpPr/>
          <ns0:nvPr/>
        </ns0:nvSpPr>
        <ns0:spPr>
          <ns1:xfrm>
            <ns1:off x="2815072"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17" name="Shape 14"/>
          <ns0:cNvSpPr/>
          <ns0:nvPr/>
        </ns0:nvSpPr>
        <ns0:spPr>
          <ns1:xfrm>
            <ns1:off x="2979664" y="2205533"/>
            <ns1:ext cx="1699504" cy="0"/>
          </ns1:xfrm>
          <ns1:prstGeom prst="line">
            <ns1:avLst/>
          </ns1:prstGeom>
          <ns1:noFill/>
          <ns1:ln w="9525">
            <ns1:solidFill>
              <ns1:srgbClr val="FFFFFF">
                <ns1:alpha val="30000"/>
              </ns1:srgbClr>
            </ns1:solidFill>
            <ns1:prstDash val="solid"/>
          </ns1:ln>
        </ns0:spPr>
      </ns0:sp>
      <ns0:sp>
        <ns0:nvSpPr>
          <ns0:cNvPr id="18" name="node"/>
          <ns0:cNvSpPr/>
          <ns0:nvPr/>
        </ns0:nvSpPr>
        <ns0:spPr>
          <ns1:xfrm>
            <ns1:off x="3043672" y="2468880"/>
            <ns1:ext cx="603504" cy="603504"/>
          </ns1:xfrm>
          <ns1:prstGeom prst="ellipse">
            <ns1:avLst/>
          </ns1:prstGeom>
          <ns1:solidFill>
            <ns1:srgbClr val="061321"/>
          </ns1:solidFill>
          <ns1:ln w="12700">
            <ns1:solidFill>
              <ns1:srgbClr val="7FE0B0">
                <ns1:alpha val="80000"/>
              </ns1:srgbClr>
            </ns1:solidFill>
            <ns1:prstDash val="solid"/>
          </ns1:ln>
        </ns0:spPr>
      </ns0:sp>
      <ns0:pic>
        <ns0:nvPicPr>
          <ns0:cNvPr id="19" name="icon decision" descr="ETHORITY illustration or source figure">    </ns0:cNvPr>
          <ns0:cNvPicPr>
            <ns1:picLocks noChangeAspect="1"/>
          </ns0:cNvPicPr>
          <ns0:nvPr/>
        </ns0:nvPicPr>
        <ns0:blipFill>
          <ns1:blip ns2:embed="rId2"/>
          <ns1:stretch>
            <ns1:fillRect/>
          </ns1:stretch>
        </ns0:blipFill>
        <ns0:spPr>
          <ns1:xfrm>
            <ns1:off x="3171688" y="2596896"/>
            <ns1:ext cx="347472" cy="347472"/>
          </ns1:xfrm>
          <ns1:prstGeom prst="rect">
            <ns1:avLst/>
          </ns1:prstGeom>
        </ns0:spPr>
      </ns0:pic>
      <ns0:sp>
        <ns0:nvSpPr>
          <ns0:cNvPr id="20" name="Text 16"/>
          <ns0:cNvSpPr txBox="1"/>
          <ns0:nvPr/>
        </ns0:nvSpPr>
        <ns0:spPr>
          <ns1:xfrm>
            <ns1:off x="3043672"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Gestalten</ns1:t>
            </ns1:r>
            <ns1:endParaRPr lang="en-US" sz="2000" dirty="0"/>
          </ns1:p>
        </ns0:txBody>
      </ns0:sp>
      <ns0:sp>
        <ns0:nvSpPr>
          <ns0:cNvPr id="21" name="Text 17"/>
          <ns0:cNvSpPr txBox="1"/>
          <ns0:nvPr/>
        </ns0:nvSpPr>
        <ns0:spPr>
          <ns1:xfrm>
            <ns1:off x="3043672"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Entscheidungs­protokoll · Investition</ns1:t>
            </ns1:r>
            <ns1:endParaRPr lang="en-US" sz="1200" dirty="0"/>
          </ns1:p>
        </ns0:txBody>
      </ns0:sp>
      <ns0:sp>
        <ns0:nvSpPr>
          <ns0:cNvPr id="22" name="Text 18"/>
          <ns0:cNvSpPr txBox="1"/>
          <ns0:nvPr/>
        </ns0:nvSpPr>
        <ns0:spPr>
          <ns1:xfrm>
            <ns1:off x="3043672"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Optionen, Verantwortung, Wirtschaftlichkeit, Stopp-Kriterien; unterschrieben.</ns1:t>
            </ns1:r>
            <ns1:endParaRPr lang="en-US" sz="1200" dirty="0"/>
          </ns1:p>
        </ns0:txBody>
      </ns0:sp>
      <ns0:sp>
        <ns0:nvSpPr>
          <ns0:cNvPr id="23" name="status chip"/>
          <ns0:cNvSpPr/>
          <ns0:nvPr/>
        </ns0:nvSpPr>
        <ns0:spPr>
          <ns1:xfrm>
            <ns1:off x="3043672" y="5074920"/>
            <ns1:ext cx="1083564" cy="256032"/>
          </ns1:xfrm>
          <ns1:prstGeom prst="roundRect">
            <ns1:avLst>
              <ns1:gd name="adj" fmla="val 50000"/>
            </ns1:avLst>
          </ns1:prstGeom>
          <ns1:solidFill>
            <ns1:srgbClr val="7FE0B0">
              <ns1:alpha val="14000"/>
            </ns1:srgbClr>
          </ns1:solidFill>
          <ns1:ln w="9525">
            <ns1:solidFill>
              <ns1:srgbClr val="7FE0B0">
                <ns1:alpha val="70000"/>
              </ns1:srgbClr>
            </ns1:solidFill>
            <ns1:prstDash val="solid"/>
          </ns1:ln>
        </ns0:spPr>
      </ns0:sp>
      <ns0:sp>
        <ns0:nvSpPr>
          <ns0:cNvPr id="24" name="Shape 20"/>
          <ns0:cNvSpPr/>
          <ns0:nvPr/>
        </ns0:nvSpPr>
        <ns0:spPr>
          <ns1:xfrm>
            <ns1:off x="3135112" y="5166360"/>
            <ns1:ext cx="73152" cy="73152"/>
          </ns1:xfrm>
          <ns1:prstGeom prst="ellipse">
            <ns1:avLst/>
          </ns1:prstGeom>
          <ns1:solidFill>
            <ns1:srgbClr val="7FE0B0"/>
          </ns1:solidFill>
          <ns1:ln w="12700">
            <ns1:solidFill>
              <ns1:srgbClr val="7FE0B0"/>
            </ns1:solidFill>
            <ns1:prstDash val="solid"/>
          </ns1:ln>
        </ns0:spPr>
      </ns0:sp>
      <ns0:sp>
        <ns0:nvSpPr>
          <ns0:cNvPr id="25" name="Text 21"/>
          <ns0:cNvSpPr txBox="1"/>
          <ns0:nvPr/>
        </ns0:nvSpPr>
        <ns0:spPr>
          <ns1:xfrm>
            <ns1:off x="3263128" y="5074920"/>
            <ns1:ext cx="845820"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7FE0B0"/>
                </ns1:solidFill>
              </ns1:rPr>
              <ns1:t>VERFÜGBAR</ns1:t>
            </ns1:r>
            <ns1:endParaRPr lang="en-US" sz="850" dirty="0"/>
          </ns1:p>
        </ns0:txBody>
      </ns0:sp>
      <ns0:sp>
        <ns0:nvSpPr>
          <ns0:cNvPr id="26" name="glass tile"/>
          <ns0:cNvSpPr/>
          <ns0:nvPr/>
        </ns0:nvSpPr>
        <ns0:spPr>
          <ns1:xfrm>
            <ns1:off x="5081504" y="2194560"/>
            <ns1:ext cx="2028688" cy="3291840"/>
          </ns1:xfrm>
          <ns1:prstGeom prst="roundRect">
            <ns1:avLst>
              <ns1:gd name="adj" fmla="val 6310"/>
            </ns1:avLst>
          </ns1:prstGeom>
          <ns1:solidFill>
            <ns1:srgbClr val="FFFFFF">
              <ns1:alpha val="9000"/>
            </ns1:srgbClr>
          </ns1:solidFill>
          <ns1:ln w="15875">
            <ns1:solidFill>
              <ns1:srgbClr val="35C8FF">
                <ns1:alpha val="75000"/>
              </ns1:srgbClr>
            </ns1:solidFill>
            <ns1:prstDash val="solid"/>
          </ns1:ln>
          <ns1:effectLst>
            <ns1:outerShdw sx="100000" sy="100000" kx="0" ky="0" algn="bl" rotWithShape="0" blurRad="177800" dist="50800" dir="5400000">
              <ns1:srgbClr val="35C8FF">
                <ns1:alpha val="35000"/>
              </ns1:srgbClr>
            </ns1:outerShdw>
          </ns1:effectLst>
        </ns0:spPr>
      </ns0:sp>
      <ns0:sp>
        <ns0:nvSpPr>
          <ns0:cNvPr id="27" name="Shape 23"/>
          <ns0:cNvSpPr/>
          <ns0:nvPr/>
        </ns0:nvSpPr>
        <ns0:spPr>
          <ns1:xfrm>
            <ns1:off x="5246096" y="2205533"/>
            <ns1:ext cx="1699504" cy="0"/>
          </ns1:xfrm>
          <ns1:prstGeom prst="line">
            <ns1:avLst/>
          </ns1:prstGeom>
          <ns1:noFill/>
          <ns1:ln w="9525">
            <ns1:solidFill>
              <ns1:srgbClr val="FFFFFF">
                <ns1:alpha val="30000"/>
              </ns1:srgbClr>
            </ns1:solidFill>
            <ns1:prstDash val="solid"/>
          </ns1:ln>
        </ns0:spPr>
      </ns0:sp>
      <ns0:sp>
        <ns0:nvSpPr>
          <ns0:cNvPr id="28" name="node"/>
          <ns0:cNvSpPr/>
          <ns0:nvPr/>
        </ns0:nvSpPr>
        <ns0:spPr>
          <ns1:xfrm>
            <ns1:off x="5310104"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29" name="icon estate" descr="ETHORITY illustration or source figure">    </ns0:cNvPr>
          <ns0:cNvPicPr>
            <ns1:picLocks noChangeAspect="1"/>
          </ns0:cNvPicPr>
          <ns0:nvPr/>
        </ns0:nvPicPr>
        <ns0:blipFill>
          <ns1:blip ns2:embed="rId3"/>
          <ns1:stretch>
            <ns1:fillRect/>
          </ns1:stretch>
        </ns0:blipFill>
        <ns0:spPr>
          <ns1:xfrm>
            <ns1:off x="5438120" y="2596896"/>
            <ns1:ext cx="347472" cy="347472"/>
          </ns1:xfrm>
          <ns1:prstGeom prst="rect">
            <ns1:avLst/>
          </ns1:prstGeom>
        </ns0:spPr>
      </ns0:pic>
      <ns0:sp>
        <ns0:nvSpPr>
          <ns0:cNvPr id="30" name="Text 25"/>
          <ns0:cNvSpPr txBox="1"/>
          <ns0:nvPr/>
        </ns0:nvSpPr>
        <ns0:spPr>
          <ns1:xfrm>
            <ns1:off x="5310104"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Betreiben</ns1:t>
            </ns1:r>
            <ns1:endParaRPr lang="en-US" sz="2000" dirty="0"/>
          </ns1:p>
        </ns0:txBody>
      </ns0:sp>
      <ns0:sp>
        <ns0:nvSpPr>
          <ns0:cNvPr id="31" name="Text 26"/>
          <ns0:cNvSpPr txBox="1"/>
          <ns0:nvPr/>
        </ns0:nvSpPr>
        <ns0:spPr>
          <ns1:xfrm>
            <ns1:off x="5310104"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AI Estate · gesteuerte Agenten</ns1:t>
            </ns1:r>
            <ns1:endParaRPr lang="en-US" sz="1200" dirty="0"/>
          </ns1:p>
        </ns0:txBody>
      </ns0:sp>
      <ns0:sp>
        <ns0:nvSpPr>
          <ns0:cNvPr id="32" name="Text 27"/>
          <ns0:cNvSpPr txBox="1"/>
          <ns0:nvPr/>
        </ns0:nvSpPr>
        <ns0:spPr>
          <ns1:xfrm>
            <ns1:off x="5310104"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Demonstriert Systemverantwortung, Befugnisse und Rückfall.</ns1:t>
            </ns1:r>
            <ns1:endParaRPr lang="en-US" sz="1200" dirty="0"/>
          </ns1:p>
        </ns0:txBody>
      </ns0:sp>
      <ns0:sp>
        <ns0:nvSpPr>
          <ns0:cNvPr id="33" name="status chip"/>
          <ns0:cNvSpPr/>
          <ns0:nvPr/>
        </ns0:nvSpPr>
        <ns0:spPr>
          <ns1:xfrm>
            <ns1:off x="5310104" y="5074920"/>
            <ns1:ext cx="1394460"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34" name="Shape 29"/>
          <ns0:cNvSpPr/>
          <ns0:nvPr/>
        </ns0:nvSpPr>
        <ns0:spPr>
          <ns1:xfrm>
            <ns1:off x="5401544" y="5166360"/>
            <ns1:ext cx="73152" cy="73152"/>
          </ns1:xfrm>
          <ns1:prstGeom prst="ellipse">
            <ns1:avLst/>
          </ns1:prstGeom>
          <ns1:solidFill>
            <ns1:srgbClr val="67E8F9"/>
          </ns1:solidFill>
          <ns1:ln w="12700">
            <ns1:solidFill>
              <ns1:srgbClr val="67E8F9"/>
            </ns1:solidFill>
            <ns1:prstDash val="solid"/>
          </ns1:ln>
        </ns0:spPr>
      </ns0:sp>
      <ns0:sp>
        <ns0:nvSpPr>
          <ns0:cNvPr id="35" name="Text 30"/>
          <ns0:cNvSpPr txBox="1"/>
          <ns0:nvPr/>
        </ns0:nvSpPr>
        <ns0:spPr>
          <ns1:xfrm>
            <ns1:off x="5529560" y="5074920"/>
            <ns1:ext cx="1156716"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DEMONSTRATION</ns1:t>
            </ns1:r>
            <ns1:endParaRPr lang="en-US" sz="850" dirty="0"/>
          </ns1:p>
        </ns0:txBody>
      </ns0:sp>
      <ns0:sp>
        <ns0:nvSpPr>
          <ns0:cNvPr id="36" name="glass tile"/>
          <ns0:cNvSpPr/>
          <ns0:nvPr/>
        </ns0:nvSpPr>
        <ns0:spPr>
          <ns1:xfrm>
            <ns1:off x="7347936" y="2194560"/>
            <ns1:ext cx="2028688" cy="3291840"/>
          </ns1:xfrm>
          <ns1:prstGeom prst="roundRect">
            <ns1:avLst>
              <ns1:gd name="adj" fmla="val 6310"/>
            </ns1:avLst>
          </ns1:prstGeom>
          <ns1:solidFill>
            <ns1:srgbClr val="FFFFFF">
              <ns1:alpha val="9000"/>
            </ns1:srgbClr>
          </ns1:solidFill>
          <ns1:ln w="9525">
            <ns1:solidFill>
              <ns1:srgbClr val="FFFFFF">
                <ns1:alpha val="22000"/>
              </ns1:srgbClr>
            </ns1:solidFill>
            <ns1:prstDash val="solid"/>
          </ns1:ln>
        </ns0:spPr>
      </ns0:sp>
      <ns0:sp>
        <ns0:nvSpPr>
          <ns0:cNvPr id="37" name="Shape 32"/>
          <ns0:cNvSpPr/>
          <ns0:nvPr/>
        </ns0:nvSpPr>
        <ns0:spPr>
          <ns1:xfrm>
            <ns1:off x="7512528" y="2205533"/>
            <ns1:ext cx="1699504" cy="0"/>
          </ns1:xfrm>
          <ns1:prstGeom prst="line">
            <ns1:avLst/>
          </ns1:prstGeom>
          <ns1:noFill/>
          <ns1:ln w="9525">
            <ns1:solidFill>
              <ns1:srgbClr val="FFFFFF">
                <ns1:alpha val="30000"/>
              </ns1:srgbClr>
            </ns1:solidFill>
            <ns1:prstDash val="solid"/>
          </ns1:ln>
        </ns0:spPr>
      </ns0:sp>
      <ns0:sp>
        <ns0:nvSpPr>
          <ns0:cNvPr id="38" name="node"/>
          <ns0:cNvSpPr/>
          <ns0:nvPr/>
        </ns0:nvSpPr>
        <ns0:spPr>
          <ns1:xfrm>
            <ns1:off x="7576536" y="2468880"/>
            <ns1:ext cx="603504" cy="603504"/>
          </ns1:xfrm>
          <ns1:prstGeom prst="ellipse">
            <ns1:avLst/>
          </ns1:prstGeom>
          <ns1:solidFill>
            <ns1:srgbClr val="061321"/>
          </ns1:solidFill>
          <ns1:ln w="12700">
            <ns1:solidFill>
              <ns1:srgbClr val="67E8F9">
                <ns1:alpha val="80000"/>
              </ns1:srgbClr>
            </ns1:solidFill>
            <ns1:prstDash val="solid"/>
          </ns1:ln>
        </ns0:spPr>
      </ns0:sp>
      <ns0:pic>
        <ns0:nvPicPr>
          <ns0:cNvPr id="39" name="icon evidence" descr="ETHORITY illustration or source figure">    </ns0:cNvPr>
          <ns0:cNvPicPr>
            <ns1:picLocks noChangeAspect="1"/>
          </ns0:cNvPicPr>
          <ns0:nvPr/>
        </ns0:nvPicPr>
        <ns0:blipFill>
          <ns1:blip ns2:embed="rId4"/>
          <ns1:stretch>
            <ns1:fillRect/>
          </ns1:stretch>
        </ns0:blipFill>
        <ns0:spPr>
          <ns1:xfrm>
            <ns1:off x="7704552" y="2596896"/>
            <ns1:ext cx="347472" cy="347472"/>
          </ns1:xfrm>
          <ns1:prstGeom prst="rect">
            <ns1:avLst/>
          </ns1:prstGeom>
        </ns0:spPr>
      </ns0:pic>
      <ns0:sp>
        <ns0:nvSpPr>
          <ns0:cNvPr id="40" name="Text 34"/>
          <ns0:cNvSpPr txBox="1"/>
          <ns0:nvPr/>
        </ns0:nvSpPr>
        <ns0:spPr>
          <ns1:xfrm>
            <ns1:off x="7576536"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Verbessern</ns1:t>
            </ns1:r>
            <ns1:endParaRPr lang="en-US" sz="2000" dirty="0"/>
          </ns1:p>
        </ns0:txBody>
      </ns0:sp>
      <ns0:sp>
        <ns0:nvSpPr>
          <ns0:cNvPr id="41" name="Text 35"/>
          <ns0:cNvSpPr txBox="1"/>
          <ns0:nvPr/>
        </ns0:nvSpPr>
        <ns0:spPr>
          <ns1:xfrm>
            <ns1:off x="7576536"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Workspace · Nachweis­protokoll</ns1:t>
            </ns1:r>
            <ns1:endParaRPr lang="en-US" sz="1200" dirty="0"/>
          </ns1:p>
        </ns0:txBody>
      </ns0:sp>
      <ns0:sp>
        <ns0:nvSpPr>
          <ns0:cNvPr id="42" name="Text 36"/>
          <ns0:cNvSpPr txBox="1"/>
          <ns0:nvPr/>
        </ns0:nvSpPr>
        <ns0:spPr>
          <ns1:xfrm>
            <ns1:off x="7576536"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Geplante gegenüber beobachteten Ergebnissen; Korrekturen bleiben.</ns1:t>
            </ns1:r>
            <ns1:endParaRPr lang="en-US" sz="1200" dirty="0"/>
          </ns1:p>
        </ns0:txBody>
      </ns0:sp>
      <ns0:sp>
        <ns0:nvSpPr>
          <ns0:cNvPr id="43" name="status chip"/>
          <ns0:cNvSpPr/>
          <ns0:nvPr/>
        </ns0:nvSpPr>
        <ns0:spPr>
          <ns1:xfrm>
            <ns1:off x="7576536" y="5074920"/>
            <ns1:ext cx="1005840" cy="256032"/>
          </ns1:xfrm>
          <ns1:prstGeom prst="roundRect">
            <ns1:avLst>
              <ns1:gd name="adj" fmla="val 50000"/>
            </ns1:avLst>
          </ns1:prstGeom>
          <ns1:solidFill>
            <ns1:srgbClr val="67E8F9">
              <ns1:alpha val="14000"/>
            </ns1:srgbClr>
          </ns1:solidFill>
          <ns1:ln w="9525">
            <ns1:solidFill>
              <ns1:srgbClr val="67E8F9">
                <ns1:alpha val="70000"/>
              </ns1:srgbClr>
            </ns1:solidFill>
            <ns1:prstDash val="solid"/>
          </ns1:ln>
        </ns0:spPr>
      </ns0:sp>
      <ns0:sp>
        <ns0:nvSpPr>
          <ns0:cNvPr id="44" name="Shape 38"/>
          <ns0:cNvSpPr/>
          <ns0:nvPr/>
        </ns0:nvSpPr>
        <ns0:spPr>
          <ns1:xfrm>
            <ns1:off x="7667976" y="5166360"/>
            <ns1:ext cx="73152" cy="73152"/>
          </ns1:xfrm>
          <ns1:prstGeom prst="ellipse">
            <ns1:avLst/>
          </ns1:prstGeom>
          <ns1:solidFill>
            <ns1:srgbClr val="67E8F9"/>
          </ns1:solidFill>
          <ns1:ln w="12700">
            <ns1:solidFill>
              <ns1:srgbClr val="67E8F9"/>
            </ns1:solidFill>
            <ns1:prstDash val="solid"/>
          </ns1:ln>
        </ns0:spPr>
      </ns0:sp>
      <ns0:sp>
        <ns0:nvSpPr>
          <ns0:cNvPr id="45" name="Text 39"/>
          <ns0:cNvSpPr txBox="1"/>
          <ns0:nvPr/>
        </ns0:nvSpPr>
        <ns0:spPr>
          <ns1:xfrm>
            <ns1:off x="7795992" y="5074920"/>
            <ns1:ext cx="768096"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67E8F9"/>
                </ns1:solidFill>
              </ns1:rPr>
              <ns1:t>VORSCHAU</ns1:t>
            </ns1:r>
            <ns1:endParaRPr lang="en-US" sz="850" dirty="0"/>
          </ns1:p>
        </ns0:txBody>
      </ns0:sp>
      <ns0:sp>
        <ns0:nvSpPr>
          <ns0:cNvPr id="46" name="glass tile"/>
          <ns0:cNvSpPr/>
          <ns0:nvPr/>
        </ns0:nvSpPr>
        <ns0:spPr>
          <ns1:xfrm>
            <ns1:off x="9614367" y="2194560"/>
            <ns1:ext cx="2028688" cy="3291840"/>
          </ns1:xfrm>
          <ns1:prstGeom prst="roundRect">
            <ns1:avLst>
              <ns1:gd name="adj" fmla="val 6310"/>
            </ns1:avLst>
          </ns1:prstGeom>
          <ns1:solidFill>
            <ns1:srgbClr val="FFFFFF">
              <ns1:alpha val="4000"/>
            </ns1:srgbClr>
          </ns1:solidFill>
          <ns1:ln w="9525">
            <ns1:solidFill>
              <ns1:srgbClr val="FFFFFF">
                <ns1:alpha val="22000"/>
              </ns1:srgbClr>
            </ns1:solidFill>
            <ns1:prstDash val="solid"/>
          </ns1:ln>
        </ns0:spPr>
      </ns0:sp>
      <ns0:sp>
        <ns0:nvSpPr>
          <ns0:cNvPr id="47" name="Shape 41"/>
          <ns0:cNvSpPr/>
          <ns0:nvPr/>
        </ns0:nvSpPr>
        <ns0:spPr>
          <ns1:xfrm>
            <ns1:off x="9778959" y="2205533"/>
            <ns1:ext cx="1699504" cy="0"/>
          </ns1:xfrm>
          <ns1:prstGeom prst="line">
            <ns1:avLst/>
          </ns1:prstGeom>
          <ns1:noFill/>
          <ns1:ln w="9525">
            <ns1:solidFill>
              <ns1:srgbClr val="FFFFFF">
                <ns1:alpha val="30000"/>
              </ns1:srgbClr>
            </ns1:solidFill>
            <ns1:prstDash val="solid"/>
          </ns1:ln>
        </ns0:spPr>
      </ns0:sp>
      <ns0:sp>
        <ns0:nvSpPr>
          <ns0:cNvPr id="48" name="node"/>
          <ns0:cNvSpPr/>
          <ns0:nvPr/>
        </ns0:nvSpPr>
        <ns0:spPr>
          <ns1:xfrm>
            <ns1:off x="9842967" y="2468880"/>
            <ns1:ext cx="603504" cy="603504"/>
          </ns1:xfrm>
          <ns1:prstGeom prst="ellipse">
            <ns1:avLst/>
          </ns1:prstGeom>
          <ns1:solidFill>
            <ns1:srgbClr val="061321"/>
          </ns1:solidFill>
          <ns1:ln w="12700">
            <ns1:solidFill>
              <ns1:srgbClr val="A8BBCE">
                <ns1:alpha val="80000"/>
              </ns1:srgbClr>
            </ns1:solidFill>
            <ns1:prstDash val="solid"/>
          </ns1:ln>
        </ns0:spPr>
      </ns0:sp>
      <ns0:pic>
        <ns0:nvPicPr>
          <ns0:cNvPr id="49" name="icon authority" descr="ETHORITY illustration or source figure">    </ns0:cNvPr>
          <ns0:cNvPicPr>
            <ns1:picLocks noChangeAspect="1"/>
          </ns0:cNvPicPr>
          <ns0:nvPr/>
        </ns0:nvPicPr>
        <ns0:blipFill>
          <ns1:blip ns2:embed="rId5"/>
          <ns1:stretch>
            <ns1:fillRect/>
          </ns1:stretch>
        </ns0:blipFill>
        <ns0:spPr>
          <ns1:xfrm>
            <ns1:off x="9970983" y="2596896"/>
            <ns1:ext cx="347472" cy="347472"/>
          </ns1:xfrm>
          <ns1:prstGeom prst="rect">
            <ns1:avLst/>
          </ns1:prstGeom>
        </ns0:spPr>
      </ns0:pic>
      <ns0:sp>
        <ns0:nvSpPr>
          <ns0:cNvPr id="50" name="Text 43"/>
          <ns0:cNvSpPr txBox="1"/>
          <ns0:nvPr/>
        </ns0:nvSpPr>
        <ns0:spPr>
          <ns1:xfrm>
            <ns1:off x="9842967" y="3200400"/>
            <ns1:ext cx="1662928" cy="384048"/>
          </ns1:xfrm>
          <ns1:prstGeom prst="rect">
            <ns1:avLst/>
          </ns1:prstGeom>
          <ns1:noFill/>
          <ns1:ln/>
        </ns0:spPr>
        <ns0:txBody>
          <ns1:bodyPr wrap="square" lIns="0" tIns="0" rIns="0" bIns="0" rtlCol="0" anchor="t"/>
          <ns1:lstStyle/>
          <ns1:p>
            <ns1:pPr indent="0" marL="0">
              <ns1:buNone/>
            </ns1:pPr>
            <ns1:r>
              <ns1:rPr lang="en-US" sz="2000" b="1" dirty="0">
                <ns1:solidFill>
                  <ns1:srgbClr val="FFFFFF"/>
                </ns1:solidFill>
              </ns1:rPr>
              <ns1:t>Wachsen</ns1:t>
            </ns1:r>
            <ns1:endParaRPr lang="en-US" sz="2000" dirty="0"/>
          </ns1:p>
        </ns0:txBody>
      </ns0:sp>
      <ns0:sp>
        <ns0:nvSpPr>
          <ns0:cNvPr id="51" name="Text 44"/>
          <ns0:cNvSpPr txBox="1"/>
          <ns0:nvPr/>
        </ns0:nvSpPr>
        <ns0:spPr>
          <ns1:xfrm>
            <ns1:off x="9842967" y="3611880"/>
            <ns1:ext cx="1662928" cy="566928"/>
          </ns1:xfrm>
          <ns1:prstGeom prst="rect">
            <ns1:avLst/>
          </ns1:prstGeom>
          <ns1:noFill/>
          <ns1:ln/>
        </ns0:spPr>
        <ns0:txBody>
          <ns1:bodyPr wrap="square" lIns="0" tIns="0" rIns="0" bIns="0" rtlCol="0" anchor="t"/>
          <ns1:lstStyle/>
          <ns1:p>
            <ns1:pPr indent="0" marL="0">
              <ns1:buNone/>
            </ns1:pPr>
            <ns1:r>
              <ns1:rPr lang="en-US" sz="1200" b="1" dirty="0">
                <ns1:solidFill>
                  <ns1:srgbClr val="67E8F9"/>
                </ns1:solidFill>
              </ns1:rPr>
              <ns1:t>Trust Infrastructure</ns1:t>
            </ns1:r>
            <ns1:endParaRPr lang="en-US" sz="1200" dirty="0"/>
          </ns1:p>
        </ns0:txBody>
      </ns0:sp>
      <ns0:sp>
        <ns0:nvSpPr>
          <ns0:cNvPr id="52" name="Text 45"/>
          <ns0:cNvSpPr txBox="1"/>
          <ns0:nvPr/>
        </ns0:nvSpPr>
        <ns0:spPr>
          <ns1:xfrm>
            <ns1:off x="9842967" y="4206240"/>
            <ns1:ext cx="1662928" cy="960120"/>
          </ns1:xfrm>
          <ns1:prstGeom prst="rect">
            <ns1:avLst/>
          </ns1:prstGeom>
          <ns1:noFill/>
          <ns1:ln/>
        </ns0:spPr>
        <ns0:txBody>
          <ns1:bodyPr wrap="square" lIns="0" tIns="0" rIns="0" bIns="0" rtlCol="0" anchor="t"/>
          <ns1:lstStyle/>
          <ns1:p>
            <ns1:pPr indent="0" marL="0">
              <ns1:buNone/>
            </ns1:pPr>
            <ns1:r>
              <ns1:rPr lang="en-US" sz="1200" dirty="0">
                <ns1:solidFill>
                  <ns1:srgbClr val="C9D6E2"/>
                </ns1:solidFill>
              </ns1:rPr>
              <ns1:t>Trust Profiles, Passport, Handshake (Simulation).</ns1:t>
            </ns1:r>
            <ns1:endParaRPr lang="en-US" sz="1200" dirty="0"/>
          </ns1:p>
        </ns0:txBody>
      </ns0:sp>
      <ns0:sp>
        <ns0:nvSpPr>
          <ns0:cNvPr id="53" name="status chip"/>
          <ns0:cNvSpPr/>
          <ns0:nvPr/>
        </ns0:nvSpPr>
        <ns0:spPr>
          <ns1:xfrm>
            <ns1:off x="9842967" y="5074920"/>
            <ns1:ext cx="928116" cy="256032"/>
          </ns1:xfrm>
          <ns1:prstGeom prst="roundRect">
            <ns1:avLst>
              <ns1:gd name="adj" fmla="val 50000"/>
            </ns1:avLst>
          </ns1:prstGeom>
          <ns1:solidFill>
            <ns1:srgbClr val="A8BBCE">
              <ns1:alpha val="0"/>
            </ns1:srgbClr>
          </ns1:solidFill>
          <ns1:ln w="9525">
            <ns1:solidFill>
              <ns1:srgbClr val="A8BBCE">
                <ns1:alpha val="70000"/>
              </ns1:srgbClr>
            </ns1:solidFill>
            <ns1:prstDash val="solid"/>
          </ns1:ln>
        </ns0:spPr>
      </ns0:sp>
      <ns0:sp>
        <ns0:nvSpPr>
          <ns0:cNvPr id="54" name="Shape 47"/>
          <ns0:cNvSpPr/>
          <ns0:nvPr/>
        </ns0:nvSpPr>
        <ns0:spPr>
          <ns1:xfrm>
            <ns1:off x="9934407" y="5166360"/>
            <ns1:ext cx="73152" cy="73152"/>
          </ns1:xfrm>
          <ns1:prstGeom prst="ellipse">
            <ns1:avLst/>
          </ns1:prstGeom>
          <ns1:solidFill>
            <ns1:srgbClr val="A8BBCE"/>
          </ns1:solidFill>
          <ns1:ln w="12700">
            <ns1:solidFill>
              <ns1:srgbClr val="A8BBCE"/>
            </ns1:solidFill>
            <ns1:prstDash val="solid"/>
          </ns1:ln>
        </ns0:spPr>
      </ns0:sp>
      <ns0:sp>
        <ns0:nvSpPr>
          <ns0:cNvPr id="55" name="Text 48"/>
          <ns0:cNvSpPr txBox="1"/>
          <ns0:nvPr/>
        </ns0:nvSpPr>
        <ns0:spPr>
          <ns1:xfrm>
            <ns1:off x="10062423" y="5074920"/>
            <ns1:ext cx="690372" cy="256032"/>
          </ns1:xfrm>
          <ns1:prstGeom prst="rect">
            <ns1:avLst/>
          </ns1:prstGeom>
          <ns1:noFill/>
          <ns1:ln/>
        </ns0:spPr>
        <ns0:txBody>
          <ns1:bodyPr wrap="square" lIns="0" tIns="0" rIns="0" bIns="0" rtlCol="0" anchor="ctr"/>
          <ns1:lstStyle/>
          <ns1:p>
            <ns1:pPr indent="0" marL="0">
              <ns1:buNone/>
            </ns1:pPr>
            <ns1:r>
              <ns1:rPr lang="en-US" sz="850" b="1" spc="50" kern="0" dirty="0">
                <ns1:solidFill>
                  <ns1:srgbClr val="A8BBCE"/>
                </ns1:solidFill>
              </ns1:rPr>
              <ns1:t>ROADMAP</ns1:t>
            </ns1:r>
            <ns1:endParaRPr lang="en-US" sz="850" dirty="0"/>
          </ns1:p>
        </ns0:txBody>
      </ns0:sp>
      <ns0:sp>
        <ns0:nvSpPr>
          <ns0:cNvPr id="56" name="Text 49"/>
          <ns0:cNvSpPr txBox="1"/>
          <ns0:nvPr/>
        </ns0:nvSpPr>
        <ns0:spPr>
          <ns1:xfrm>
            <ns1:off x="548640" y="5669280"/>
            <ns1:ext cx="11094415" cy="320040"/>
          </ns1:xfrm>
          <ns1:prstGeom prst="rect">
            <ns1:avLst/>
          </ns1:prstGeom>
          <ns1:noFill/>
          <ns1:ln/>
        </ns0:spPr>
        <ns0:txBody>
          <ns1:bodyPr wrap="square" lIns="0" tIns="0" rIns="0" bIns="0" rtlCol="0" anchor="ctr"/>
          <ns1:lstStyle/>
          <ns1:p>
            <ns1:pPr indent="0" marL="0">
              <ns1:buNone/>
            </ns1:pPr>
            <ns1:r>
              <ns1:rPr lang="en-US" sz="1200" dirty="0">
                <ns1:solidFill>
                  <ns1:srgbClr val="8DA2B8"/>
                </ns1:solidFill>
              </ns1:rPr>
              <ns1:t>Oktober 2026: Leistungen nach Vereinbarung; Workspace-Demonstration; geplantes Vertrauensnetzwerk. Das gezeigte Nachweisprotokoll beschreibt eine angestrebte Ereignishistorie.</ns1:t>
            </ns1:r>
            <ns1:endParaRPr lang="en-US" sz="12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2</ns1:t>
            </ns1:fld>
            <ns1:endParaRPr lang="en-US"/>
          </ns1:p>
        </ns0:txBody>
      </ns0:sp>
    </ns0:spTree>
  </ns0:cSld>
  <ns0:clrMapOvr>
    <ns1:masterClrMapping/>
  </ns0:clrMapOvr>
</ns0: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kicker"/>
          <p:cNvSpPr txBox="1"/>
          <p:nvPr/>
        </p:nvSpPr>
        <p:spPr>
          <a:xfrm>
            <a:off x="548640" y="384048"/>
            <a:ext cx="11094415" cy="274320"/>
          </a:xfrm>
          <a:prstGeom prst="rect">
            <a:avLst/>
          </a:prstGeom>
          <a:noFill/>
          <a:ln/>
        </p:spPr>
        <p:txBody>
          <a:bodyPr wrap="square" lIns="0" tIns="0" rIns="0" bIns="0" rtlCol="0" anchor="ctr"/>
          <a:lstStyle/>
          <a:p>
            <a:pPr indent="0" marL="0">
              <a:buNone/>
            </a:pPr>
            <a:r>
              <a:rPr lang="en-US" sz="1100" b="1" spc="200" kern="0" dirty="0">
                <a:solidFill>
                  <a:srgbClr val="0A6E9E"/>
                </a:solidFill>
              </a:rPr>
              <a:t>EIN DURCHGÄNGIGER WEG · BEISPIELFALL</a:t>
            </a:r>
            <a:endParaRPr lang="en-US" sz="1100" dirty="0"/>
          </a:p>
        </p:txBody>
      </p:sp>
      <p:sp>
        <p:nvSpPr>
          <p:cNvPr id="3"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r>
              <a:rPr lang="en-US" sz="3000" b="1" dirty="0">
                <a:solidFill>
                  <a:srgbClr val="0B1726"/>
                </a:solidFill>
              </a:rPr>
              <a:t>Kundenservice-Entscheidung: Shortlist bis Ergebnis</a:t>
            </a:r>
            <a:endParaRPr lang="en-US" sz="3000" dirty="0"/>
          </a:p>
        </p:txBody>
      </p:sp>
      <p:sp>
        <p:nvSpPr>
          <p:cNvPr id="4" name="state"/>
          <p:cNvSpPr txBox="1"/>
          <p:nvPr/>
        </p:nvSpPr>
        <p:spPr>
          <a:xfrm>
            <a:off x="8991295" y="457200"/>
            <a:ext cx="2651760" cy="274320"/>
          </a:xfrm>
          <a:prstGeom prst="rect">
            <a:avLst/>
          </a:prstGeom>
          <a:noFill/>
          <a:ln/>
        </p:spPr>
        <p:txBody>
          <a:bodyPr wrap="square" lIns="0" tIns="0" rIns="0" bIns="0" rtlCol="0" anchor="ctr"/>
          <a:lstStyle/>
          <a:p>
            <a:pPr algn="r" indent="0" marL="0">
              <a:buNone/>
            </a:pPr>
            <a:r>
              <a:rPr lang="en-US" sz="900" b="1" spc="100" kern="0" dirty="0">
                <a:solidFill>
                  <a:srgbClr val="0A6E9E"/>
                </a:solidFill>
              </a:rPr>
              <a:t>BEISPIELFALL · ZUR VERANSCHAULICHUNG</a:t>
            </a:r>
            <a:endParaRPr lang="en-US" sz="900" dirty="0"/>
          </a:p>
        </p:txBody>
      </p:sp>
      <p:sp>
        <p:nvSpPr>
          <p:cNvPr id="5" name="stage 1"/>
          <p:cNvSpPr/>
          <p:nvPr/>
        </p:nvSpPr>
        <p:spPr>
          <a:xfrm>
            <a:off x="548640" y="1783080"/>
            <a:ext cx="2160361" cy="822960"/>
          </a:xfrm>
          <a:prstGeom prst="homePlate">
            <a:avLst/>
          </a:prstGeom>
          <a:solidFill>
            <a:srgbClr val="0A6E9E"/>
          </a:solidFill>
          <a:ln w="12700">
            <a:solidFill>
              <a:srgbClr val="FFFFFF"/>
            </a:solidFill>
            <a:prstDash val="solid"/>
          </a:ln>
        </p:spPr>
      </p:sp>
      <p:sp>
        <p:nvSpPr>
          <p:cNvPr id="6" name="Text 4"/>
          <p:cNvSpPr txBox="1"/>
          <p:nvPr/>
        </p:nvSpPr>
        <p:spPr>
          <a:xfrm>
            <a:off x="731520" y="1783080"/>
            <a:ext cx="1520281" cy="822960"/>
          </a:xfrm>
          <a:prstGeom prst="rect">
            <a:avLst/>
          </a:prstGeom>
          <a:noFill/>
          <a:ln/>
        </p:spPr>
        <p:txBody>
          <a:bodyPr wrap="square" lIns="0" tIns="0" rIns="0" bIns="0" rtlCol="0" anchor="ctr"/>
          <a:lstStyle/>
          <a:p>
            <a:pPr indent="0" marL="0">
              <a:buNone/>
            </a:pPr>
            <a:r>
              <a:rPr lang="en-US" sz="1400" b="1" dirty="0">
                <a:solidFill>
                  <a:srgbClr val="FFFFFF"/>
                </a:solidFill>
              </a:rPr>
              <a:t>Entdecken</a:t>
            </a:r>
            <a:endParaRPr lang="en-US" sz="1400" dirty="0"/>
          </a:p>
        </p:txBody>
      </p:sp>
      <p:sp>
        <p:nvSpPr>
          <p:cNvPr id="7" name="Text 5"/>
          <p:cNvSpPr txBox="1"/>
          <p:nvPr/>
        </p:nvSpPr>
        <p:spPr>
          <a:xfrm>
            <a:off x="594360"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GOOD AI PRISMA</a:t>
            </a:r>
            <a:endParaRPr lang="en-US" sz="1100" dirty="0"/>
          </a:p>
        </p:txBody>
      </p:sp>
      <p:sp>
        <p:nvSpPr>
          <p:cNvPr id="8" name="Text 6"/>
          <p:cNvSpPr txBox="1"/>
          <p:nvPr/>
        </p:nvSpPr>
        <p:spPr>
          <a:xfrm>
            <a:off x="594360" y="3154680"/>
            <a:ext cx="2023201" cy="1234440"/>
          </a:xfrm>
          <a:prstGeom prst="rect">
            <a:avLst/>
          </a:prstGeom>
          <a:noFill/>
          <a:ln/>
        </p:spPr>
        <p:txBody>
          <a:bodyPr wrap="square" lIns="0" tIns="0" rIns="0" bIns="0" rtlCol="0" anchor="t"/>
          <a:lstStyle/>
          <a:p>
            <a:pPr indent="0" marL="0">
              <a:buNone/>
            </a:pPr>
            <a:r>
              <a:rPr lang="en-US" sz="1600" dirty="0">
                <a:solidFill>
                  <a:srgbClr val="0B1726"/>
                </a:solidFill>
              </a:rPr>
              <a:t>Shortlist mit datierten Fakten zu Hosting, Trainingsnutzung und Preis.</a:t>
            </a:r>
            <a:endParaRPr lang="en-US" sz="1600" dirty="0"/>
          </a:p>
        </p:txBody>
      </p:sp>
      <p:sp>
        <p:nvSpPr>
          <p:cNvPr id="9" name="output 1"/>
          <p:cNvSpPr/>
          <p:nvPr/>
        </p:nvSpPr>
        <p:spPr>
          <a:xfrm>
            <a:off x="566928" y="4480560"/>
            <a:ext cx="2050633" cy="685800"/>
          </a:xfrm>
          <a:prstGeom prst="roundRect">
            <a:avLst>
              <a:gd name="adj" fmla="val 10667"/>
            </a:avLst>
          </a:prstGeom>
          <a:solidFill>
            <a:srgbClr val="FFFFFF"/>
          </a:solidFill>
          <a:ln w="9525">
            <a:solidFill>
              <a:srgbClr val="D9E2EA"/>
            </a:solidFill>
            <a:prstDash val="solid"/>
          </a:ln>
          <a:effectLst>
            <a:outerShdw sx="100000" sy="100000" kx="0" ky="0" algn="bl" rotWithShape="0" blurRad="152400" dist="38100" dir="5400000">
              <a:srgbClr val="0B1F33">
                <a:alpha val="8000"/>
              </a:srgbClr>
            </a:outerShdw>
          </a:effectLst>
        </p:spPr>
      </p:sp>
      <p:sp>
        <p:nvSpPr>
          <p:cNvPr id="10" name="Text 8"/>
          <p:cNvSpPr txBox="1"/>
          <p:nvPr/>
        </p:nvSpPr>
        <p:spPr>
          <a:xfrm>
            <a:off x="685800" y="4480560"/>
            <a:ext cx="1812889" cy="685800"/>
          </a:xfrm>
          <a:prstGeom prst="rect">
            <a:avLst/>
          </a:prstGeom>
          <a:noFill/>
          <a:ln/>
        </p:spPr>
        <p:txBody>
          <a:bodyPr wrap="square" lIns="0" tIns="0" rIns="0" bIns="0" rtlCol="0" anchor="ctr"/>
          <a:lstStyle/>
          <a:p>
            <a:pPr indent="0" marL="0">
              <a:buNone/>
            </a:pPr>
            <a:r>
              <a:rPr lang="en-US" sz="1300" b="1" dirty="0">
                <a:solidFill>
                  <a:srgbClr val="061321"/>
                </a:solidFill>
              </a:rPr>
              <a:t>Shortlist mit Quellen</a:t>
            </a:r>
            <a:endParaRPr lang="en-US" sz="1300" dirty="0"/>
          </a:p>
        </p:txBody>
      </p:sp>
      <p:sp>
        <p:nvSpPr>
          <p:cNvPr id="11" name="stage 2"/>
          <p:cNvSpPr/>
          <p:nvPr/>
        </p:nvSpPr>
        <p:spPr>
          <a:xfrm>
            <a:off x="2782153" y="1783080"/>
            <a:ext cx="2160361" cy="822960"/>
          </a:xfrm>
          <a:prstGeom prst="chevron">
            <a:avLst/>
          </a:prstGeom>
          <a:solidFill>
            <a:srgbClr val="0B1F33"/>
          </a:solidFill>
          <a:ln w="12700">
            <a:solidFill>
              <a:srgbClr val="FFFFFF"/>
            </a:solidFill>
            <a:prstDash val="solid"/>
          </a:ln>
        </p:spPr>
      </p:sp>
      <p:sp>
        <p:nvSpPr>
          <p:cNvPr id="12" name="Text 10"/>
          <p:cNvSpPr txBox="1"/>
          <p:nvPr/>
        </p:nvSpPr>
        <p:spPr>
          <a:xfrm>
            <a:off x="3294217" y="1783080"/>
            <a:ext cx="1191097" cy="822960"/>
          </a:xfrm>
          <a:prstGeom prst="rect">
            <a:avLst/>
          </a:prstGeom>
          <a:noFill/>
          <a:ln/>
        </p:spPr>
        <p:txBody>
          <a:bodyPr wrap="square" lIns="0" tIns="0" rIns="0" bIns="0" rtlCol="0" anchor="ctr"/>
          <a:lstStyle/>
          <a:p>
            <a:pPr indent="0" marL="0">
              <a:buNone/>
            </a:pPr>
            <a:r>
              <a:rPr lang="en-US" sz="1400" b="1" dirty="0">
                <a:solidFill>
                  <a:srgbClr val="FFFFFF"/>
                </a:solidFill>
              </a:rPr>
              <a:t>Entscheiden</a:t>
            </a:r>
            <a:endParaRPr lang="en-US" sz="1400" dirty="0"/>
          </a:p>
        </p:txBody>
      </p:sp>
      <p:sp>
        <p:nvSpPr>
          <p:cNvPr id="13" name="Text 11"/>
          <p:cNvSpPr txBox="1"/>
          <p:nvPr/>
        </p:nvSpPr>
        <p:spPr>
          <a:xfrm>
            <a:off x="2827873"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INVESTITIONS­ENTSCHEIDUNG</a:t>
            </a:r>
            <a:endParaRPr lang="en-US" sz="1100" dirty="0"/>
          </a:p>
        </p:txBody>
      </p:sp>
      <p:sp>
        <p:nvSpPr>
          <p:cNvPr id="14" name="Text 12"/>
          <p:cNvSpPr txBox="1"/>
          <p:nvPr/>
        </p:nvSpPr>
        <p:spPr>
          <a:xfrm>
            <a:off x="2827873" y="3154680"/>
            <a:ext cx="2023201" cy="1234440"/>
          </a:xfrm>
          <a:prstGeom prst="rect">
            <a:avLst/>
          </a:prstGeom>
          <a:noFill/>
          <a:ln/>
        </p:spPr>
        <p:txBody>
          <a:bodyPr wrap="square" lIns="0" tIns="0" rIns="0" bIns="0" rtlCol="0" anchor="t"/>
          <a:lstStyle/>
          <a:p>
            <a:pPr indent="0" marL="0">
              <a:buNone/>
            </a:pPr>
            <a:r>
              <a:rPr lang="en-US" sz="1600" dirty="0">
                <a:solidFill>
                  <a:srgbClr val="0B1726"/>
                </a:solidFill>
              </a:rPr>
              <a:t>Ausgangskosten je Fall, Optionen und Stopp-Kriterien.</a:t>
            </a:r>
            <a:endParaRPr lang="en-US" sz="1600" dirty="0"/>
          </a:p>
        </p:txBody>
      </p:sp>
      <p:sp>
        <p:nvSpPr>
          <p:cNvPr id="15" name="output 2"/>
          <p:cNvSpPr/>
          <p:nvPr/>
        </p:nvSpPr>
        <p:spPr>
          <a:xfrm>
            <a:off x="2800441" y="4480560"/>
            <a:ext cx="2050633" cy="685800"/>
          </a:xfrm>
          <a:prstGeom prst="roundRect">
            <a:avLst>
              <a:gd name="adj" fmla="val 10667"/>
            </a:avLst>
          </a:prstGeom>
          <a:solidFill>
            <a:srgbClr val="FFFFFF"/>
          </a:solidFill>
          <a:ln w="9525">
            <a:solidFill>
              <a:srgbClr val="D9E2EA"/>
            </a:solidFill>
            <a:prstDash val="solid"/>
          </a:ln>
          <a:effectLst>
            <a:outerShdw sx="100000" sy="100000" kx="0" ky="0" algn="bl" rotWithShape="0" blurRad="1935480000" dist="483870000" dir="324000000000">
              <a:srgbClr val="0B1F33">
                <a:alpha val="800000000"/>
              </a:srgbClr>
            </a:outerShdw>
          </a:effectLst>
        </p:spPr>
      </p:sp>
      <p:sp>
        <p:nvSpPr>
          <p:cNvPr id="16" name="Text 14"/>
          <p:cNvSpPr txBox="1"/>
          <p:nvPr/>
        </p:nvSpPr>
        <p:spPr>
          <a:xfrm>
            <a:off x="2919313" y="4480560"/>
            <a:ext cx="1812889" cy="685800"/>
          </a:xfrm>
          <a:prstGeom prst="rect">
            <a:avLst/>
          </a:prstGeom>
          <a:noFill/>
          <a:ln/>
        </p:spPr>
        <p:txBody>
          <a:bodyPr wrap="square" lIns="0" tIns="0" rIns="0" bIns="0" rtlCol="0" anchor="ctr"/>
          <a:lstStyle/>
          <a:p>
            <a:pPr indent="0" marL="0">
              <a:buNone/>
            </a:pPr>
            <a:r>
              <a:rPr lang="en-US" sz="1300" b="1" dirty="0">
                <a:solidFill>
                  <a:srgbClr val="061321"/>
                </a:solidFill>
              </a:rPr>
              <a:t>Unterschriebenes Protokoll</a:t>
            </a:r>
            <a:endParaRPr lang="en-US" sz="1300" dirty="0"/>
          </a:p>
        </p:txBody>
      </p:sp>
      <p:sp>
        <p:nvSpPr>
          <p:cNvPr id="17" name="stage 3"/>
          <p:cNvSpPr/>
          <p:nvPr/>
        </p:nvSpPr>
        <p:spPr>
          <a:xfrm>
            <a:off x="5015667" y="1783080"/>
            <a:ext cx="2160361" cy="822960"/>
          </a:xfrm>
          <a:prstGeom prst="chevron">
            <a:avLst/>
          </a:prstGeom>
          <a:solidFill>
            <a:srgbClr val="0A6E9E"/>
          </a:solidFill>
          <a:ln w="12700">
            <a:solidFill>
              <a:srgbClr val="FFFFFF"/>
            </a:solidFill>
            <a:prstDash val="solid"/>
          </a:ln>
        </p:spPr>
      </p:sp>
      <p:sp>
        <p:nvSpPr>
          <p:cNvPr id="18" name="Text 16"/>
          <p:cNvSpPr txBox="1"/>
          <p:nvPr/>
        </p:nvSpPr>
        <p:spPr>
          <a:xfrm>
            <a:off x="5527731" y="1783080"/>
            <a:ext cx="1191097" cy="822960"/>
          </a:xfrm>
          <a:prstGeom prst="rect">
            <a:avLst/>
          </a:prstGeom>
          <a:noFill/>
          <a:ln/>
        </p:spPr>
        <p:txBody>
          <a:bodyPr wrap="square" lIns="0" tIns="0" rIns="0" bIns="0" rtlCol="0" anchor="ctr"/>
          <a:lstStyle/>
          <a:p>
            <a:pPr indent="0" marL="0">
              <a:buNone/>
            </a:pPr>
            <a:r>
              <a:rPr lang="en-US" sz="1400" b="1" dirty="0">
                <a:solidFill>
                  <a:srgbClr val="FFFFFF"/>
                </a:solidFill>
              </a:rPr>
              <a:t>Umsetzen</a:t>
            </a:r>
            <a:endParaRPr lang="en-US" sz="1400" dirty="0"/>
          </a:p>
        </p:txBody>
      </p:sp>
      <p:sp>
        <p:nvSpPr>
          <p:cNvPr id="19" name="Text 17"/>
          <p:cNvSpPr txBox="1"/>
          <p:nvPr/>
        </p:nvSpPr>
        <p:spPr>
          <a:xfrm>
            <a:off x="5061387"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PILOTPROJEKT</a:t>
            </a:r>
            <a:endParaRPr lang="en-US" sz="1100" dirty="0"/>
          </a:p>
        </p:txBody>
      </p:sp>
      <p:sp>
        <p:nvSpPr>
          <p:cNvPr id="20" name="Text 18"/>
          <p:cNvSpPr txBox="1"/>
          <p:nvPr/>
        </p:nvSpPr>
        <p:spPr>
          <a:xfrm>
            <a:off x="5061387" y="3154680"/>
            <a:ext cx="2023201" cy="1234440"/>
          </a:xfrm>
          <a:prstGeom prst="rect">
            <a:avLst/>
          </a:prstGeom>
          <a:noFill/>
          <a:ln/>
        </p:spPr>
        <p:txBody>
          <a:bodyPr wrap="square" lIns="0" tIns="0" rIns="0" bIns="0" rtlCol="0" anchor="t"/>
          <a:lstStyle/>
          <a:p>
            <a:pPr indent="0" marL="0">
              <a:buNone/>
            </a:pPr>
            <a:r>
              <a:rPr lang="en-US" sz="1600" dirty="0">
                <a:solidFill>
                  <a:srgbClr val="0B1726"/>
                </a:solidFill>
              </a:rPr>
              <a:t>Agent mit festgelegten Befugnissen und Rückfall auf Menschen.</a:t>
            </a:r>
            <a:endParaRPr lang="en-US" sz="1600" dirty="0"/>
          </a:p>
        </p:txBody>
      </p:sp>
      <p:sp>
        <p:nvSpPr>
          <p:cNvPr id="21" name="output 3"/>
          <p:cNvSpPr/>
          <p:nvPr/>
        </p:nvSpPr>
        <p:spPr>
          <a:xfrm>
            <a:off x="5033955" y="4480560"/>
            <a:ext cx="2050633" cy="685800"/>
          </a:xfrm>
          <a:prstGeom prst="roundRect">
            <a:avLst>
              <a:gd name="adj" fmla="val 10667"/>
            </a:avLst>
          </a:prstGeom>
          <a:solidFill>
            <a:srgbClr val="FFFFFF"/>
          </a:solidFill>
          <a:ln w="9525">
            <a:solidFill>
              <a:srgbClr val="D9E2EA"/>
            </a:solidFill>
            <a:prstDash val="solid"/>
          </a:ln>
          <a:effectLst>
            <a:outerShdw sx="100000" sy="100000" kx="0" ky="0" algn="bl" rotWithShape="0" blurRad="24580596000000" dist="6145149000000" dir="19440000000000000">
              <a:srgbClr val="0B1F33">
                <a:alpha val="80000000000000"/>
              </a:srgbClr>
            </a:outerShdw>
          </a:effectLst>
        </p:spPr>
      </p:sp>
      <p:sp>
        <p:nvSpPr>
          <p:cNvPr id="22" name="Text 20"/>
          <p:cNvSpPr txBox="1"/>
          <p:nvPr/>
        </p:nvSpPr>
        <p:spPr>
          <a:xfrm>
            <a:off x="5152827" y="4480560"/>
            <a:ext cx="1812889" cy="685800"/>
          </a:xfrm>
          <a:prstGeom prst="rect">
            <a:avLst/>
          </a:prstGeom>
          <a:noFill/>
          <a:ln/>
        </p:spPr>
        <p:txBody>
          <a:bodyPr wrap="square" lIns="0" tIns="0" rIns="0" bIns="0" rtlCol="0" anchor="ctr"/>
          <a:lstStyle/>
          <a:p>
            <a:pPr indent="0" marL="0">
              <a:buNone/>
            </a:pPr>
            <a:r>
              <a:rPr lang="en-US" sz="1300" b="1" dirty="0">
                <a:solidFill>
                  <a:srgbClr val="061321"/>
                </a:solidFill>
              </a:rPr>
              <a:t>Pilotprotokoll, Abnahme</a:t>
            </a:r>
            <a:endParaRPr lang="en-US" sz="1300" dirty="0"/>
          </a:p>
        </p:txBody>
      </p:sp>
      <p:sp>
        <p:nvSpPr>
          <p:cNvPr id="23" name="stage 4"/>
          <p:cNvSpPr/>
          <p:nvPr/>
        </p:nvSpPr>
        <p:spPr>
          <a:xfrm>
            <a:off x="7249180" y="1783080"/>
            <a:ext cx="2160361" cy="822960"/>
          </a:xfrm>
          <a:prstGeom prst="chevron">
            <a:avLst/>
          </a:prstGeom>
          <a:solidFill>
            <a:srgbClr val="0B1F33"/>
          </a:solidFill>
          <a:ln w="12700">
            <a:solidFill>
              <a:srgbClr val="FFFFFF"/>
            </a:solidFill>
            <a:prstDash val="solid"/>
          </a:ln>
        </p:spPr>
      </p:sp>
      <p:sp>
        <p:nvSpPr>
          <p:cNvPr id="24" name="Text 22"/>
          <p:cNvSpPr txBox="1"/>
          <p:nvPr/>
        </p:nvSpPr>
        <p:spPr>
          <a:xfrm>
            <a:off x="7761244" y="1783080"/>
            <a:ext cx="1191097" cy="822960"/>
          </a:xfrm>
          <a:prstGeom prst="rect">
            <a:avLst/>
          </a:prstGeom>
          <a:noFill/>
          <a:ln/>
        </p:spPr>
        <p:txBody>
          <a:bodyPr wrap="square" lIns="0" tIns="0" rIns="0" bIns="0" rtlCol="0" anchor="ctr"/>
          <a:lstStyle/>
          <a:p>
            <a:pPr indent="0" marL="0">
              <a:buNone/>
            </a:pPr>
            <a:r>
              <a:rPr lang="en-US" sz="1400" b="1" dirty="0">
                <a:solidFill>
                  <a:srgbClr val="FFFFFF"/>
                </a:solidFill>
              </a:rPr>
              <a:t>Betreiben</a:t>
            </a:r>
            <a:endParaRPr lang="en-US" sz="1400" dirty="0"/>
          </a:p>
        </p:txBody>
      </p:sp>
      <p:sp>
        <p:nvSpPr>
          <p:cNvPr id="25" name="Text 23"/>
          <p:cNvSpPr txBox="1"/>
          <p:nvPr/>
        </p:nvSpPr>
        <p:spPr>
          <a:xfrm>
            <a:off x="7294900"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AI ESTATE</a:t>
            </a:r>
            <a:endParaRPr lang="en-US" sz="1100" dirty="0"/>
          </a:p>
        </p:txBody>
      </p:sp>
      <p:sp>
        <p:nvSpPr>
          <p:cNvPr id="26" name="Text 24"/>
          <p:cNvSpPr txBox="1"/>
          <p:nvPr/>
        </p:nvSpPr>
        <p:spPr>
          <a:xfrm>
            <a:off x="7294900" y="3154680"/>
            <a:ext cx="2023201" cy="1234440"/>
          </a:xfrm>
          <a:prstGeom prst="rect">
            <a:avLst/>
          </a:prstGeom>
          <a:noFill/>
          <a:ln/>
        </p:spPr>
        <p:txBody>
          <a:bodyPr wrap="square" lIns="0" tIns="0" rIns="0" bIns="0" rtlCol="0" anchor="t"/>
          <a:lstStyle/>
          <a:p>
            <a:pPr indent="0" marL="0">
              <a:buNone/>
            </a:pPr>
            <a:r>
              <a:rPr lang="en-US" sz="1600" dirty="0">
                <a:solidFill>
                  <a:srgbClr val="0B1726"/>
                </a:solidFill>
              </a:rPr>
              <a:t>System mit Verantwortung, Daten und Anbieter­bedingungen erfasst.</a:t>
            </a:r>
            <a:endParaRPr lang="en-US" sz="1600" dirty="0"/>
          </a:p>
        </p:txBody>
      </p:sp>
      <p:sp>
        <p:nvSpPr>
          <p:cNvPr id="27" name="output 4"/>
          <p:cNvSpPr/>
          <p:nvPr/>
        </p:nvSpPr>
        <p:spPr>
          <a:xfrm>
            <a:off x="7267468" y="4480560"/>
            <a:ext cx="2050633" cy="685800"/>
          </a:xfrm>
          <a:prstGeom prst="roundRect">
            <a:avLst>
              <a:gd name="adj" fmla="val 10667"/>
            </a:avLst>
          </a:prstGeom>
          <a:solidFill>
            <a:srgbClr val="FFFFFF"/>
          </a:solidFill>
          <a:ln w="9525">
            <a:solidFill>
              <a:srgbClr val="D9E2EA"/>
            </a:solidFill>
            <a:prstDash val="solid"/>
          </a:ln>
          <a:effectLst>
            <a:outerShdw sx="100000" sy="100000" kx="0" ky="0" algn="bl" rotWithShape="0" blurRad="312173569200000000" dist="78043392300000000" dir="1.1664e+21">
              <a:srgbClr val="0B1F33">
                <a:alpha val="8000000000000000000"/>
              </a:srgbClr>
            </a:outerShdw>
          </a:effectLst>
        </p:spPr>
      </p:sp>
      <p:sp>
        <p:nvSpPr>
          <p:cNvPr id="28" name="Text 26"/>
          <p:cNvSpPr txBox="1"/>
          <p:nvPr/>
        </p:nvSpPr>
        <p:spPr>
          <a:xfrm>
            <a:off x="7386340" y="4480560"/>
            <a:ext cx="1812889" cy="685800"/>
          </a:xfrm>
          <a:prstGeom prst="rect">
            <a:avLst/>
          </a:prstGeom>
          <a:noFill/>
          <a:ln/>
        </p:spPr>
        <p:txBody>
          <a:bodyPr wrap="square" lIns="0" tIns="0" rIns="0" bIns="0" rtlCol="0" anchor="ctr"/>
          <a:lstStyle/>
          <a:p>
            <a:pPr indent="0" marL="0">
              <a:buNone/>
            </a:pPr>
            <a:r>
              <a:rPr lang="en-US" sz="1300" b="1" dirty="0">
                <a:solidFill>
                  <a:srgbClr val="061321"/>
                </a:solidFill>
              </a:rPr>
              <a:t>Estate-Eintrag</a:t>
            </a:r>
            <a:endParaRPr lang="en-US" sz="1300" dirty="0"/>
          </a:p>
        </p:txBody>
      </p:sp>
      <p:sp>
        <p:nvSpPr>
          <p:cNvPr id="29" name="stage 5"/>
          <p:cNvSpPr/>
          <p:nvPr/>
        </p:nvSpPr>
        <p:spPr>
          <a:xfrm>
            <a:off x="9482694" y="1783080"/>
            <a:ext cx="2160361" cy="822960"/>
          </a:xfrm>
          <a:prstGeom prst="chevron">
            <a:avLst/>
          </a:prstGeom>
          <a:solidFill>
            <a:srgbClr val="0A6E9E"/>
          </a:solidFill>
          <a:ln w="12700">
            <a:solidFill>
              <a:srgbClr val="FFFFFF"/>
            </a:solidFill>
            <a:prstDash val="solid"/>
          </a:ln>
        </p:spPr>
      </p:sp>
      <p:sp>
        <p:nvSpPr>
          <p:cNvPr id="30" name="Text 28"/>
          <p:cNvSpPr txBox="1"/>
          <p:nvPr/>
        </p:nvSpPr>
        <p:spPr>
          <a:xfrm>
            <a:off x="9994758" y="1783080"/>
            <a:ext cx="1191097" cy="822960"/>
          </a:xfrm>
          <a:prstGeom prst="rect">
            <a:avLst/>
          </a:prstGeom>
          <a:noFill/>
          <a:ln/>
        </p:spPr>
        <p:txBody>
          <a:bodyPr wrap="square" lIns="0" tIns="0" rIns="0" bIns="0" rtlCol="0" anchor="ctr"/>
          <a:lstStyle/>
          <a:p>
            <a:pPr indent="0" marL="0">
              <a:buNone/>
            </a:pPr>
            <a:r>
              <a:rPr lang="en-US" sz="1400" b="1" dirty="0">
                <a:solidFill>
                  <a:srgbClr val="FFFFFF"/>
                </a:solidFill>
              </a:rPr>
              <a:t>Verbessern</a:t>
            </a:r>
            <a:endParaRPr lang="en-US" sz="1400" dirty="0"/>
          </a:p>
        </p:txBody>
      </p:sp>
      <p:sp>
        <p:nvSpPr>
          <p:cNvPr id="31" name="Text 29"/>
          <p:cNvSpPr txBox="1"/>
          <p:nvPr/>
        </p:nvSpPr>
        <p:spPr>
          <a:xfrm>
            <a:off x="9528414" y="2697480"/>
            <a:ext cx="2023201" cy="438912"/>
          </a:xfrm>
          <a:prstGeom prst="rect">
            <a:avLst/>
          </a:prstGeom>
          <a:noFill/>
          <a:ln/>
        </p:spPr>
        <p:txBody>
          <a:bodyPr wrap="square" lIns="0" tIns="0" rIns="0" bIns="0" rtlCol="0" anchor="t"/>
          <a:lstStyle/>
          <a:p>
            <a:pPr indent="0" marL="0">
              <a:buNone/>
            </a:pPr>
            <a:r>
              <a:rPr lang="en-US" sz="1100" b="1" spc="100" kern="0" dirty="0">
                <a:solidFill>
                  <a:srgbClr val="0A6E9E"/>
                </a:solidFill>
              </a:rPr>
              <a:t>WORKSPACE</a:t>
            </a:r>
            <a:endParaRPr lang="en-US" sz="1100" dirty="0"/>
          </a:p>
        </p:txBody>
      </p:sp>
      <p:sp>
        <p:nvSpPr>
          <p:cNvPr id="32" name="Text 30"/>
          <p:cNvSpPr txBox="1"/>
          <p:nvPr/>
        </p:nvSpPr>
        <p:spPr>
          <a:xfrm>
            <a:off x="9528414" y="3154680"/>
            <a:ext cx="2023201" cy="1234440"/>
          </a:xfrm>
          <a:prstGeom prst="rect">
            <a:avLst/>
          </a:prstGeom>
          <a:noFill/>
          <a:ln/>
        </p:spPr>
        <p:txBody>
          <a:bodyPr wrap="square" lIns="0" tIns="0" rIns="0" bIns="0" rtlCol="0" anchor="t"/>
          <a:lstStyle/>
          <a:p>
            <a:pPr indent="0" marL="0">
              <a:buNone/>
            </a:pPr>
            <a:r>
              <a:rPr lang="en-US" sz="1600" dirty="0">
                <a:solidFill>
                  <a:srgbClr val="0B1726"/>
                </a:solidFill>
              </a:rPr>
              <a:t>Geplante gegenüber beobachteten Kosten je akzeptiertem Ergebnis.</a:t>
            </a:r>
            <a:endParaRPr lang="en-US" sz="1600" dirty="0"/>
          </a:p>
        </p:txBody>
      </p:sp>
      <p:sp>
        <p:nvSpPr>
          <p:cNvPr id="33" name="output 5"/>
          <p:cNvSpPr/>
          <p:nvPr/>
        </p:nvSpPr>
        <p:spPr>
          <a:xfrm>
            <a:off x="9500982" y="4480560"/>
            <a:ext cx="2050633" cy="685800"/>
          </a:xfrm>
          <a:prstGeom prst="roundRect">
            <a:avLst>
              <a:gd name="adj" fmla="val 10667"/>
            </a:avLst>
          </a:prstGeom>
          <a:solidFill>
            <a:srgbClr val="FFFFFF"/>
          </a:solidFill>
          <a:ln w="9525">
            <a:solidFill>
              <a:srgbClr val="D9E2EA"/>
            </a:solidFill>
            <a:prstDash val="solid"/>
          </a:ln>
          <a:effectLst>
            <a:outerShdw sx="100000" sy="100000" kx="0" ky="0" algn="bl" rotWithShape="0" blurRad="3.96460432884e+21" dist="991151082210000000000" dir="6.9984e+25">
              <a:srgbClr val="0B1F33">
                <a:alpha val="8e+23"/>
              </a:srgbClr>
            </a:outerShdw>
          </a:effectLst>
        </p:spPr>
      </p:sp>
      <p:sp>
        <p:nvSpPr>
          <p:cNvPr id="34" name="Text 32"/>
          <p:cNvSpPr txBox="1"/>
          <p:nvPr/>
        </p:nvSpPr>
        <p:spPr>
          <a:xfrm>
            <a:off x="9619854" y="4480560"/>
            <a:ext cx="1812889" cy="685800"/>
          </a:xfrm>
          <a:prstGeom prst="rect">
            <a:avLst/>
          </a:prstGeom>
          <a:noFill/>
          <a:ln/>
        </p:spPr>
        <p:txBody>
          <a:bodyPr wrap="square" lIns="0" tIns="0" rIns="0" bIns="0" rtlCol="0" anchor="ctr"/>
          <a:lstStyle/>
          <a:p>
            <a:pPr indent="0" marL="0">
              <a:buNone/>
            </a:pPr>
            <a:r>
              <a:rPr lang="en-US" sz="1300" b="1" dirty="0">
                <a:solidFill>
                  <a:srgbClr val="061321"/>
                </a:solidFill>
              </a:rPr>
              <a:t>Überprüfte Entscheidung</a:t>
            </a:r>
            <a:endParaRPr lang="en-US" sz="1300" dirty="0"/>
          </a:p>
        </p:txBody>
      </p:sp>
      <p:sp>
        <p:nvSpPr>
          <p:cNvPr id="35" name="implication marker"/>
          <p:cNvSpPr/>
          <p:nvPr/>
        </p:nvSpPr>
        <p:spPr>
          <a:xfrm>
            <a:off x="548640" y="5349240"/>
            <a:ext cx="73152" cy="548640"/>
          </a:xfrm>
          <a:prstGeom prst="rect">
            <a:avLst/>
          </a:prstGeom>
          <a:solidFill>
            <a:srgbClr val="35C8FF"/>
          </a:solidFill>
          <a:ln w="12700">
            <a:solidFill>
              <a:srgbClr val="35C8FF"/>
            </a:solidFill>
            <a:prstDash val="solid"/>
          </a:ln>
        </p:spPr>
      </p:sp>
      <p:sp>
        <p:nvSpPr>
          <p:cNvPr id="36" name="implication"/>
          <p:cNvSpPr txBox="1"/>
          <p:nvPr/>
        </p:nvSpPr>
        <p:spPr>
          <a:xfrm>
            <a:off x="777240" y="5303520"/>
            <a:ext cx="10865815" cy="640080"/>
          </a:xfrm>
          <a:prstGeom prst="rect">
            <a:avLst/>
          </a:prstGeom>
          <a:noFill/>
          <a:ln/>
        </p:spPr>
        <p:txBody>
          <a:bodyPr wrap="square" lIns="0" tIns="0" rIns="0" bIns="0" rtlCol="0" anchor="ctr"/>
          <a:lstStyle/>
          <a:p>
            <a:pPr indent="0" marL="0">
              <a:buNone/>
            </a:pPr>
            <a:r>
              <a:rPr lang="en-US" sz="1800" b="1" dirty="0">
                <a:solidFill>
                  <a:srgbClr val="061321"/>
                </a:solidFill>
              </a:rPr>
              <a:t>Entscheidung, Nachweise und Verantwortung bleiben nach der Leistung verbunden.</a:t>
            </a:r>
            <a:endParaRPr lang="en-US" sz="18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ns0:sld xmlns:ns0="http://schemas.openxmlformats.org/presentationml/2006/main" xmlns:ns1="http://schemas.openxmlformats.org/drawingml/2006/main" xmlns:ns2="http://schemas.openxmlformats.org/officeDocument/2006/relationships" xmlns:ns3="http://schemas.microsoft.com/office/mac/drawingml/2011/main">
  <ns0:cSld name="Slide 4">
    <ns0:spTree>
      <ns0:nvGrpSpPr>
        <ns0:cNvPr id="1" name=""/>
        <ns0:cNvGrpSpPr/>
        <ns0:nvPr/>
      </ns0:nvGrpSpPr>
      <ns0:grpSpPr>
        <ns1:xfrm>
          <ns1:off x="0" y="0"/>
          <ns1:ext cx="0" cy="0"/>
          <ns1:chOff x="0" y="0"/>
          <ns1:chExt cx="0" cy="0"/>
        </ns1:xfrm>
      </ns0:grpSpPr>
      <ns0:sp>
        <ns0:nvSpPr>
          <ns0:cNvPr id="2"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0A6E9E"/>
                </ns1:solidFill>
              </ns1:rPr>
              <ns1:t>WARUM SIE DER ARBEIT TRAUEN KÖNNEN</ns1:t>
            </ns1:r>
            <ns1:endParaRPr lang="en-US" sz="1100" dirty="0"/>
          </ns1:p>
        </ns0:txBody>
      </ns0:sp>
      <ns0:sp>
        <ns0:nvSpPr>
          <ns0:cNvPr id="3"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r>
              <ns1:rPr lang="en-US" sz="3000" b="1" dirty="0">
                <ns1:solidFill>
                  <ns1:srgbClr val="0B1726"/>
                </ns1:solidFill>
              </ns1:rPr>
              <ns1:t>Belegte Evidenz, verantwortliche Menschen</ns1:t>
            </ns1:r>
            <ns1:endParaRPr lang="en-US" sz="3000" dirty="0"/>
          </ns1:p>
        </ns0:txBody>
      </ns0:sp>
      <ns0:sp>
        <ns0:nvSpPr>
          <ns0:cNvPr id="4" name="Shape 2"/>
          <ns0:cNvSpPr/>
          <ns0:nvPr/>
        </ns0:nvSpPr>
        <ns0:spPr>
          <ns1:xfrm>
            <ns1:off x="548640" y="1783080"/>
            <ns1:ext cx="11094415" cy="0"/>
          </ns1:xfrm>
          <ns1:prstGeom prst="line">
            <ns1:avLst/>
          </ns1:prstGeom>
          <ns1:noFill/>
          <ns1:ln w="12700">
            <ns1:solidFill>
              <ns1:srgbClr val="DCE4EC"/>
            </ns1:solidFill>
            <ns1:prstDash val="solid"/>
          </ns1:ln>
        </ns0:spPr>
      </ns0:sp>
      <ns0:sp>
        <ns0:nvSpPr>
          <ns0:cNvPr id="5" name="icon badge"/>
          <ns0:cNvSpPr/>
          <ns0:nvPr/>
        </ns0:nvSpPr>
        <ns0:spPr>
          <ns1:xfrm>
            <ns1:off x="548640" y="1947672"/>
            <ns1:ext cx="548640" cy="548640"/>
          </ns1:xfrm>
          <ns1:prstGeom prst="ellipse">
            <ns1:avLst/>
          </ns1:prstGeom>
          <ns1:solidFill>
            <ns1:srgbClr val="FFFFFF"/>
          </ns1:solidFill>
          <ns1:ln w="9525">
            <ns1:solidFill>
              <ns1:srgbClr val="DCE4EC"/>
            </ns1:solidFill>
            <ns1:prstDash val="solid"/>
          </ns1:ln>
        </ns0:spPr>
      </ns0:sp>
      <ns0:pic>
        <ns0:nvPicPr>
          <ns0:cNvPr id="6" name="icon research" descr="ETHORITY illustration or source figure">    </ns0:cNvPr>
          <ns0:cNvPicPr>
            <ns1:picLocks noChangeAspect="1"/>
          </ns0:cNvPicPr>
          <ns0:nvPr/>
        </ns0:nvPicPr>
        <ns0:blipFill>
          <ns1:blip ns2:embed="rId1"/>
          <ns1:stretch>
            <ns1:fillRect/>
          </ns1:stretch>
        </ns0:blipFill>
        <ns0:spPr>
          <ns1:xfrm>
            <ns1:off x="669341" y="2068373"/>
            <ns1:ext cx="307238" cy="307238"/>
          </ns1:xfrm>
          <ns1:prstGeom prst="rect">
            <ns1:avLst/>
          </ns1:prstGeom>
        </ns0:spPr>
      </ns0:pic>
      <ns0:sp>
        <ns0:nvSpPr>
          <ns0:cNvPr id="7" name="Text 4"/>
          <ns0:cNvSpPr txBox="1"/>
          <ns0:nvPr/>
        </ns0:nvSpPr>
        <ns0:spPr>
          <ns1:xfrm>
            <ns1:off x="1280160" y="1892808"/>
            <ns1:ext cx="1920240" cy="834390"/>
          </ns1:xfrm>
          <ns1:prstGeom prst="rect">
            <ns1:avLst/>
          </ns1:prstGeom>
          <ns1:noFill/>
          <ns1:ln/>
        </ns0:spPr>
        <ns0:txBody>
          <ns1:bodyPr wrap="square" lIns="0" tIns="0" rIns="0" bIns="0" rtlCol="0" anchor="t"/>
          <ns1:lstStyle/>
          <ns1:p>
            <ns1:pPr indent="0" marL="0">
              <ns1:buNone/>
            </ns1:pPr>
            <ns1:r>
              <ns1:rPr lang="en-US" sz="2000" dirty="0">
                <ns1:solidFill>
                  <ns1:srgbClr val="061321"/>
                </ns1:solidFill>
              </ns1:rPr>
              <ns1:t>Forschung</ns1:t>
            </ns1:r>
            <ns1:endParaRPr lang="en-US" sz="2000" dirty="0"/>
          </ns1:p>
        </ns0:txBody>
      </ns0:sp>
      <ns0:sp>
        <ns0:nvSpPr>
          <ns0:cNvPr id="8" name="Text 5"/>
          <ns0:cNvSpPr txBox="1"/>
          <ns0:nvPr/>
        </ns0:nvSpPr>
        <ns0:spPr>
          <ns1:xfrm>
            <ns1:off x="3383280" y="1911096"/>
            <ns1:ext cx="8259775" cy="834390"/>
          </ns1:xfrm>
          <ns1:prstGeom prst="rect">
            <ns1:avLst/>
          </ns1:prstGeom>
          <ns1:noFill/>
          <ns1:ln/>
        </ns0:spPr>
        <ns0:txBody>
          <ns1:bodyPr wrap="square" lIns="0" tIns="0" rIns="0" bIns="0" rtlCol="0" anchor="t"/>
          <ns1:lstStyle/>
          <ns1:p>
            <ns1:pPr indent="0" marL="0">
              <ns1:buNone/>
            </ns1:pPr>
            <ns1:r>
              <ns1:rPr lang="en-US" sz="1700" dirty="0">
                <ns1:solidFill>
                  <ns1:srgbClr val="0B1726"/>
                </ns1:solidFill>
              </ns1:rPr>
              <ns1:t>Studie der ersten Welle: 998 Rechercheeinträge und 775 belegte Werte. Diese sind vom Live-Katalog und seinem Aufnahmestatus zu unterscheiden.</ns1:t>
            </ns1:r>
            <ns1:endParaRPr lang="en-US" sz="1700" dirty="0"/>
          </ns1:p>
        </ns0:txBody>
      </ns0:sp>
      <ns0:sp>
        <ns0:nvSpPr>
          <ns0:cNvPr id="9" name="Shape 6"/>
          <ns0:cNvSpPr/>
          <ns0:nvPr/>
        </ns0:nvSpPr>
        <ns0:spPr>
          <ns1:xfrm>
            <ns1:off x="548640" y="2800350"/>
            <ns1:ext cx="11094415" cy="0"/>
          </ns1:xfrm>
          <ns1:prstGeom prst="line">
            <ns1:avLst/>
          </ns1:prstGeom>
          <ns1:noFill/>
          <ns1:ln w="12700">
            <ns1:solidFill>
              <ns1:srgbClr val="DCE4EC"/>
            </ns1:solidFill>
            <ns1:prstDash val="solid"/>
          </ns1:ln>
        </ns0:spPr>
      </ns0:sp>
      <ns0:sp>
        <ns0:nvSpPr>
          <ns0:cNvPr id="10" name="icon badge"/>
          <ns0:cNvSpPr/>
          <ns0:nvPr/>
        </ns0:nvSpPr>
        <ns0:spPr>
          <ns1:xfrm>
            <ns1:off x="548640" y="2964942"/>
            <ns1:ext cx="548640" cy="548640"/>
          </ns1:xfrm>
          <ns1:prstGeom prst="ellipse">
            <ns1:avLst/>
          </ns1:prstGeom>
          <ns1:solidFill>
            <ns1:srgbClr val="FFFFFF"/>
          </ns1:solidFill>
          <ns1:ln w="9525">
            <ns1:solidFill>
              <ns1:srgbClr val="DCE4EC"/>
            </ns1:solidFill>
            <ns1:prstDash val="solid"/>
          </ns1:ln>
        </ns0:spPr>
      </ns0:sp>
      <ns0:pic>
        <ns0:nvPicPr>
          <ns0:cNvPr id="11" name="icon people" descr="ETHORITY illustration or source figure">    </ns0:cNvPr>
          <ns0:cNvPicPr>
            <ns1:picLocks noChangeAspect="1"/>
          </ns0:cNvPicPr>
          <ns0:nvPr/>
        </ns0:nvPicPr>
        <ns0:blipFill>
          <ns1:blip ns2:embed="rId2"/>
          <ns1:stretch>
            <ns1:fillRect/>
          </ns1:stretch>
        </ns0:blipFill>
        <ns0:spPr>
          <ns1:xfrm>
            <ns1:off x="669341" y="3085643"/>
            <ns1:ext cx="307238" cy="307238"/>
          </ns1:xfrm>
          <ns1:prstGeom prst="rect">
            <ns1:avLst/>
          </ns1:prstGeom>
        </ns0:spPr>
      </ns0:pic>
      <ns0:sp>
        <ns0:nvSpPr>
          <ns0:cNvPr id="12" name="Text 8"/>
          <ns0:cNvSpPr txBox="1"/>
          <ns0:nvPr/>
        </ns0:nvSpPr>
        <ns0:spPr>
          <ns1:xfrm>
            <ns1:off x="1280160" y="2910078"/>
            <ns1:ext cx="1920240" cy="834390"/>
          </ns1:xfrm>
          <ns1:prstGeom prst="rect">
            <ns1:avLst/>
          </ns1:prstGeom>
          <ns1:noFill/>
          <ns1:ln/>
        </ns0:spPr>
        <ns0:txBody>
          <ns1:bodyPr wrap="square" lIns="0" tIns="0" rIns="0" bIns="0" rtlCol="0" anchor="t"/>
          <ns1:lstStyle/>
          <ns1:p>
            <ns1:pPr indent="0" marL="0">
              <ns1:buNone/>
            </ns1:pPr>
            <ns1:r>
              <ns1:rPr lang="en-US" sz="2000" dirty="0">
                <ns1:solidFill>
                  <ns1:srgbClr val="061321"/>
                </ns1:solidFill>
              </ns1:rPr>
              <ns1:t>AI1st-Praxis</ns1:t>
            </ns1:r>
            <ns1:endParaRPr lang="en-US" sz="2000" dirty="0"/>
          </ns1:p>
        </ns0:txBody>
      </ns0:sp>
      <ns0:sp>
        <ns0:nvSpPr>
          <ns0:cNvPr id="13" name="Text 9"/>
          <ns0:cNvSpPr txBox="1"/>
          <ns0:nvPr/>
        </ns0:nvSpPr>
        <ns0:spPr>
          <ns1:xfrm>
            <ns1:off x="3383280" y="2928366"/>
            <ns1:ext cx="8259775" cy="834390"/>
          </ns1:xfrm>
          <ns1:prstGeom prst="rect">
            <ns1:avLst/>
          </ns1:prstGeom>
          <ns1:noFill/>
          <ns1:ln/>
        </ns0:spPr>
        <ns0:txBody>
          <ns1:bodyPr wrap="square" lIns="0" tIns="0" rIns="0" bIns="0" rtlCol="0" anchor="t"/>
          <ns1:lstStyle/>
          <ns1:p>
            <ns1:pPr indent="0" marL="0">
              <ns1:buNone/>
            </ns1:pPr>
            <ns1:r>
              <ns1:rPr lang="en-US" sz="1700" dirty="0">
                <ns1:solidFill>
                  <ns1:srgbClr val="0B1726"/>
                </ns1:solidFill>
              </ns1:rPr>
              <ns1:t>Agenten arbeiten in festgelegten Mandaten; jede Entscheidung trifft eine benannte Person.</ns1:t>
            </ns1:r>
            <ns1:endParaRPr lang="en-US" sz="1700" dirty="0"/>
          </ns1:p>
        </ns0:txBody>
      </ns0:sp>
      <ns0:sp>
        <ns0:nvSpPr>
          <ns0:cNvPr id="14" name="Shape 10"/>
          <ns0:cNvSpPr/>
          <ns0:nvPr/>
        </ns0:nvSpPr>
        <ns0:spPr>
          <ns1:xfrm>
            <ns1:off x="548640" y="3817620"/>
            <ns1:ext cx="11094415" cy="0"/>
          </ns1:xfrm>
          <ns1:prstGeom prst="line">
            <ns1:avLst/>
          </ns1:prstGeom>
          <ns1:noFill/>
          <ns1:ln w="12700">
            <ns1:solidFill>
              <ns1:srgbClr val="DCE4EC"/>
            </ns1:solidFill>
            <ns1:prstDash val="solid"/>
          </ns1:ln>
        </ns0:spPr>
      </ns0:sp>
      <ns0:sp>
        <ns0:nvSpPr>
          <ns0:cNvPr id="15" name="icon badge"/>
          <ns0:cNvSpPr/>
          <ns0:nvPr/>
        </ns0:nvSpPr>
        <ns0:spPr>
          <ns1:xfrm>
            <ns1:off x="548640" y="3982212"/>
            <ns1:ext cx="548640" cy="548640"/>
          </ns1:xfrm>
          <ns1:prstGeom prst="ellipse">
            <ns1:avLst/>
          </ns1:prstGeom>
          <ns1:solidFill>
            <ns1:srgbClr val="FFFFFF"/>
          </ns1:solidFill>
          <ns1:ln w="9525">
            <ns1:solidFill>
              <ns1:srgbClr val="DCE4EC"/>
            </ns1:solidFill>
            <ns1:prstDash val="solid"/>
          </ns1:ln>
        </ns0:spPr>
      </ns0:sp>
      <ns0:pic>
        <ns0:nvPicPr>
          <ns0:cNvPr id="16" name="icon authority" descr="ETHORITY illustration or source figure">    </ns0:cNvPr>
          <ns0:cNvPicPr>
            <ns1:picLocks noChangeAspect="1"/>
          </ns0:cNvPicPr>
          <ns0:nvPr/>
        </ns0:nvPicPr>
        <ns0:blipFill>
          <ns1:blip ns2:embed="rId3"/>
          <ns1:stretch>
            <ns1:fillRect/>
          </ns1:stretch>
        </ns0:blipFill>
        <ns0:spPr>
          <ns1:xfrm>
            <ns1:off x="669341" y="4102913"/>
            <ns1:ext cx="307238" cy="307238"/>
          </ns1:xfrm>
          <ns1:prstGeom prst="rect">
            <ns1:avLst/>
          </ns1:prstGeom>
        </ns0:spPr>
      </ns0:pic>
      <ns0:sp>
        <ns0:nvSpPr>
          <ns0:cNvPr id="17" name="Text 12"/>
          <ns0:cNvSpPr txBox="1"/>
          <ns0:nvPr/>
        </ns0:nvSpPr>
        <ns0:spPr>
          <ns1:xfrm>
            <ns1:off x="1280160" y="3927348"/>
            <ns1:ext cx="1920240" cy="834390"/>
          </ns1:xfrm>
          <ns1:prstGeom prst="rect">
            <ns1:avLst/>
          </ns1:prstGeom>
          <ns1:noFill/>
          <ns1:ln/>
        </ns0:spPr>
        <ns0:txBody>
          <ns1:bodyPr wrap="square" lIns="0" tIns="0" rIns="0" bIns="0" rtlCol="0" anchor="t"/>
          <ns1:lstStyle/>
          <ns1:p>
            <ns1:pPr indent="0" marL="0">
              <ns1:buNone/>
            </ns1:pPr>
            <ns1:r>
              <ns1:rPr lang="en-US" sz="2000" dirty="0">
                <ns1:solidFill>
                  <ns1:srgbClr val="061321"/>
                </ns1:solidFill>
              </ns1:rPr>
              <ns1:t>Menschen</ns1:t>
            </ns1:r>
            <ns1:endParaRPr lang="en-US" sz="2000" dirty="0"/>
          </ns1:p>
        </ns0:txBody>
      </ns0:sp>
      <ns0:sp>
        <ns0:nvSpPr>
          <ns0:cNvPr id="18" name="Text 13"/>
          <ns0:cNvSpPr txBox="1"/>
          <ns0:nvPr/>
        </ns0:nvSpPr>
        <ns0:spPr>
          <ns1:xfrm>
            <ns1:off x="3383280" y="3945636"/>
            <ns1:ext cx="8259775" cy="834390"/>
          </ns1:xfrm>
          <ns1:prstGeom prst="rect">
            <ns1:avLst/>
          </ns1:prstGeom>
          <ns1:noFill/>
          <ns1:ln/>
        </ns0:spPr>
        <ns0:txBody>
          <ns1:bodyPr wrap="square" lIns="0" tIns="0" rIns="0" bIns="0" rtlCol="0" anchor="t"/>
          <ns1:lstStyle/>
          <ns1:p>
            <ns1:pPr indent="0" marL="0">
              <ns1:buNone/>
            </ns1:pPr>
            <ns1:r>
              <ns1:rPr lang="en-US" sz="1700" dirty="0">
                <ns1:solidFill>
                  <ns1:srgbClr val="0B1726"/>
                </ns1:solidFill>
              </ns1:rPr>
              <ns1:t>Sten Franke verantwortet Vision und Architektur; Severin L. Wilson verbindet Kunden, Menschen und organisatorischen Wandel.</ns1:t>
            </ns1:r>
            <ns1:endParaRPr lang="en-US" sz="1700" dirty="0"/>
          </ns1:p>
        </ns0:txBody>
      </ns0:sp>
      <ns0:sp>
        <ns0:nvSpPr>
          <ns0:cNvPr id="19" name="Shape 14"/>
          <ns0:cNvSpPr/>
          <ns0:nvPr/>
        </ns0:nvSpPr>
        <ns0:spPr>
          <ns1:xfrm>
            <ns1:off x="548640" y="4834890"/>
            <ns1:ext cx="11094415" cy="0"/>
          </ns1:xfrm>
          <ns1:prstGeom prst="line">
            <ns1:avLst/>
          </ns1:prstGeom>
          <ns1:noFill/>
          <ns1:ln w="12700">
            <ns1:solidFill>
              <ns1:srgbClr val="DCE4EC"/>
            </ns1:solidFill>
            <ns1:prstDash val="solid"/>
          </ns1:ln>
        </ns0:spPr>
      </ns0:sp>
      <ns0:sp>
        <ns0:nvSpPr>
          <ns0:cNvPr id="20" name="icon badge"/>
          <ns0:cNvSpPr/>
          <ns0:nvPr/>
        </ns0:nvSpPr>
        <ns0:spPr>
          <ns1:xfrm>
            <ns1:off x="548640" y="4999482"/>
            <ns1:ext cx="548640" cy="548640"/>
          </ns1:xfrm>
          <ns1:prstGeom prst="ellipse">
            <ns1:avLst/>
          </ns1:prstGeom>
          <ns1:solidFill>
            <ns1:srgbClr val="FFFFFF"/>
          </ns1:solidFill>
          <ns1:ln w="9525">
            <ns1:solidFill>
              <ns1:srgbClr val="DCE4EC"/>
            </ns1:solidFill>
            <ns1:prstDash val="solid"/>
          </ns1:ln>
        </ns0:spPr>
      </ns0:sp>
      <ns0:pic>
        <ns0:nvPicPr>
          <ns0:cNvPr id="21" name="icon mission" descr="ETHORITY illustration or source figure">    </ns0:cNvPr>
          <ns0:cNvPicPr>
            <ns1:picLocks noChangeAspect="1"/>
          </ns0:cNvPicPr>
          <ns0:nvPr/>
        </ns0:nvPicPr>
        <ns0:blipFill>
          <ns1:blip ns2:embed="rId4"/>
          <ns1:stretch>
            <ns1:fillRect/>
          </ns1:stretch>
        </ns0:blipFill>
        <ns0:spPr>
          <ns1:xfrm>
            <ns1:off x="669341" y="5120183"/>
            <ns1:ext cx="307238" cy="307238"/>
          </ns1:xfrm>
          <ns1:prstGeom prst="rect">
            <ns1:avLst/>
          </ns1:prstGeom>
        </ns0:spPr>
      </ns0:pic>
      <ns0:sp>
        <ns0:nvSpPr>
          <ns0:cNvPr id="22" name="Text 16"/>
          <ns0:cNvSpPr txBox="1"/>
          <ns0:nvPr/>
        </ns0:nvSpPr>
        <ns0:spPr>
          <ns1:xfrm>
            <ns1:off x="1280160" y="4944618"/>
            <ns1:ext cx="1920240" cy="834390"/>
          </ns1:xfrm>
          <ns1:prstGeom prst="rect">
            <ns1:avLst/>
          </ns1:prstGeom>
          <ns1:noFill/>
          <ns1:ln/>
        </ns0:spPr>
        <ns0:txBody>
          <ns1:bodyPr wrap="square" lIns="0" tIns="0" rIns="0" bIns="0" rtlCol="0" anchor="t"/>
          <ns1:lstStyle/>
          <ns1:p>
            <ns1:pPr indent="0" marL="0">
              <ns1:buNone/>
            </ns1:pPr>
            <ns1:r>
              <ns1:rPr lang="en-US" sz="2000" dirty="0">
                <ns1:solidFill>
                  <ns1:srgbClr val="061321"/>
                </ns1:solidFill>
              </ns1:rPr>
              <ns1:t>Herkunft</ns1:t>
            </ns1:r>
            <ns1:endParaRPr lang="en-US" sz="2000" dirty="0"/>
          </ns1:p>
        </ns0:txBody>
      </ns0:sp>
      <ns0:sp>
        <ns0:nvSpPr>
          <ns0:cNvPr id="23" name="Text 17"/>
          <ns0:cNvSpPr txBox="1"/>
          <ns0:nvPr/>
        </ns0:nvSpPr>
        <ns0:spPr>
          <ns1:xfrm>
            <ns1:off x="3383280" y="4962906"/>
            <ns1:ext cx="8259775" cy="834390"/>
          </ns1:xfrm>
          <ns1:prstGeom prst="rect">
            <ns1:avLst/>
          </ns1:prstGeom>
          <ns1:noFill/>
          <ns1:ln/>
        </ns0:spPr>
        <ns0:txBody>
          <ns1:bodyPr wrap="square" lIns="0" tIns="0" rIns="0" bIns="0" rtlCol="0" anchor="t"/>
          <ns1:lstStyle/>
          <ns1:p>
            <ns1:pPr indent="0" marL="0">
              <ns1:buNone/>
            </ns1:pPr>
            <ns1:r>
              <ns1:rPr lang="en-US" sz="1700" dirty="0">
                <ns1:solidFill>
                  <ns1:srgbClr val="0B1726"/>
                </ns1:solidFill>
              </ns1:rPr>
              <ns1:t>Marktintelligenz seit 2005; historische Referenzen u. a. Bosch, BMW, Siemens und Deutsche Bank.</ns1:t>
            </ns1:r>
            <ns1:endParaRPr lang="en-US" sz="1700" dirty="0"/>
          </ns1:p>
        </ns0:txBody>
      </ns0:sp>
      <ns0:sp>
        <ns0:nvSpPr>
          <ns0:cNvPr id="24" name="source"/>
          <ns0:cNvSpPr txBox="1"/>
          <ns0:nvPr/>
        </ns0:nvSpPr>
        <ns0:spPr>
          <ns1:xfrm>
            <ns1:off x="548640" y="5989320"/>
            <ns1:ext cx="11094415" cy="347472"/>
          </ns1:xfrm>
          <ns1:prstGeom prst="rect">
            <ns1:avLst/>
          </ns1:prstGeom>
          <ns1:noFill/>
          <ns1:ln/>
        </ns0:spPr>
        <ns0:txBody>
          <ns1:bodyPr wrap="square" lIns="0" tIns="0" rIns="0" bIns="0" rtlCol="0" anchor="b"/>
          <ns1:lstStyle/>
          <ns1:p>
            <ns1:pPr indent="0" marL="0">
              <ns1:buNone/>
            </ns1:pPr>
            <ns1:r>
              <ns1:rPr lang="en-US" sz="1200" dirty="0">
                <ns1:solidFill>
                  <ns1:srgbClr val="6B7C8F"/>
                </ns1:solidFill>
              </ns1:rPr>
              <ns1:t>Historische Referenzen beschreiben frühere Arbeiten der Gruppe, in Projekten oder über frühere Gruppenunternehmen.</ns1:t>
            </ns1:r>
            <ns1:endParaRPr lang="en-US" sz="12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3:wrappingTextBoxFlag val="0"/>
            </ns1:ext>
          </ns1:extLst>
        </ns0:spPr>
        <ns0:txBody>
          <ns1:bodyPr lIns="0" tIns="0" rIns="0" bIns="0"/>
          <ns1:lstStyle>
            <ns1:lvl1pPr>
              <ns1:defRPr sz="900">
                <ns1:solidFill>
                  <ns1:srgbClr val="6B7C8F"/>
                </ns1:solidFill>
              </ns1:defRPr>
            </ns1:lvl1pPr>
          </ns1:lstStyle>
          <ns1:p>
            <ns1:pPr algn="r"/>
            <ns1:fld id="{F7021451-1387-4CA6-816F-3879F97B5CBC}" type="slidenum">
              <ns1:rPr b="0" lang="en-US"/>
              <ns1:t>4</ns1:t>
            </ns1:fld>
            <ns1:endParaRPr lang="en-US"/>
          </ns1:p>
        </ns0:txBody>
      </ns0:sp>
    </ns0:spTree>
  </ns0:cSld>
  <ns0:clrMapOvr>
    <ns1:masterClrMapping/>
  </ns0:clrMapOvr>
</ns0:sld>
</file>

<file path=ppt/slides/slide5.xml><?xml version="1.0" encoding="utf-8"?>
<ns0:sld xmlns:ns0="http://schemas.openxmlformats.org/presentationml/2006/main" xmlns:ns1="http://schemas.openxmlformats.org/drawingml/2006/main" xmlns:ns2="http://schemas.openxmlformats.org/officeDocument/2006/relationships" xmlns:ns3="http://schemas.microsoft.com/office/drawing/2018/hyperlinkcolor" xmlns:ns4="http://schemas.microsoft.com/office/mac/drawingml/2011/main">
  <ns0:cSld name="Slide 5">
    <ns0:bg>
      <ns0:bgPr>
        <ns1:blipFill dpi="0" rotWithShape="1">
          <ns1:blip ns2:embed="rId1">
            <ns1:lum/>
          </ns1:blip>
          <ns1:srcRect/>
          <ns1:stretch>
            <ns1:fillRect/>
          </ns1:stretch>
        </ns1:blipFill>
        <ns1:effectLst/>
      </ns0:bgPr>
    </ns0:bg>
    <ns0:spTree>
      <ns0:nvGrpSpPr>
        <ns0:cNvPr id="1" name=""/>
        <ns0:cNvGrpSpPr/>
        <ns0:nvPr/>
      </ns0:nvGrpSpPr>
      <ns0:grpSpPr>
        <ns1:xfrm>
          <ns1:off x="0" y="0"/>
          <ns1:ext cx="0" cy="0"/>
          <ns1:chOff x="0" y="0"/>
          <ns1:chExt cx="0" cy="0"/>
        </ns1:xfrm>
      </ns0:grpSpPr>
      <ns0:sp>
        <ns0:nvSpPr>
          <ns0:cNvPr id="3" name="kicker"/>
          <ns0:cNvSpPr txBox="1"/>
          <ns0:nvPr/>
        </ns0:nvSpPr>
        <ns0:spPr>
          <ns1:xfrm>
            <ns1:off x="548640" y="384048"/>
            <ns1:ext cx="11094415" cy="274320"/>
          </ns1:xfrm>
          <ns1:prstGeom prst="rect">
            <ns1:avLst/>
          </ns1:prstGeom>
          <ns1:noFill/>
          <ns1:ln/>
        </ns0:spPr>
        <ns0:txBody>
          <ns1:bodyPr wrap="square" lIns="0" tIns="0" rIns="0" bIns="0" rtlCol="0" anchor="ctr"/>
          <ns1:lstStyle/>
          <ns1:p>
            <ns1:pPr indent="0" marL="0">
              <ns1:buNone/>
            </ns1:pPr>
            <ns1:r>
              <ns1:rPr lang="en-US" sz="1100" b="1" spc="200" kern="0" dirty="0">
                <ns1:solidFill>
                  <ns1:srgbClr val="67E8F9"/>
                </ns1:solidFill>
              </ns1:rPr>
              <ns1:t>START</ns1:t>
            </ns1:r>
            <ns1:endParaRPr lang="en-US" sz="1100" dirty="0"/>
          </ns1:p>
        </ns0:txBody>
      </ns0:sp>
      <ns0:sp>
        <ns0:nvSpPr>
          <ns0:cNvPr id="4" name="Text 1"/>
          <ns0:cNvSpPr txBox="1"/>
          <ns0:nvPr/>
        </ns0:nvSpPr>
        <ns0:spPr>
          <ns1:xfrm>
            <ns1:off x="548640" y="822960"/>
            <ns1:ext cx="7589520" cy="1143000"/>
          </ns1:xfrm>
          <ns1:prstGeom prst="rect">
            <ns1:avLst/>
          </ns1:prstGeom>
          <ns1:noFill/>
          <ns1:ln/>
        </ns0:spPr>
        <ns0:txBody>
          <ns1:bodyPr wrap="square" lIns="0" tIns="0" rIns="0" bIns="0" rtlCol="0" anchor="t">
            <ns1:normAutofit/>
          </ns1:bodyPr>
          <ns1:lstStyle/>
          <ns1:p>
            <ns1:pPr indent="0" marL="0">
              <ns1:buNone/>
            </ns1:pPr>
            <ns1:r>
              <ns1:rPr lang="en-US" sz="3600" dirty="0">
                <ns1:solidFill>
                  <ns1:srgbClr val="FFFFFF"/>
                </ns1:solidFill>
              </ns1:rPr>
              <ns1:t>Welche Entscheidung liegt auf Ihrem Tisch?</ns1:t>
            </ns1:r>
            <ns1:endParaRPr lang="en-US" sz="3600" dirty="0"/>
          </ns1:p>
        </ns0:txBody>
      </ns0:sp>
      <ns0:sp>
        <ns0:nvSpPr>
          <ns0:cNvPr id="5" name="Text 2"/>
          <ns0:cNvSpPr txBox="1"/>
          <ns0:nvPr/>
        </ns0:nvSpPr>
        <ns0:spPr>
          <ns1:xfrm>
            <ns1:off x="548640" y="2011680"/>
            <ns1:ext cx="7589520" cy="822960"/>
          </ns1:xfrm>
          <ns1:prstGeom prst="rect">
            <ns1:avLst/>
          </ns1:prstGeom>
          <ns1:noFill/>
          <ns1:ln/>
        </ns0:spPr>
        <ns0:txBody>
          <ns1:bodyPr wrap="square" lIns="0" tIns="0" rIns="0" bIns="0" rtlCol="0" anchor="t"/>
          <ns1:lstStyle/>
          <ns1:p>
            <ns1:pPr indent="0" marL="0">
              <ns1:buNone/>
            </ns1:pPr>
            <ns1:r>
              <ns1:rPr lang="en-US" sz="1800" dirty="0">
                <ns1:solidFill>
                  <ns1:srgbClr val="DCE4EE"/>
                </ns1:solidFill>
              </ns1:rPr>
              <ns1:t>Reifegrad-Check, AI-Act-Sprint oder Investitionsentscheidung: fester Umfang, unterschriebenes Ergebnis.</ns1:t>
            </ns1:r>
            <ns1:endParaRPr lang="en-US" sz="1800" dirty="0"/>
          </ns1:p>
        </ns0:txBody>
      </ns0:sp>
      <ns0:sp>
        <ns0:nvSpPr>
          <ns0:cNvPr id="6" name="primary action">
            <ns1:hlinkClick ns2:id="rId2" tooltip="30-Minuten-Gespräch anfragen"/>
          </ns0:cNvPr>
          <ns0:cNvSpPr/>
          <ns0:nvPr/>
        </ns0:nvSpPr>
        <ns0:spPr>
          <ns1:xfrm>
            <ns1:off x="548640" y="2788920"/>
            <ns1:ext cx="4206240" cy="548640"/>
          </ns1:xfrm>
          <ns1:prstGeom prst="roundRect">
            <ns1:avLst>
              <ns1:gd name="adj" fmla="val 50000"/>
            </ns1:avLst>
          </ns1:prstGeom>
          <ns1:solidFill>
            <ns1:srgbClr val="35C8FF"/>
          </ns1:solidFill>
          <ns1:ln/>
          <ns1:effectLst>
            <ns1:outerShdw sx="100000" sy="100000" kx="0" ky="0" algn="bl" rotWithShape="0" blurRad="228600" dist="50800" dir="5400000">
              <ns1:srgbClr val="35C8FF">
                <ns1:alpha val="50000"/>
              </ns1:srgbClr>
            </ns1:outerShdw>
          </ns1:effectLst>
        </ns0:spPr>
        <ns0:txBody>
          <ns1:bodyPr wrap="square" lIns="0" tIns="0" rIns="0" bIns="0" rtlCol="0" anchor="ctr"/>
          <ns1:lstStyle/>
          <ns1:p>
            <ns1:pPr algn="ctr" indent="0" marL="0">
              <ns1:buNone/>
            </ns1:pPr>
            <ns1:r>
              <ns1:rPr lang="en-US" sz="1800" b="1" u="sng" dirty="0">
                <ns1:solidFill>
                  <ns1:srgbClr val="061321"/>
                </ns1:solidFill>
                <ns1:hlinkClick ns2:id="rId2" invalidUrl="" action="" tgtFrame="" tooltip="30-Minuten-Gespräch anfragen" history="1" highlightClick="0" endSnd="0">
                  <ns1:extLst>
                    <ns1:ext uri="{A12FA001-AC4F-418D-AE19-62706E023703}">
                      <ns3:hlinkClr val="tx"/>
                    </ns1:ext>
                  </ns1:extLst>
                </ns1:hlinkClick>
              </ns1:rPr>
              <ns1:t>30-Minuten-Gespräch anfragen</ns1:t>
            </ns1:r>
            <ns1:endParaRPr lang="en-US" sz="1800" dirty="0"/>
          </ns1:p>
        </ns0:txBody>
      </ns0:sp>
      <ns0:sp>
        <ns0:nvSpPr>
          <ns0:cNvPr id="7" name="contact card"/>
          <ns0:cNvSpPr/>
          <ns0:nvPr/>
        </ns0:nvSpPr>
        <ns0:spPr>
          <ns1:xfrm>
            <ns1:off x="548640"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8" name="Shape 5"/>
          <ns0:cNvSpPr/>
          <ns0:nvPr/>
        </ns0:nvSpPr>
        <ns0:spPr>
          <ns1:xfrm>
            <ns1:off x="722376" y="3968496"/>
            <ns1:ext cx="1243584" cy="1243584"/>
          </ns1:xfrm>
          <ns1:prstGeom prst="ellipse">
            <ns1:avLst/>
          </ns1:prstGeom>
          <ns1:solidFill>
            <ns1:srgbClr val="061321"/>
          </ns1:solidFill>
          <ns1:ln w="19050">
            <ns1:solidFill>
              <ns1:srgbClr val="67E8F9">
                <ns1:alpha val="80000"/>
              </ns1:srgbClr>
            </ns1:solidFill>
            <ns1:prstDash val="solid"/>
          </ns1:ln>
          <ns1:effectLst>
            <ns1:outerShdw sx="100000" sy="100000" kx="0" ky="0" algn="bl" rotWithShape="0" blurRad="152400" dist="50800" dir="5400000">
              <ns1:srgbClr val="35C8FF">
                <ns1:alpha val="40000"/>
              </ns1:srgbClr>
            </ns1:outerShdw>
          </ns1:effectLst>
        </ns0:spPr>
      </ns0:sp>
      <ns0:pic>
        <ns0:nvPicPr>
          <ns0:cNvPr id="9" name="portrait Sten Franke" descr="ETHORITY illustration or source figure">    </ns0:cNvPr>
          <ns0:cNvPicPr>
            <ns1:picLocks noChangeAspect="1"/>
          </ns0:cNvPicPr>
          <ns0:nvPr/>
        </ns0:nvPicPr>
        <ns0:blipFill>
          <ns1:blip ns2:embed="rId3"/>
          <ns1:stretch>
            <ns1:fillRect/>
          </ns1:stretch>
        </ns0:blipFill>
        <ns0:spPr>
          <ns1:xfrm>
            <ns1:off x="749808" y="3995928"/>
            <ns1:ext cx="1188720" cy="1188720"/>
          </ns1:xfrm>
          <ns1:prstGeom prst="ellipse">
            <ns1:avLst/>
          </ns1:prstGeom>
        </ns0:spPr>
      </ns0:pic>
      <ns0:sp>
        <ns0:nvSpPr>
          <ns0:cNvPr id="10" name="Text 6"/>
          <ns0:cNvSpPr txBox="1"/>
          <ns0:nvPr/>
        </ns0:nvSpPr>
        <ns0:spPr>
          <ns1:xfrm>
            <ns1:off x="2121408" y="3959352"/>
            <ns1:ext cx="3626968" cy="1280160"/>
          </ns1:xfrm>
          <ns1:prstGeom prst="rect">
            <ns1:avLst/>
          </ns1:prstGeom>
          <ns1:noFill/>
          <ns1:ln/>
        </ns0:spPr>
        <ns0:txBody>
          <ns1:bodyPr wrap="square" lIns="0" tIns="0" rIns="0" bIns="0" rtlCol="0" anchor="ctr"/>
          <ns1:lstStyle/>
          <ns1:p>
            <ns1:pPr indent="0" marL="0">
              <ns1:buNone/>
            </ns1:pPr>
            <ns1:r>
              <ns1:rPr lang="en-US" sz="1800" b="1" dirty="0">
                <ns1:solidFill>
                  <ns1:srgbClr val="FFFFFF"/>
                </ns1:solidFill>
              </ns1:rPr>
              <ns1:t>Sten Franke</ns1:t>
            </ns1:r>
            <ns1:endParaRPr lang="en-US" sz="1800" dirty="0"/>
          </ns1:p>
          <ns1:p>
            <ns1:pPr indent="0" marL="0">
              <ns1:spcAft>
                <ns1:spcPts val="400"/>
              </ns1:spcAft>
              <ns1:buNone/>
            </ns1:pPr>
            <ns1:r>
              <ns1:rPr lang="en-US" sz="1200" b="1" dirty="0">
                <ns1:solidFill>
                  <ns1:srgbClr val="67E8F9"/>
                </ns1:solidFill>
              </ns1:rPr>
              <ns1:t>Founder, Principal Architect &amp; Lead Creator</ns1:t>
            </ns1:r>
            <ns1:endParaRPr lang="en-US" sz="1800" dirty="0"/>
          </ns1:p>
          <ns1:p>
            <ns1:pPr indent="0" marL="0">
              <ns1:buNone/>
            </ns1:pPr>
            <ns1:r>
              <ns1:rPr lang="en-US" sz="1400" dirty="0">
                <ns1:solidFill>
                  <ns1:srgbClr val="DCE4EE"/>
                </ns1:solidFill>
              </ns1:rPr>
              <ns1:t>Schöpfer und Architekt der KI-Systeme von ETHORITY: Unternehmensstrategie, Marktintelligenz und Engineering aus einer Hand.</ns1:t>
            </ns1:r>
            <ns1:endParaRPr lang="en-US" sz="1800" dirty="0"/>
          </ns1:p>
        </ns0:txBody>
      </ns0:sp>
      <ns0:sp>
        <ns0:nvSpPr>
          <ns0:cNvPr id="11" name="contact card"/>
          <ns0:cNvSpPr/>
          <ns0:nvPr/>
        </ns0:nvSpPr>
        <ns0:spPr>
          <ns1:xfrm>
            <ns1:off x="6278728" y="3794760"/>
            <ns1:ext cx="5364328" cy="1600200"/>
          </ns1:xfrm>
          <ns1:prstGeom prst="roundRect">
            <ns1:avLst>
              <ns1:gd name="adj" fmla="val 5714"/>
            </ns1:avLst>
          </ns1:prstGeom>
          <ns1:solidFill>
            <ns1:srgbClr val="FFFFFF">
              <ns1:alpha val="8000"/>
            </ns1:srgbClr>
          </ns1:solidFill>
          <ns1:ln w="9525">
            <ns1:solidFill>
              <ns1:srgbClr val="FFFFFF">
                <ns1:alpha val="22000"/>
              </ns1:srgbClr>
            </ns1:solidFill>
            <ns1:prstDash val="solid"/>
          </ns1:ln>
        </ns0:spPr>
      </ns0:sp>
      <ns0:sp>
        <ns0:nvSpPr>
          <ns0:cNvPr id="12" name="Shape 8"/>
          <ns0:cNvSpPr/>
          <ns0:nvPr/>
        </ns0:nvSpPr>
        <ns0:spPr>
          <ns1:xfrm>
            <ns1:off x="6452464" y="3968496"/>
            <ns1:ext cx="1243584" cy="1243584"/>
          </ns1:xfrm>
          <ns1:prstGeom prst="ellipse">
            <ns1:avLst/>
          </ns1:prstGeom>
          <ns1:solidFill>
            <ns1:srgbClr val="061321"/>
          </ns1:solidFill>
          <ns1:ln w="19050">
            <ns1:solidFill>
              <ns1:srgbClr val="7FE0B0">
                <ns1:alpha val="80000"/>
              </ns1:srgbClr>
            </ns1:solidFill>
            <ns1:prstDash val="solid"/>
          </ns1:ln>
          <ns1:effectLst>
            <ns1:outerShdw sx="100000" sy="100000" kx="0" ky="0" algn="bl" rotWithShape="0" blurRad="152400" dist="50800" dir="5400000">
              <ns1:srgbClr val="3CCB7F">
                <ns1:alpha val="40000"/>
              </ns1:srgbClr>
            </ns1:outerShdw>
          </ns1:effectLst>
        </ns0:spPr>
      </ns0:sp>
      <ns0:pic>
        <ns0:nvPicPr>
          <ns0:cNvPr id="13" name="portrait Severin L. Wilson" descr="ETHORITY illustration or source figure">    </ns0:cNvPr>
          <ns0:cNvPicPr>
            <ns1:picLocks noChangeAspect="1"/>
          </ns0:cNvPicPr>
          <ns0:nvPr/>
        </ns0:nvPicPr>
        <ns0:blipFill>
          <ns1:blip ns2:embed="rId4"/>
          <ns1:stretch>
            <ns1:fillRect/>
          </ns1:stretch>
        </ns0:blipFill>
        <ns0:spPr>
          <ns1:xfrm>
            <ns1:off x="6479896" y="3995928"/>
            <ns1:ext cx="1188720" cy="1188720"/>
          </ns1:xfrm>
          <ns1:prstGeom prst="ellipse">
            <ns1:avLst/>
          </ns1:prstGeom>
        </ns0:spPr>
      </ns0:pic>
      <ns0:sp>
        <ns0:nvSpPr>
          <ns0:cNvPr id="14" name="Text 9"/>
          <ns0:cNvSpPr txBox="1"/>
          <ns0:nvPr/>
        </ns0:nvSpPr>
        <ns0:spPr>
          <ns1:xfrm>
            <ns1:off x="7851496" y="3959352"/>
            <ns1:ext cx="3626968" cy="1280160"/>
          </ns1:xfrm>
          <ns1:prstGeom prst="rect">
            <ns1:avLst/>
          </ns1:prstGeom>
          <ns1:noFill/>
          <ns1:ln/>
        </ns0:spPr>
        <ns0:txBody>
          <ns1:bodyPr wrap="square" lIns="0" tIns="0" rIns="0" bIns="0" rtlCol="0" anchor="ctr"/>
          <ns1:lstStyle/>
          <ns1:p>
            <ns1:pPr indent="0" marL="0">
              <ns1:buNone/>
            </ns1:pPr>
            <ns1:r>
              <ns1:rPr lang="en-US" sz="1800" b="1" dirty="0">
                <ns1:solidFill>
                  <ns1:srgbClr val="FFFFFF"/>
                </ns1:solidFill>
              </ns1:rPr>
              <ns1:t>Severin L. Wilson</ns1:t>
            </ns1:r>
            <ns1:endParaRPr lang="en-US" sz="1800" dirty="0"/>
          </ns1:p>
          <ns1:p>
            <ns1:pPr indent="0" marL="0">
              <ns1:spcAft>
                <ns1:spcPts val="400"/>
              </ns1:spcAft>
              <ns1:buNone/>
            </ns1:pPr>
            <ns1:r>
              <ns1:rPr lang="en-US" sz="1200" b="1" dirty="0">
                <ns1:solidFill>
                  <ns1:srgbClr val="7FE0B0"/>
                </ns1:solidFill>
              </ns1:rPr>
              <ns1:t>Chief Business &amp; Transformation Officer</ns1:t>
            </ns1:r>
            <ns1:endParaRPr lang="en-US" sz="1800" dirty="0"/>
          </ns1:p>
          <ns1:p>
            <ns1:pPr indent="0" marL="0">
              <ns1:buNone/>
            </ns1:pPr>
            <ns1:r>
              <ns1:rPr lang="en-US" sz="1400" dirty="0">
                <ns1:solidFill>
                  <ns1:srgbClr val="DCE4EE"/>
                </ns1:solidFill>
              </ns1:rPr>
              <ns1:t>Verbindet Unternehmenspartnerschaften, organisatorischen Wandel und verantwortlichen KI-Einsatz.</ns1:t>
            </ns1:r>
            <ns1:endParaRPr lang="en-US" sz="1800" dirty="0"/>
          </ns1:p>
        </ns0:txBody>
      </ns0:sp>
      <ns0:sp>
        <ns0:nvSpPr>
          <ns0:cNvPr id="15" name="contact lines"/>
          <ns0:cNvSpPr txBox="1"/>
          <ns0:nvPr/>
        </ns0:nvSpPr>
        <ns0:spPr>
          <ns1:xfrm>
            <ns1:off x="548640" y="5577840"/>
            <ns1:ext cx="6949440" cy="365760"/>
          </ns1:xfrm>
          <ns1:prstGeom prst="rect">
            <ns1:avLst/>
          </ns1:prstGeom>
          <ns1:noFill/>
          <ns1:ln/>
        </ns0:spPr>
        <ns0:txBody>
          <ns1:bodyPr wrap="square" lIns="0" tIns="0" rIns="0" bIns="0" rtlCol="0" anchor="ctr"/>
          <ns1:lstStyle/>
          <ns1:p>
            <ns1:pPr indent="0" marL="0">
              <ns1:buNone/>
            </ns1:pPr>
            <ns1:r>
              <ns1:rPr lang="en-US" sz="1600" u="sng" dirty="0">
                <ns1:solidFill>
                  <ns1:srgbClr val="67E8F9"/>
                </ns1:solidFill>
                <ns1:hlinkClick ns2:id="rId5" invalidUrl="" action="" tgtFrame="" tooltip="sten@ethority.ai" history="1" highlightClick="0" endSnd="0">
                  <ns1:extLst>
                    <ns1:ext uri="{A12FA001-AC4F-418D-AE19-62706E023703}">
                      <ns3:hlinkClr val="tx"/>
                    </ns1:ext>
                  </ns1:extLst>
                </ns1:hlinkClick>
              </ns1:rPr>
              <ns1:t>sten@ethority.ai</ns1:t>
            </ns1:r>
            <ns1:pPr indent="0" marL="0">
              <ns1:buNone/>
            </ns1:pPr>
            <ns1:r>
              <ns1:rPr lang="en-US" sz="1600" dirty="0">
                <ns1:solidFill>
                  <ns1:srgbClr val="7F93A8"/>
                </ns1:solidFill>
              </ns1:rPr>
              <ns1:t>   ·   </ns1:t>
            </ns1:r>
            <ns1:pPr indent="0" marL="0">
              <ns1:buNone/>
            </ns1:pPr>
            <ns1:r>
              <ns1:rPr lang="en-US" sz="1600" u="sng" dirty="0">
                <ns1:solidFill>
                  <ns1:srgbClr val="67E8F9"/>
                </ns1:solidFill>
                <ns1:hlinkClick ns2:id="rId6" invalidUrl="" action="" tgtFrame="" tooltip="ETHORITY website" history="1" highlightClick="0" endSnd="0">
                  <ns1:extLst>
                    <ns1:ext uri="{A12FA001-AC4F-418D-AE19-62706E023703}">
                      <ns3:hlinkClr val="tx"/>
                    </ns1:ext>
                  </ns1:extLst>
                </ns1:hlinkClick>
              </ns1:rPr>
              <ns1:t>ethority.ai</ns1:t>
            </ns1:r>
            <ns1:endParaRPr lang="en-US" sz="1600" dirty="0"/>
          </ns1:p>
        </ns0:txBody>
      </ns0:sp>
      <ns0:sp>
        <ns0:nvSpPr>
          <ns0:cNvPr id="16" name="closing line"/>
          <ns0:cNvSpPr txBox="1"/>
          <ns0:nvPr/>
        </ns0:nvSpPr>
        <ns0:spPr>
          <ns1:xfrm>
            <ns1:off x="7436815" y="5577840"/>
            <ns1:ext cx="4206240" cy="365760"/>
          </ns1:xfrm>
          <ns1:prstGeom prst="rect">
            <ns1:avLst/>
          </ns1:prstGeom>
          <ns1:noFill/>
          <ns1:ln/>
        </ns0:spPr>
        <ns0:txBody>
          <ns1:bodyPr wrap="square" lIns="0" tIns="0" rIns="0" bIns="0" rtlCol="0" anchor="ctr"/>
          <ns1:lstStyle/>
          <ns1:p>
            <ns1:pPr algn="r" indent="0" marL="0">
              <ns1:buNone/>
            </ns1:pPr>
            <ns1:r>
              <ns1:rPr lang="en-US" sz="1600" i="1" dirty="0">
                <ns1:solidFill>
                  <ns1:srgbClr val="FFFFFF"/>
                </ns1:solidFill>
              </ns1:rPr>
              <ns1:t>KI wirksam einsetzen – mit Evidenz.</ns1:t>
            </ns1:r>
            <ns1:endParaRPr lang="en-US" sz="1600" dirty="0"/>
          </ns1:p>
        </ns0:txBody>
      </ns0:sp>
      <ns0:sp>
        <ns0:nvSpPr>
          <ns0:cNvPr id="17" name="Text 1"/>
          <ns0:cNvSpPr/>
          <ns0:nvPr>
            <ns0:ph idx="102" type="title" hasCustomPrompt="1"/>
          </ns0:nvPr>
        </ns0:nvSpPr>
        <ns0:spPr>
          <ns1:xfrm>
            <ns1:off x="548640" y="685800"/>
            <ns1:ext cx="11094415" cy="822960"/>
          </ns1:xfrm>
          <ns1:prstGeom prst="rect">
            <ns1:avLst/>
          </ns1:prstGeom>
          <ns1:noFill/>
          <ns1:ln/>
        </ns0:spPr>
        <ns0:txBody>
          <ns1:bodyPr wrap="square" lIns="0" tIns="0" rIns="0" bIns="0" rtlCol="0" anchor="t"/>
          <ns1:lstStyle/>
          <ns1:p>
            <ns1:pPr algn="l" indent="0" marL="0">
              <ns1:buNone/>
            </ns1:pPr>
            <ns1:endParaRPr lang="en-US" sz="3000" dirty="0"/>
          </ns1:p>
        </ns0:txBody>
      </ns0:sp>
      <ns0:sp>
        <ns0:nvSpPr>
          <ns0:cNvPr id="25" name="Slide Number Placeholder 0"/>
          <ns0:cNvSpPr>
            <ns1:spLocks noGrp="1"/>
          </ns0:cNvSpPr>
          <ns0:nvPr>
            <ns0:ph type="sldNum" sz="quarter" idx="4294967295"/>
          </ns0:nvPr>
        </ns0:nvSpPr>
        <ns0:spPr>
          <ns1:xfrm>
            <ns1:off x="10911535" y="6382512"/>
            <ns1:ext cx="731520" cy="256032"/>
          </ns1:xfrm>
          <ns1:prstGeom prst="rect">
            <ns1:avLst/>
          </ns1:prstGeom>
          <ns1:extLst>
            <ns1:ext uri="{C572A759-6A51-4108-AA02-DFA0A04FC94B}">
              <ns4:wrappingTextBoxFlag val="0"/>
            </ns1:ext>
          </ns1:extLst>
        </ns0:spPr>
        <ns0:txBody>
          <ns1:bodyPr lIns="0" tIns="0" rIns="0" bIns="0"/>
          <ns1:lstStyle>
            <ns1:lvl1pPr>
              <ns1:defRPr sz="900">
                <ns1:solidFill>
                  <ns1:srgbClr val="B9C6D6"/>
                </ns1:solidFill>
              </ns1:defRPr>
            </ns1:lvl1pPr>
          </ns1:lstStyle>
          <ns1:p>
            <ns1:pPr algn="r"/>
            <ns1:fld id="{F7021451-1387-4CA6-816F-3879F97B5CBC}" type="slidenum">
              <ns1:rPr b="0" lang="en-US"/>
              <ns1:t>5</ns1:t>
            </ns1:fld>
            <ns1:endParaRPr lang="en-US"/>
          </ns1:p>
        </ns0:txBody>
      </ns0:sp>
    </ns0:spTree>
  </ns0:cSld>
  <ns0:clrMapOvr>
    <ns1:masterClrMapping/>
  </ns0:clrMapOvr>
</ns0: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640080"/>
            <a:ext cx="10972800" cy="640080"/>
          </a:xfrm>
          <a:prstGeom prst="rect">
            <a:avLst/>
          </a:prstGeom>
          <a:noFill/>
          <a:ln/>
        </p:spPr>
        <p:txBody>
          <a:bodyPr wrap="square" lIns="0" tIns="0" rIns="0" bIns="0" rtlCol="0" anchor="ctr"/>
          <a:lstStyle/>
          <a:p>
            <a:pPr indent="0" marL="0">
              <a:buNone/>
            </a:pPr>
            <a:r>
              <a:rPr lang="en-US" sz="2600" b="1" dirty="0">
                <a:solidFill>
                  <a:srgbClr val="0B1726"/>
                </a:solidFill>
              </a:rPr>
              <a:t>Grafik, Quellen und Weiterverwendung</a:t>
            </a:r>
            <a:endParaRPr lang="en-US" sz="2600" dirty="0"/>
          </a:p>
        </p:txBody>
      </p:sp>
      <p:sp>
        <p:nvSpPr>
          <p:cNvPr id="3" name="Text 1"/>
          <p:cNvSpPr/>
          <p:nvPr/>
        </p:nvSpPr>
        <p:spPr>
          <a:xfrm>
            <a:off x="548640" y="1508760"/>
            <a:ext cx="10972800" cy="1188720"/>
          </a:xfrm>
          <a:prstGeom prst="rect">
            <a:avLst/>
          </a:prstGeom>
          <a:noFill/>
          <a:ln/>
        </p:spPr>
        <p:txBody>
          <a:bodyPr wrap="square" lIns="0" tIns="0" rIns="0" bIns="0" rtlCol="0" anchor="ctr"/>
          <a:lstStyle/>
          <a:p>
            <a:pPr indent="0" marL="0">
              <a:buNone/>
            </a:pPr>
            <a:r>
              <a:rPr lang="en-US" sz="1600" dirty="0">
                <a:solidFill>
                  <a:srgbClr val="0B1726"/>
                </a:solidFill>
              </a:rPr>
              <a:t>Ausgabe v2.8 · 23. Oktober 2026. Aktualisierte Grafik v3.11; Evidenzstichtage und fachliche Inhalte bleiben erhalten. Die Grafik zeigt die Referenzauswahl vom 17. Oktober, nicht den Umfang des Studien-Recherchebestands oder Live-Webkatalogs.</a:t>
            </a:r>
            <a:endParaRPr lang="en-US" sz="1600" dirty="0"/>
          </a:p>
        </p:txBody>
      </p:sp>
      <p:sp>
        <p:nvSpPr>
          <p:cNvPr id="4" name="Text 2"/>
          <p:cNvSpPr/>
          <p:nvPr/>
        </p:nvSpPr>
        <p:spPr>
          <a:xfrm>
            <a:off x="548640" y="2926080"/>
            <a:ext cx="10972800" cy="1280160"/>
          </a:xfrm>
          <a:prstGeom prst="rect">
            <a:avLst/>
          </a:prstGeom>
          <a:noFill/>
          <a:ln/>
        </p:spPr>
        <p:txBody>
          <a:bodyPr wrap="square" lIns="0" tIns="0" rIns="0" bIns="0" rtlCol="0" anchor="ctr"/>
          <a:lstStyle/>
          <a:p>
            <a:pPr indent="0" marL="0">
              <a:buNone/>
            </a:pPr>
            <a:r>
              <a:rPr lang="en-US" sz="1600" dirty="0">
                <a:solidFill>
                  <a:srgbClr val="0B1726"/>
                </a:solidFill>
              </a:rPr>
              <a:t>Good AI Prism – Grafik © 2026 ETHORITY &amp; STEN.AI LLC, von Sten Franke &amp; ETHORITY®. CC BY-NC-ND 4.0. ETHORITY erlaubt zusätzlich unveränderte redaktionelle und Pressenutzung mit Namensnennung. Kommerzielle Lizenzen: ETHORITY. Daten, Software und fremde Logos und Marken sind ausgenommen.</a:t>
            </a:r>
            <a:endParaRPr lang="en-US" sz="1600" dirty="0"/>
          </a:p>
        </p:txBody>
      </p:sp>
      <p:sp>
        <p:nvSpPr>
          <p:cNvPr id="5" name="Text 3">
            <a:hlinkClick r:id="rId1" tooltip=""/>
          </p:cNvPr>
          <p:cNvSpPr/>
          <p:nvPr/>
        </p:nvSpPr>
        <p:spPr>
          <a:xfrm>
            <a:off x="548640" y="4572000"/>
            <a:ext cx="10058400" cy="457200"/>
          </a:xfrm>
          <a:prstGeom prst="rect">
            <a:avLst/>
          </a:prstGeom>
          <a:noFill/>
          <a:ln/>
        </p:spPr>
        <p:txBody>
          <a:bodyPr wrap="square" rtlCol="0" anchor="ctr"/>
          <a:lstStyle/>
          <a:p>
            <a:pPr indent="0" marL="0">
              <a:buNone/>
            </a:pPr>
            <a:r>
              <a:rPr lang="en-US" sz="1500" u="sng" dirty="0">
                <a:solidFill>
                  <a:srgbClr val="0A6E9E"/>
                </a:solidFill>
                <a:hlinkClick r:id="rId1" invalidUrl="" action="" tgtFrame="" tooltip="" history="1" highlightClick="0" endSnd="0">
                  <a:extLst>
                    <a:ext uri="{A12FA001-AC4F-418D-AE19-62706E023703}">
                      <ahyp:hlinkClr xmlns:ahyp="http://schemas.microsoft.com/office/drawing/2018/hyperlinkcolor" val="tx"/>
                    </a:ext>
                  </a:extLst>
                </a:hlinkClick>
              </a:rPr>
              <a:t>CC BY-NC-ND 4.0 · Lizenzbedingungen</a:t>
            </a:r>
            <a:endParaRPr lang="en-US" sz="1500" dirty="0"/>
          </a:p>
        </p:txBody>
      </p:sp>
      <p:sp>
        <p:nvSpPr>
          <p:cNvPr id="6" name="Text 4"/>
          <p:cNvSpPr/>
          <p:nvPr/>
        </p:nvSpPr>
        <p:spPr>
          <a:xfrm>
            <a:off x="548640" y="5166360"/>
            <a:ext cx="10972800" cy="548640"/>
          </a:xfrm>
          <a:prstGeom prst="rect">
            <a:avLst/>
          </a:prstGeom>
          <a:noFill/>
          <a:ln/>
        </p:spPr>
        <p:txBody>
          <a:bodyPr wrap="square" lIns="0" tIns="0" rIns="0" bIns="0" rtlCol="0" anchor="ctr"/>
          <a:lstStyle/>
          <a:p>
            <a:pPr indent="0" marL="0">
              <a:buNone/>
            </a:pPr>
            <a:r>
              <a:rPr lang="en-US" sz="1300" dirty="0">
                <a:solidFill>
                  <a:srgbClr val="4A5B6E"/>
                </a:solidFill>
              </a:rPr>
              <a:t>Studien-, Quellen-, Software- und Markenrechte bleiben getrennt. Verlinkte Zitate erteilen keine pauschale Erlaubnis zur Weiterverbreitung.</a:t>
            </a:r>
            <a:endParaRPr lang="en-US" sz="1300" dirty="0"/>
          </a:p>
        </p:txBody>
      </p:sp>
      <p:sp>
        <p:nvSpPr>
          <p:cNvPr id="7" name="Text 1"/>
          <p:cNvSpPr/>
          <p:nvPr>
            <p:ph idx="102" type="title" hasCustomPrompt="1"/>
          </p:nvPr>
        </p:nvSpPr>
        <p:spPr>
          <a:xfrm>
            <a:off x="548640" y="685800"/>
            <a:ext cx="11094415" cy="822960"/>
          </a:xfrm>
          <a:prstGeom prst="rect">
            <a:avLst/>
          </a:prstGeom>
          <a:noFill/>
          <a:ln/>
        </p:spPr>
        <p:txBody>
          <a:bodyPr wrap="square" lIns="0" tIns="0" rIns="0" bIns="0" rtlCol="0" anchor="t"/>
          <a:lstStyle/>
          <a:p>
            <a:pPr algn="l" indent="0" marL="0">
              <a:buNone/>
            </a:pPr>
            <a:endParaRPr lang="en-US" sz="3000" dirty="0"/>
          </a:p>
        </p:txBody>
      </p:sp>
      <p:sp>
        <p:nvSpPr>
          <p:cNvPr id="25" name="Slide Number Placeholder 0"/>
          <p:cNvSpPr>
            <a:spLocks noGrp="1"/>
          </p:cNvSpPr>
          <p:nvPr>
            <p:ph type="sldNum" sz="quarter" idx="4294967295"/>
          </p:nvPr>
        </p:nvSpPr>
        <p:spPr>
          <a:xfrm>
            <a:off x="10911535" y="6382512"/>
            <a:ext cx="731520" cy="256032"/>
          </a:xfrm>
          <a:prstGeom prst="rect">
            <a:avLst/>
          </a:prstGeom>
          <a:extLst>
            <a:ext uri="{C572A759-6A51-4108-AA02-DFA0A04FC94B}">
              <ma14:wrappingTextBoxFlag xmlns:ma14="http://schemas.microsoft.com/office/mac/drawingml/2011/main" val="0"/>
            </a:ext>
          </a:extLst>
        </p:spPr>
        <p:txBody>
          <a:bodyPr lIns="0" tIns="0" rIns="0" bIns="0"/>
          <a:lstStyle>
            <a:lvl1pPr>
              <a:defRPr sz="900">
                <a:solidFill>
                  <a:srgbClr val="6B7C8F"/>
                </a:solidFill>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rgbClr val="0B1726"/>
      </a:dk1>
      <a:lt1>
        <a:srgbClr val="FFFFFF"/>
      </a:lt1>
      <a:dk2>
        <a:srgbClr val="0B1F33"/>
      </a:dk2>
      <a:lt2>
        <a:srgbClr val="F4F7FA"/>
      </a:lt2>
      <a:accent1>
        <a:srgbClr val="0A6E9E"/>
      </a:accent1>
      <a:accent2>
        <a:srgbClr val="35C8FF"/>
      </a:accent2>
      <a:accent3>
        <a:srgbClr val="0B1F33"/>
      </a:accent3>
      <a:accent4>
        <a:srgbClr val="67E8F9"/>
      </a:accent4>
      <a:accent5>
        <a:srgbClr val="A8BBCE"/>
      </a:accent5>
      <a:accent6>
        <a:srgbClr val="4A5B6E"/>
      </a:accent6>
      <a:hlink>
        <a:srgbClr val="0A6E9E"/>
      </a:hlink>
      <a:folHlink>
        <a:srgbClr val="4A5B6E"/>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ETHORITY · Unternehmensüberblick</dc:title>
  <dc:subject>PptxGenJS Presentation</dc:subject>
  <dc:creator>ETHORITY &amp; STEN.AI LLC</dc:creator>
  <cp:lastModifiedBy>ETHORITY &amp; STEN.AI LLC</cp:lastModifiedBy>
  <cp:revision>1</cp:revision>
  <dcterms:created xsi:type="dcterms:W3CDTF">2026-10-23T22:48:49Z</dcterms:created>
  <dcterms:modified xsi:type="dcterms:W3CDTF">2026-10-23T22:48:49Z</dcterms:modified>
</cp:coreProperties>
</file>